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300" r:id="rId4"/>
    <p:sldId id="263" r:id="rId5"/>
    <p:sldId id="264" r:id="rId6"/>
    <p:sldId id="265" r:id="rId7"/>
    <p:sldId id="266" r:id="rId8"/>
    <p:sldId id="297" r:id="rId9"/>
    <p:sldId id="298" r:id="rId10"/>
    <p:sldId id="299" r:id="rId11"/>
    <p:sldId id="267" r:id="rId12"/>
    <p:sldId id="269" r:id="rId13"/>
    <p:sldId id="274" r:id="rId14"/>
    <p:sldId id="270" r:id="rId15"/>
    <p:sldId id="273" r:id="rId16"/>
    <p:sldId id="272" r:id="rId17"/>
    <p:sldId id="271" r:id="rId18"/>
    <p:sldId id="275" r:id="rId19"/>
    <p:sldId id="277" r:id="rId20"/>
    <p:sldId id="278" r:id="rId21"/>
    <p:sldId id="276" r:id="rId22"/>
    <p:sldId id="279" r:id="rId23"/>
    <p:sldId id="280" r:id="rId24"/>
    <p:sldId id="281" r:id="rId25"/>
    <p:sldId id="282" r:id="rId26"/>
    <p:sldId id="283" r:id="rId27"/>
    <p:sldId id="284" r:id="rId28"/>
    <p:sldId id="286" r:id="rId29"/>
    <p:sldId id="285" r:id="rId30"/>
    <p:sldId id="287" r:id="rId31"/>
    <p:sldId id="288" r:id="rId32"/>
    <p:sldId id="289" r:id="rId33"/>
    <p:sldId id="290" r:id="rId34"/>
    <p:sldId id="291" r:id="rId35"/>
    <p:sldId id="292" r:id="rId36"/>
    <p:sldId id="293" r:id="rId37"/>
    <p:sldId id="294" r:id="rId38"/>
    <p:sldId id="295" r:id="rId39"/>
    <p:sldId id="268" r:id="rId40"/>
    <p:sldId id="296" r:id="rId41"/>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72" autoAdjust="0"/>
    <p:restoredTop sz="94740"/>
  </p:normalViewPr>
  <p:slideViewPr>
    <p:cSldViewPr snapToGrid="0" snapToObjects="1">
      <p:cViewPr varScale="1">
        <p:scale>
          <a:sx n="108" d="100"/>
          <a:sy n="108" d="100"/>
        </p:scale>
        <p:origin x="480"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Hoja4!$F$7</c:f>
              <c:strCache>
                <c:ptCount val="1"/>
                <c:pt idx="0">
                  <c:v>Si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s-EC"/>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Hoja4!$G$6</c:f>
              <c:strCache>
                <c:ptCount val="1"/>
                <c:pt idx="0">
                  <c:v>¿Las directrices para realizar un determinado trabajo asignado son claras?</c:v>
                </c:pt>
              </c:strCache>
            </c:strRef>
          </c:cat>
          <c:val>
            <c:numRef>
              <c:f>Hoja4!$G$7</c:f>
              <c:numCache>
                <c:formatCode>0.0%</c:formatCode>
                <c:ptCount val="1"/>
                <c:pt idx="0">
                  <c:v>0.39300000000000002</c:v>
                </c:pt>
              </c:numCache>
            </c:numRef>
          </c:val>
          <c:extLst>
            <c:ext xmlns:c16="http://schemas.microsoft.com/office/drawing/2014/chart" uri="{C3380CC4-5D6E-409C-BE32-E72D297353CC}">
              <c16:uniqueId val="{00000000-A113-473E-A802-14E736A79E17}"/>
            </c:ext>
          </c:extLst>
        </c:ser>
        <c:ser>
          <c:idx val="1"/>
          <c:order val="1"/>
          <c:tx>
            <c:strRef>
              <c:f>Hoja4!$F$8</c:f>
              <c:strCache>
                <c:ptCount val="1"/>
                <c:pt idx="0">
                  <c:v>A veces </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s-EC"/>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Hoja4!$G$6</c:f>
              <c:strCache>
                <c:ptCount val="1"/>
                <c:pt idx="0">
                  <c:v>¿Las directrices para realizar un determinado trabajo asignado son claras?</c:v>
                </c:pt>
              </c:strCache>
            </c:strRef>
          </c:cat>
          <c:val>
            <c:numRef>
              <c:f>Hoja4!$G$8</c:f>
              <c:numCache>
                <c:formatCode>0.0%</c:formatCode>
                <c:ptCount val="1"/>
                <c:pt idx="0">
                  <c:v>0.55800000000000005</c:v>
                </c:pt>
              </c:numCache>
            </c:numRef>
          </c:val>
          <c:extLst>
            <c:ext xmlns:c16="http://schemas.microsoft.com/office/drawing/2014/chart" uri="{C3380CC4-5D6E-409C-BE32-E72D297353CC}">
              <c16:uniqueId val="{00000001-A113-473E-A802-14E736A79E17}"/>
            </c:ext>
          </c:extLst>
        </c:ser>
        <c:ser>
          <c:idx val="2"/>
          <c:order val="2"/>
          <c:tx>
            <c:strRef>
              <c:f>Hoja4!$F$9</c:f>
              <c:strCache>
                <c:ptCount val="1"/>
                <c:pt idx="0">
                  <c:v>No </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s-EC"/>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Hoja4!$G$6</c:f>
              <c:strCache>
                <c:ptCount val="1"/>
                <c:pt idx="0">
                  <c:v>¿Las directrices para realizar un determinado trabajo asignado son claras?</c:v>
                </c:pt>
              </c:strCache>
            </c:strRef>
          </c:cat>
          <c:val>
            <c:numRef>
              <c:f>Hoja4!$G$9</c:f>
              <c:numCache>
                <c:formatCode>0.0%</c:formatCode>
                <c:ptCount val="1"/>
                <c:pt idx="0">
                  <c:v>4.9000000000000002E-2</c:v>
                </c:pt>
              </c:numCache>
            </c:numRef>
          </c:val>
          <c:extLst>
            <c:ext xmlns:c16="http://schemas.microsoft.com/office/drawing/2014/chart" uri="{C3380CC4-5D6E-409C-BE32-E72D297353CC}">
              <c16:uniqueId val="{00000002-A113-473E-A802-14E736A79E17}"/>
            </c:ext>
          </c:extLst>
        </c:ser>
        <c:dLbls>
          <c:showLegendKey val="0"/>
          <c:showVal val="0"/>
          <c:showCatName val="0"/>
          <c:showSerName val="0"/>
          <c:showPercent val="0"/>
          <c:showBubbleSize val="0"/>
        </c:dLbls>
        <c:gapWidth val="219"/>
        <c:overlap val="-27"/>
        <c:axId val="321010464"/>
        <c:axId val="321011120"/>
      </c:barChart>
      <c:catAx>
        <c:axId val="321010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s-EC"/>
          </a:p>
        </c:txPr>
        <c:crossAx val="321011120"/>
        <c:crosses val="autoZero"/>
        <c:auto val="1"/>
        <c:lblAlgn val="ctr"/>
        <c:lblOffset val="100"/>
        <c:noMultiLvlLbl val="0"/>
      </c:catAx>
      <c:valAx>
        <c:axId val="32101112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321010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legend>
    <c:plotVisOnly val="1"/>
    <c:dispBlanksAs val="gap"/>
    <c:showDLblsOverMax val="0"/>
  </c:chart>
  <c:spPr>
    <a:noFill/>
    <a:ln>
      <a:noFill/>
    </a:ln>
    <a:effectLst/>
  </c:spPr>
  <c:txPr>
    <a:bodyPr/>
    <a:lstStyle/>
    <a:p>
      <a:pPr>
        <a:defRPr/>
      </a:pPr>
      <a:endParaRPr lang="es-EC"/>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B568-4A98-8599-1DFA94E8AF7E}"/>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B568-4A98-8599-1DFA94E8AF7E}"/>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s-EC"/>
                </a:p>
              </c:txPr>
              <c:dLblPos val="outEnd"/>
              <c:showLegendKey val="0"/>
              <c:showVal val="0"/>
              <c:showCatName val="1"/>
              <c:showSerName val="0"/>
              <c:showPercent val="1"/>
              <c:showBubbleSize val="0"/>
              <c:extLst>
                <c:ext xmlns:c16="http://schemas.microsoft.com/office/drawing/2014/chart" uri="{C3380CC4-5D6E-409C-BE32-E72D297353CC}">
                  <c16:uniqueId val="{00000001-B568-4A98-8599-1DFA94E8AF7E}"/>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s-EC"/>
                </a:p>
              </c:txPr>
              <c:dLblPos val="outEnd"/>
              <c:showLegendKey val="0"/>
              <c:showVal val="0"/>
              <c:showCatName val="1"/>
              <c:showSerName val="0"/>
              <c:showPercent val="1"/>
              <c:showBubbleSize val="0"/>
              <c:extLst>
                <c:ext xmlns:c16="http://schemas.microsoft.com/office/drawing/2014/chart" uri="{C3380CC4-5D6E-409C-BE32-E72D297353CC}">
                  <c16:uniqueId val="{00000003-B568-4A98-8599-1DFA94E8AF7E}"/>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Hoja4!$G$25:$G$26</c:f>
              <c:strCache>
                <c:ptCount val="2"/>
                <c:pt idx="0">
                  <c:v>Positivo </c:v>
                </c:pt>
                <c:pt idx="1">
                  <c:v>Negativo </c:v>
                </c:pt>
              </c:strCache>
            </c:strRef>
          </c:cat>
          <c:val>
            <c:numRef>
              <c:f>Hoja4!$H$25:$H$26</c:f>
              <c:numCache>
                <c:formatCode>0.00%</c:formatCode>
                <c:ptCount val="2"/>
                <c:pt idx="0">
                  <c:v>0.75029999999999997</c:v>
                </c:pt>
                <c:pt idx="1">
                  <c:v>0.24970000000000001</c:v>
                </c:pt>
              </c:numCache>
            </c:numRef>
          </c:val>
          <c:extLst>
            <c:ext xmlns:c16="http://schemas.microsoft.com/office/drawing/2014/chart" uri="{C3380CC4-5D6E-409C-BE32-E72D297353CC}">
              <c16:uniqueId val="{00000004-B568-4A98-8599-1DFA94E8AF7E}"/>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s-EC"/>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0B1D-443D-8536-AB7D462B973D}"/>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0B1D-443D-8536-AB7D462B973D}"/>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s-EC"/>
                </a:p>
              </c:txPr>
              <c:dLblPos val="outEnd"/>
              <c:showLegendKey val="0"/>
              <c:showVal val="0"/>
              <c:showCatName val="1"/>
              <c:showSerName val="0"/>
              <c:showPercent val="1"/>
              <c:showBubbleSize val="0"/>
              <c:extLst>
                <c:ext xmlns:c16="http://schemas.microsoft.com/office/drawing/2014/chart" uri="{C3380CC4-5D6E-409C-BE32-E72D297353CC}">
                  <c16:uniqueId val="{00000001-0B1D-443D-8536-AB7D462B973D}"/>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s-EC"/>
                </a:p>
              </c:txPr>
              <c:dLblPos val="outEnd"/>
              <c:showLegendKey val="0"/>
              <c:showVal val="0"/>
              <c:showCatName val="1"/>
              <c:showSerName val="0"/>
              <c:showPercent val="1"/>
              <c:showBubbleSize val="0"/>
              <c:extLst>
                <c:ext xmlns:c16="http://schemas.microsoft.com/office/drawing/2014/chart" uri="{C3380CC4-5D6E-409C-BE32-E72D297353CC}">
                  <c16:uniqueId val="{00000003-0B1D-443D-8536-AB7D462B973D}"/>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Hoja7!$G$19:$G$20</c:f>
              <c:strCache>
                <c:ptCount val="2"/>
                <c:pt idx="0">
                  <c:v>Positivo </c:v>
                </c:pt>
                <c:pt idx="1">
                  <c:v>Negativo</c:v>
                </c:pt>
              </c:strCache>
            </c:strRef>
          </c:cat>
          <c:val>
            <c:numRef>
              <c:f>Hoja7!$H$19:$H$20</c:f>
              <c:numCache>
                <c:formatCode>0.00%</c:formatCode>
                <c:ptCount val="2"/>
                <c:pt idx="0">
                  <c:v>0.78680000000000005</c:v>
                </c:pt>
                <c:pt idx="1">
                  <c:v>0.2132</c:v>
                </c:pt>
              </c:numCache>
            </c:numRef>
          </c:val>
          <c:extLst>
            <c:ext xmlns:c16="http://schemas.microsoft.com/office/drawing/2014/chart" uri="{C3380CC4-5D6E-409C-BE32-E72D297353CC}">
              <c16:uniqueId val="{00000004-0B1D-443D-8536-AB7D462B973D}"/>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s-EC"/>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6873E8-B304-4020-9E7A-14B84D6D779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C"/>
        </a:p>
      </dgm:t>
    </dgm:pt>
    <dgm:pt modelId="{D5E833CD-BC09-49F1-9975-9185D88E330F}">
      <dgm:prSet phldrT="[Texto]" phldr="0"/>
      <dgm:spPr/>
      <dgm:t>
        <a:bodyPr/>
        <a:lstStyle/>
        <a:p>
          <a:r>
            <a:rPr lang="es-EC" dirty="0"/>
            <a:t>Enfoque </a:t>
          </a:r>
        </a:p>
      </dgm:t>
    </dgm:pt>
    <dgm:pt modelId="{8EDCC133-7A36-4606-B90C-6AD377516F35}" type="parTrans" cxnId="{F57955E6-1507-4978-8360-928986E59A25}">
      <dgm:prSet/>
      <dgm:spPr/>
      <dgm:t>
        <a:bodyPr/>
        <a:lstStyle/>
        <a:p>
          <a:endParaRPr lang="es-EC"/>
        </a:p>
      </dgm:t>
    </dgm:pt>
    <dgm:pt modelId="{B114631C-7E8F-4F44-B076-3BF94D9432E8}" type="sibTrans" cxnId="{F57955E6-1507-4978-8360-928986E59A25}">
      <dgm:prSet/>
      <dgm:spPr/>
      <dgm:t>
        <a:bodyPr/>
        <a:lstStyle/>
        <a:p>
          <a:endParaRPr lang="es-EC"/>
        </a:p>
      </dgm:t>
    </dgm:pt>
    <dgm:pt modelId="{3034082E-40D6-4F98-ABB2-84ED4AC5ED39}">
      <dgm:prSet phldrT="[Texto]" phldr="0" custT="1"/>
      <dgm:spPr/>
      <dgm:t>
        <a:bodyPr/>
        <a:lstStyle/>
        <a:p>
          <a:r>
            <a:rPr lang="es-EC" sz="2400" b="1" dirty="0"/>
            <a:t>                                      Mixto </a:t>
          </a:r>
        </a:p>
      </dgm:t>
    </dgm:pt>
    <dgm:pt modelId="{BA5A6E65-6B9B-42CD-89A3-9FC3939740BB}" type="parTrans" cxnId="{15916CD6-1FB6-47B4-87E0-1BD2D292373D}">
      <dgm:prSet/>
      <dgm:spPr/>
      <dgm:t>
        <a:bodyPr/>
        <a:lstStyle/>
        <a:p>
          <a:endParaRPr lang="es-EC"/>
        </a:p>
      </dgm:t>
    </dgm:pt>
    <dgm:pt modelId="{1B6A9DBC-1E89-465A-A3B3-FA943B5BDB2D}" type="sibTrans" cxnId="{15916CD6-1FB6-47B4-87E0-1BD2D292373D}">
      <dgm:prSet/>
      <dgm:spPr/>
      <dgm:t>
        <a:bodyPr/>
        <a:lstStyle/>
        <a:p>
          <a:endParaRPr lang="es-EC"/>
        </a:p>
      </dgm:t>
    </dgm:pt>
    <dgm:pt modelId="{651FCCBA-3155-4E5D-AD0D-5497ECC92A17}">
      <dgm:prSet phldrT="[Texto]" custT="1"/>
      <dgm:spPr/>
      <dgm:t>
        <a:bodyPr/>
        <a:lstStyle/>
        <a:p>
          <a:r>
            <a:rPr lang="es-EC" sz="2000" dirty="0"/>
            <a:t>Análisis de los porcentajes proporcionados por la aplicación de encuestas a 61 docentes voluntarios del Instituto Superior Tecnológico Juan Bautista Aguirre</a:t>
          </a:r>
        </a:p>
      </dgm:t>
    </dgm:pt>
    <dgm:pt modelId="{8EEA0F5A-FC4C-4AD7-8724-35D76B58EE1B}" type="parTrans" cxnId="{80C6300C-60B1-47D2-988D-04E16C07FA66}">
      <dgm:prSet/>
      <dgm:spPr/>
      <dgm:t>
        <a:bodyPr/>
        <a:lstStyle/>
        <a:p>
          <a:endParaRPr lang="es-EC"/>
        </a:p>
      </dgm:t>
    </dgm:pt>
    <dgm:pt modelId="{F4B734FC-153B-459D-8888-B1758F906E82}" type="sibTrans" cxnId="{80C6300C-60B1-47D2-988D-04E16C07FA66}">
      <dgm:prSet/>
      <dgm:spPr/>
      <dgm:t>
        <a:bodyPr/>
        <a:lstStyle/>
        <a:p>
          <a:endParaRPr lang="es-EC"/>
        </a:p>
      </dgm:t>
    </dgm:pt>
    <dgm:pt modelId="{DB8661E5-376F-447E-9DD2-E6E7D4EEB7D0}">
      <dgm:prSet phldrT="[Texto]" custT="1"/>
      <dgm:spPr/>
      <dgm:t>
        <a:bodyPr/>
        <a:lstStyle/>
        <a:p>
          <a:r>
            <a:rPr lang="es-EC" sz="2000" dirty="0"/>
            <a:t>Entrevista a la doctora Ida Campi Mayorga, quien se desempeña como máxima autoridad de la institución objeto de estudio</a:t>
          </a:r>
          <a:r>
            <a:rPr lang="es-EC" sz="1600" dirty="0"/>
            <a:t>. </a:t>
          </a:r>
        </a:p>
      </dgm:t>
    </dgm:pt>
    <dgm:pt modelId="{3D7046AE-AE64-448A-BA79-D70B002BDF4D}" type="parTrans" cxnId="{E43C92B6-BE1F-4AC6-83E2-C5D41271043E}">
      <dgm:prSet/>
      <dgm:spPr/>
      <dgm:t>
        <a:bodyPr/>
        <a:lstStyle/>
        <a:p>
          <a:endParaRPr lang="es-EC"/>
        </a:p>
      </dgm:t>
    </dgm:pt>
    <dgm:pt modelId="{4A4782DF-30B7-4041-AA0E-5CCF303B1501}" type="sibTrans" cxnId="{E43C92B6-BE1F-4AC6-83E2-C5D41271043E}">
      <dgm:prSet/>
      <dgm:spPr/>
      <dgm:t>
        <a:bodyPr/>
        <a:lstStyle/>
        <a:p>
          <a:endParaRPr lang="es-EC"/>
        </a:p>
      </dgm:t>
    </dgm:pt>
    <dgm:pt modelId="{671500C0-E749-4040-8F7B-CD06BAA74EBA}" type="pres">
      <dgm:prSet presAssocID="{006873E8-B304-4020-9E7A-14B84D6D779B}" presName="Name0" presStyleCnt="0">
        <dgm:presLayoutVars>
          <dgm:dir/>
          <dgm:animLvl val="lvl"/>
          <dgm:resizeHandles val="exact"/>
        </dgm:presLayoutVars>
      </dgm:prSet>
      <dgm:spPr/>
    </dgm:pt>
    <dgm:pt modelId="{CD7741B5-5AA6-467C-99A7-F24A1DBBA8BD}" type="pres">
      <dgm:prSet presAssocID="{D5E833CD-BC09-49F1-9975-9185D88E330F}" presName="linNode" presStyleCnt="0"/>
      <dgm:spPr/>
    </dgm:pt>
    <dgm:pt modelId="{5C7CFC52-F2E6-425A-AD6C-196B1D96464B}" type="pres">
      <dgm:prSet presAssocID="{D5E833CD-BC09-49F1-9975-9185D88E330F}" presName="parentText" presStyleLbl="node1" presStyleIdx="0" presStyleCnt="1">
        <dgm:presLayoutVars>
          <dgm:chMax val="1"/>
          <dgm:bulletEnabled val="1"/>
        </dgm:presLayoutVars>
      </dgm:prSet>
      <dgm:spPr/>
    </dgm:pt>
    <dgm:pt modelId="{3B674252-B3AC-43D4-BFF6-E413C8CD95C8}" type="pres">
      <dgm:prSet presAssocID="{D5E833CD-BC09-49F1-9975-9185D88E330F}" presName="descendantText" presStyleLbl="alignAccFollowNode1" presStyleIdx="0" presStyleCnt="1">
        <dgm:presLayoutVars>
          <dgm:bulletEnabled val="1"/>
        </dgm:presLayoutVars>
      </dgm:prSet>
      <dgm:spPr/>
    </dgm:pt>
  </dgm:ptLst>
  <dgm:cxnLst>
    <dgm:cxn modelId="{AB1DE40A-0475-4F8F-98D7-D6DED4EFD72F}" type="presOf" srcId="{DB8661E5-376F-447E-9DD2-E6E7D4EEB7D0}" destId="{3B674252-B3AC-43D4-BFF6-E413C8CD95C8}" srcOrd="0" destOrd="2" presId="urn:microsoft.com/office/officeart/2005/8/layout/vList5"/>
    <dgm:cxn modelId="{80C6300C-60B1-47D2-988D-04E16C07FA66}" srcId="{D5E833CD-BC09-49F1-9975-9185D88E330F}" destId="{651FCCBA-3155-4E5D-AD0D-5497ECC92A17}" srcOrd="1" destOrd="0" parTransId="{8EEA0F5A-FC4C-4AD7-8724-35D76B58EE1B}" sibTransId="{F4B734FC-153B-459D-8888-B1758F906E82}"/>
    <dgm:cxn modelId="{EFB43C3A-1129-48B1-BA9C-366A14DDA864}" type="presOf" srcId="{3034082E-40D6-4F98-ABB2-84ED4AC5ED39}" destId="{3B674252-B3AC-43D4-BFF6-E413C8CD95C8}" srcOrd="0" destOrd="0" presId="urn:microsoft.com/office/officeart/2005/8/layout/vList5"/>
    <dgm:cxn modelId="{69D197A9-27DA-4F46-80AB-B05CA5B8C43E}" type="presOf" srcId="{651FCCBA-3155-4E5D-AD0D-5497ECC92A17}" destId="{3B674252-B3AC-43D4-BFF6-E413C8CD95C8}" srcOrd="0" destOrd="1" presId="urn:microsoft.com/office/officeart/2005/8/layout/vList5"/>
    <dgm:cxn modelId="{E43C92B6-BE1F-4AC6-83E2-C5D41271043E}" srcId="{D5E833CD-BC09-49F1-9975-9185D88E330F}" destId="{DB8661E5-376F-447E-9DD2-E6E7D4EEB7D0}" srcOrd="2" destOrd="0" parTransId="{3D7046AE-AE64-448A-BA79-D70B002BDF4D}" sibTransId="{4A4782DF-30B7-4041-AA0E-5CCF303B1501}"/>
    <dgm:cxn modelId="{F79671C2-D429-4D5A-873A-97DFE8058279}" type="presOf" srcId="{006873E8-B304-4020-9E7A-14B84D6D779B}" destId="{671500C0-E749-4040-8F7B-CD06BAA74EBA}" srcOrd="0" destOrd="0" presId="urn:microsoft.com/office/officeart/2005/8/layout/vList5"/>
    <dgm:cxn modelId="{15916CD6-1FB6-47B4-87E0-1BD2D292373D}" srcId="{D5E833CD-BC09-49F1-9975-9185D88E330F}" destId="{3034082E-40D6-4F98-ABB2-84ED4AC5ED39}" srcOrd="0" destOrd="0" parTransId="{BA5A6E65-6B9B-42CD-89A3-9FC3939740BB}" sibTransId="{1B6A9DBC-1E89-465A-A3B3-FA943B5BDB2D}"/>
    <dgm:cxn modelId="{F57955E6-1507-4978-8360-928986E59A25}" srcId="{006873E8-B304-4020-9E7A-14B84D6D779B}" destId="{D5E833CD-BC09-49F1-9975-9185D88E330F}" srcOrd="0" destOrd="0" parTransId="{8EDCC133-7A36-4606-B90C-6AD377516F35}" sibTransId="{B114631C-7E8F-4F44-B076-3BF94D9432E8}"/>
    <dgm:cxn modelId="{5D93A6EC-6424-4FCC-B41C-BF426E0A2AA1}" type="presOf" srcId="{D5E833CD-BC09-49F1-9975-9185D88E330F}" destId="{5C7CFC52-F2E6-425A-AD6C-196B1D96464B}" srcOrd="0" destOrd="0" presId="urn:microsoft.com/office/officeart/2005/8/layout/vList5"/>
    <dgm:cxn modelId="{9AEA715D-2A34-4B0D-B590-D49FF11F477B}" type="presParOf" srcId="{671500C0-E749-4040-8F7B-CD06BAA74EBA}" destId="{CD7741B5-5AA6-467C-99A7-F24A1DBBA8BD}" srcOrd="0" destOrd="0" presId="urn:microsoft.com/office/officeart/2005/8/layout/vList5"/>
    <dgm:cxn modelId="{3D14516D-BB70-421D-B842-BE0CA442DFDC}" type="presParOf" srcId="{CD7741B5-5AA6-467C-99A7-F24A1DBBA8BD}" destId="{5C7CFC52-F2E6-425A-AD6C-196B1D96464B}" srcOrd="0" destOrd="0" presId="urn:microsoft.com/office/officeart/2005/8/layout/vList5"/>
    <dgm:cxn modelId="{2BBB6EBB-D7A8-4182-AC28-8B523A8F0155}" type="presParOf" srcId="{CD7741B5-5AA6-467C-99A7-F24A1DBBA8BD}" destId="{3B674252-B3AC-43D4-BFF6-E413C8CD95C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6873E8-B304-4020-9E7A-14B84D6D779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C"/>
        </a:p>
      </dgm:t>
    </dgm:pt>
    <dgm:pt modelId="{A3103E4B-64C9-4A8D-9E63-9E20579D69A2}">
      <dgm:prSet phldrT="[Texto]" phldr="0"/>
      <dgm:spPr/>
      <dgm:t>
        <a:bodyPr/>
        <a:lstStyle/>
        <a:p>
          <a:r>
            <a:rPr lang="es-EC" dirty="0"/>
            <a:t>Diseño de la investigación </a:t>
          </a:r>
        </a:p>
      </dgm:t>
    </dgm:pt>
    <dgm:pt modelId="{3C61A4C7-3033-44A5-BC68-7D56E871990A}" type="parTrans" cxnId="{3924BA3C-108D-4A95-849E-AA3ED481867D}">
      <dgm:prSet/>
      <dgm:spPr/>
      <dgm:t>
        <a:bodyPr/>
        <a:lstStyle/>
        <a:p>
          <a:endParaRPr lang="es-EC"/>
        </a:p>
      </dgm:t>
    </dgm:pt>
    <dgm:pt modelId="{B9B04934-9214-4A74-B4ED-926ECBE73298}" type="sibTrans" cxnId="{3924BA3C-108D-4A95-849E-AA3ED481867D}">
      <dgm:prSet/>
      <dgm:spPr/>
      <dgm:t>
        <a:bodyPr/>
        <a:lstStyle/>
        <a:p>
          <a:endParaRPr lang="es-EC"/>
        </a:p>
      </dgm:t>
    </dgm:pt>
    <dgm:pt modelId="{5420DAB3-42A8-48B1-9B33-A02D758B565F}">
      <dgm:prSet phldrT="[Texto]" phldr="0"/>
      <dgm:spPr/>
      <dgm:t>
        <a:bodyPr/>
        <a:lstStyle/>
        <a:p>
          <a:r>
            <a:rPr lang="es-EC" b="1" dirty="0"/>
            <a:t>Campo</a:t>
          </a:r>
        </a:p>
      </dgm:t>
    </dgm:pt>
    <dgm:pt modelId="{784DCCFB-3A94-4B2C-85EA-F4B3133D8214}" type="parTrans" cxnId="{EF0579C7-915F-49E4-93AA-25294DD16C50}">
      <dgm:prSet/>
      <dgm:spPr/>
      <dgm:t>
        <a:bodyPr/>
        <a:lstStyle/>
        <a:p>
          <a:endParaRPr lang="es-EC"/>
        </a:p>
      </dgm:t>
    </dgm:pt>
    <dgm:pt modelId="{179F5E90-6015-407A-9AB4-4EAB3DFD4585}" type="sibTrans" cxnId="{EF0579C7-915F-49E4-93AA-25294DD16C50}">
      <dgm:prSet/>
      <dgm:spPr/>
      <dgm:t>
        <a:bodyPr/>
        <a:lstStyle/>
        <a:p>
          <a:endParaRPr lang="es-EC"/>
        </a:p>
      </dgm:t>
    </dgm:pt>
    <dgm:pt modelId="{65CE6863-BB7E-44C8-B6E2-D400A5D8A611}">
      <dgm:prSet phldrT="[Texto]" phldr="0"/>
      <dgm:spPr/>
      <dgm:t>
        <a:bodyPr/>
        <a:lstStyle/>
        <a:p>
          <a:r>
            <a:rPr lang="es-EC" dirty="0"/>
            <a:t>La información para el análisis del clima laboral proviene de fuentes primarias (entrevista a la autoridad y a las encuestas de los docentes), las cuales se realizaron a través de Google </a:t>
          </a:r>
          <a:r>
            <a:rPr lang="es-EC" dirty="0" err="1"/>
            <a:t>Forms</a:t>
          </a:r>
          <a:r>
            <a:rPr lang="es-EC" dirty="0"/>
            <a:t> (encuestas) y de la plataforma Zoom (entrevista). </a:t>
          </a:r>
        </a:p>
      </dgm:t>
    </dgm:pt>
    <dgm:pt modelId="{3DD14830-D376-4136-A0F7-DE84BB6E3C95}" type="parTrans" cxnId="{BE3E4648-37D0-487F-801A-5B551136A081}">
      <dgm:prSet/>
      <dgm:spPr/>
      <dgm:t>
        <a:bodyPr/>
        <a:lstStyle/>
        <a:p>
          <a:endParaRPr lang="es-EC"/>
        </a:p>
      </dgm:t>
    </dgm:pt>
    <dgm:pt modelId="{55E0066B-0371-4D70-98E8-30F0151B2AB8}" type="sibTrans" cxnId="{BE3E4648-37D0-487F-801A-5B551136A081}">
      <dgm:prSet/>
      <dgm:spPr/>
      <dgm:t>
        <a:bodyPr/>
        <a:lstStyle/>
        <a:p>
          <a:endParaRPr lang="es-EC"/>
        </a:p>
      </dgm:t>
    </dgm:pt>
    <dgm:pt modelId="{671500C0-E749-4040-8F7B-CD06BAA74EBA}" type="pres">
      <dgm:prSet presAssocID="{006873E8-B304-4020-9E7A-14B84D6D779B}" presName="Name0" presStyleCnt="0">
        <dgm:presLayoutVars>
          <dgm:dir/>
          <dgm:animLvl val="lvl"/>
          <dgm:resizeHandles val="exact"/>
        </dgm:presLayoutVars>
      </dgm:prSet>
      <dgm:spPr/>
    </dgm:pt>
    <dgm:pt modelId="{75DDD652-A851-486C-AA63-B10E5036098E}" type="pres">
      <dgm:prSet presAssocID="{A3103E4B-64C9-4A8D-9E63-9E20579D69A2}" presName="linNode" presStyleCnt="0"/>
      <dgm:spPr/>
    </dgm:pt>
    <dgm:pt modelId="{2E044F0C-70AA-433B-9209-CEF9CB4843BA}" type="pres">
      <dgm:prSet presAssocID="{A3103E4B-64C9-4A8D-9E63-9E20579D69A2}" presName="parentText" presStyleLbl="node1" presStyleIdx="0" presStyleCnt="1">
        <dgm:presLayoutVars>
          <dgm:chMax val="1"/>
          <dgm:bulletEnabled val="1"/>
        </dgm:presLayoutVars>
      </dgm:prSet>
      <dgm:spPr/>
    </dgm:pt>
    <dgm:pt modelId="{A6B0CF52-4D75-4207-B5E9-2D6E28EC1AF3}" type="pres">
      <dgm:prSet presAssocID="{A3103E4B-64C9-4A8D-9E63-9E20579D69A2}" presName="descendantText" presStyleLbl="alignAccFollowNode1" presStyleIdx="0" presStyleCnt="1">
        <dgm:presLayoutVars>
          <dgm:bulletEnabled val="1"/>
        </dgm:presLayoutVars>
      </dgm:prSet>
      <dgm:spPr/>
    </dgm:pt>
  </dgm:ptLst>
  <dgm:cxnLst>
    <dgm:cxn modelId="{3924BA3C-108D-4A95-849E-AA3ED481867D}" srcId="{006873E8-B304-4020-9E7A-14B84D6D779B}" destId="{A3103E4B-64C9-4A8D-9E63-9E20579D69A2}" srcOrd="0" destOrd="0" parTransId="{3C61A4C7-3033-44A5-BC68-7D56E871990A}" sibTransId="{B9B04934-9214-4A74-B4ED-926ECBE73298}"/>
    <dgm:cxn modelId="{BE3E4648-37D0-487F-801A-5B551136A081}" srcId="{A3103E4B-64C9-4A8D-9E63-9E20579D69A2}" destId="{65CE6863-BB7E-44C8-B6E2-D400A5D8A611}" srcOrd="1" destOrd="0" parTransId="{3DD14830-D376-4136-A0F7-DE84BB6E3C95}" sibTransId="{55E0066B-0371-4D70-98E8-30F0151B2AB8}"/>
    <dgm:cxn modelId="{925E7E92-9805-4C22-A1EE-4B8E65AAFEFC}" type="presOf" srcId="{65CE6863-BB7E-44C8-B6E2-D400A5D8A611}" destId="{A6B0CF52-4D75-4207-B5E9-2D6E28EC1AF3}" srcOrd="0" destOrd="1" presId="urn:microsoft.com/office/officeart/2005/8/layout/vList5"/>
    <dgm:cxn modelId="{F79671C2-D429-4D5A-873A-97DFE8058279}" type="presOf" srcId="{006873E8-B304-4020-9E7A-14B84D6D779B}" destId="{671500C0-E749-4040-8F7B-CD06BAA74EBA}" srcOrd="0" destOrd="0" presId="urn:microsoft.com/office/officeart/2005/8/layout/vList5"/>
    <dgm:cxn modelId="{EF0579C7-915F-49E4-93AA-25294DD16C50}" srcId="{A3103E4B-64C9-4A8D-9E63-9E20579D69A2}" destId="{5420DAB3-42A8-48B1-9B33-A02D758B565F}" srcOrd="0" destOrd="0" parTransId="{784DCCFB-3A94-4B2C-85EA-F4B3133D8214}" sibTransId="{179F5E90-6015-407A-9AB4-4EAB3DFD4585}"/>
    <dgm:cxn modelId="{F441DAE8-E609-4D08-AD63-7F88BCDFE3B3}" type="presOf" srcId="{A3103E4B-64C9-4A8D-9E63-9E20579D69A2}" destId="{2E044F0C-70AA-433B-9209-CEF9CB4843BA}" srcOrd="0" destOrd="0" presId="urn:microsoft.com/office/officeart/2005/8/layout/vList5"/>
    <dgm:cxn modelId="{16C977EE-914B-49C8-A6A2-2E1F0C819B1A}" type="presOf" srcId="{5420DAB3-42A8-48B1-9B33-A02D758B565F}" destId="{A6B0CF52-4D75-4207-B5E9-2D6E28EC1AF3}" srcOrd="0" destOrd="0" presId="urn:microsoft.com/office/officeart/2005/8/layout/vList5"/>
    <dgm:cxn modelId="{ECEBADF5-D69D-4F72-A265-091F942F9078}" type="presParOf" srcId="{671500C0-E749-4040-8F7B-CD06BAA74EBA}" destId="{75DDD652-A851-486C-AA63-B10E5036098E}" srcOrd="0" destOrd="0" presId="urn:microsoft.com/office/officeart/2005/8/layout/vList5"/>
    <dgm:cxn modelId="{20DF6BEB-F1F1-4AE1-8069-6B9722C98C4D}" type="presParOf" srcId="{75DDD652-A851-486C-AA63-B10E5036098E}" destId="{2E044F0C-70AA-433B-9209-CEF9CB4843BA}" srcOrd="0" destOrd="0" presId="urn:microsoft.com/office/officeart/2005/8/layout/vList5"/>
    <dgm:cxn modelId="{0AF4A11C-97F4-4DD0-9198-085566593EDD}" type="presParOf" srcId="{75DDD652-A851-486C-AA63-B10E5036098E}" destId="{A6B0CF52-4D75-4207-B5E9-2D6E28EC1AF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6873E8-B304-4020-9E7A-14B84D6D779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C"/>
        </a:p>
      </dgm:t>
    </dgm:pt>
    <dgm:pt modelId="{A3103E4B-64C9-4A8D-9E63-9E20579D69A2}">
      <dgm:prSet phldrT="[Texto]" phldr="0"/>
      <dgm:spPr/>
      <dgm:t>
        <a:bodyPr/>
        <a:lstStyle/>
        <a:p>
          <a:r>
            <a:rPr lang="es-EC" dirty="0"/>
            <a:t>Alcance  </a:t>
          </a:r>
        </a:p>
      </dgm:t>
    </dgm:pt>
    <dgm:pt modelId="{3C61A4C7-3033-44A5-BC68-7D56E871990A}" type="parTrans" cxnId="{3924BA3C-108D-4A95-849E-AA3ED481867D}">
      <dgm:prSet/>
      <dgm:spPr/>
      <dgm:t>
        <a:bodyPr/>
        <a:lstStyle/>
        <a:p>
          <a:endParaRPr lang="es-EC"/>
        </a:p>
      </dgm:t>
    </dgm:pt>
    <dgm:pt modelId="{B9B04934-9214-4A74-B4ED-926ECBE73298}" type="sibTrans" cxnId="{3924BA3C-108D-4A95-849E-AA3ED481867D}">
      <dgm:prSet/>
      <dgm:spPr/>
      <dgm:t>
        <a:bodyPr/>
        <a:lstStyle/>
        <a:p>
          <a:endParaRPr lang="es-EC"/>
        </a:p>
      </dgm:t>
    </dgm:pt>
    <dgm:pt modelId="{5420DAB3-42A8-48B1-9B33-A02D758B565F}">
      <dgm:prSet phldrT="[Texto]" phldr="0"/>
      <dgm:spPr/>
      <dgm:t>
        <a:bodyPr/>
        <a:lstStyle/>
        <a:p>
          <a:r>
            <a:rPr lang="es-EC" b="1" dirty="0"/>
            <a:t>Descriptivo </a:t>
          </a:r>
        </a:p>
      </dgm:t>
    </dgm:pt>
    <dgm:pt modelId="{784DCCFB-3A94-4B2C-85EA-F4B3133D8214}" type="parTrans" cxnId="{EF0579C7-915F-49E4-93AA-25294DD16C50}">
      <dgm:prSet/>
      <dgm:spPr/>
      <dgm:t>
        <a:bodyPr/>
        <a:lstStyle/>
        <a:p>
          <a:endParaRPr lang="es-EC"/>
        </a:p>
      </dgm:t>
    </dgm:pt>
    <dgm:pt modelId="{179F5E90-6015-407A-9AB4-4EAB3DFD4585}" type="sibTrans" cxnId="{EF0579C7-915F-49E4-93AA-25294DD16C50}">
      <dgm:prSet/>
      <dgm:spPr/>
      <dgm:t>
        <a:bodyPr/>
        <a:lstStyle/>
        <a:p>
          <a:endParaRPr lang="es-EC"/>
        </a:p>
      </dgm:t>
    </dgm:pt>
    <dgm:pt modelId="{79B7B265-B238-480A-8DE7-E542DDA0AD25}">
      <dgm:prSet phldrT="[Texto]" phldr="0"/>
      <dgm:spPr/>
      <dgm:t>
        <a:bodyPr/>
        <a:lstStyle/>
        <a:p>
          <a:r>
            <a:rPr lang="es-EC" dirty="0"/>
            <a:t>No se profundiza en las causas – efectos de los resultados en cada una de las dimensiones, sino que se toma una postura imparcial sobre el clima laboral óptimo (presencial o virtual). </a:t>
          </a:r>
          <a:endParaRPr lang="es-EC" b="1" dirty="0"/>
        </a:p>
      </dgm:t>
    </dgm:pt>
    <dgm:pt modelId="{FF669FED-30BE-40F1-A84B-A7DF35DB80C4}" type="parTrans" cxnId="{F30F23CB-F203-46A7-86A3-342CB8A04187}">
      <dgm:prSet/>
      <dgm:spPr/>
    </dgm:pt>
    <dgm:pt modelId="{FFD2D3CF-7BC3-47D1-9D7F-D712B566EF41}" type="sibTrans" cxnId="{F30F23CB-F203-46A7-86A3-342CB8A04187}">
      <dgm:prSet/>
      <dgm:spPr/>
    </dgm:pt>
    <dgm:pt modelId="{671500C0-E749-4040-8F7B-CD06BAA74EBA}" type="pres">
      <dgm:prSet presAssocID="{006873E8-B304-4020-9E7A-14B84D6D779B}" presName="Name0" presStyleCnt="0">
        <dgm:presLayoutVars>
          <dgm:dir/>
          <dgm:animLvl val="lvl"/>
          <dgm:resizeHandles val="exact"/>
        </dgm:presLayoutVars>
      </dgm:prSet>
      <dgm:spPr/>
    </dgm:pt>
    <dgm:pt modelId="{75DDD652-A851-486C-AA63-B10E5036098E}" type="pres">
      <dgm:prSet presAssocID="{A3103E4B-64C9-4A8D-9E63-9E20579D69A2}" presName="linNode" presStyleCnt="0"/>
      <dgm:spPr/>
    </dgm:pt>
    <dgm:pt modelId="{2E044F0C-70AA-433B-9209-CEF9CB4843BA}" type="pres">
      <dgm:prSet presAssocID="{A3103E4B-64C9-4A8D-9E63-9E20579D69A2}" presName="parentText" presStyleLbl="node1" presStyleIdx="0" presStyleCnt="1">
        <dgm:presLayoutVars>
          <dgm:chMax val="1"/>
          <dgm:bulletEnabled val="1"/>
        </dgm:presLayoutVars>
      </dgm:prSet>
      <dgm:spPr/>
    </dgm:pt>
    <dgm:pt modelId="{A6B0CF52-4D75-4207-B5E9-2D6E28EC1AF3}" type="pres">
      <dgm:prSet presAssocID="{A3103E4B-64C9-4A8D-9E63-9E20579D69A2}" presName="descendantText" presStyleLbl="alignAccFollowNode1" presStyleIdx="0" presStyleCnt="1">
        <dgm:presLayoutVars>
          <dgm:bulletEnabled val="1"/>
        </dgm:presLayoutVars>
      </dgm:prSet>
      <dgm:spPr/>
    </dgm:pt>
  </dgm:ptLst>
  <dgm:cxnLst>
    <dgm:cxn modelId="{3924BA3C-108D-4A95-849E-AA3ED481867D}" srcId="{006873E8-B304-4020-9E7A-14B84D6D779B}" destId="{A3103E4B-64C9-4A8D-9E63-9E20579D69A2}" srcOrd="0" destOrd="0" parTransId="{3C61A4C7-3033-44A5-BC68-7D56E871990A}" sibTransId="{B9B04934-9214-4A74-B4ED-926ECBE73298}"/>
    <dgm:cxn modelId="{1259E37B-399C-4DB0-BD79-685E46117E48}" type="presOf" srcId="{79B7B265-B238-480A-8DE7-E542DDA0AD25}" destId="{A6B0CF52-4D75-4207-B5E9-2D6E28EC1AF3}" srcOrd="0" destOrd="1" presId="urn:microsoft.com/office/officeart/2005/8/layout/vList5"/>
    <dgm:cxn modelId="{F79671C2-D429-4D5A-873A-97DFE8058279}" type="presOf" srcId="{006873E8-B304-4020-9E7A-14B84D6D779B}" destId="{671500C0-E749-4040-8F7B-CD06BAA74EBA}" srcOrd="0" destOrd="0" presId="urn:microsoft.com/office/officeart/2005/8/layout/vList5"/>
    <dgm:cxn modelId="{EF0579C7-915F-49E4-93AA-25294DD16C50}" srcId="{A3103E4B-64C9-4A8D-9E63-9E20579D69A2}" destId="{5420DAB3-42A8-48B1-9B33-A02D758B565F}" srcOrd="0" destOrd="0" parTransId="{784DCCFB-3A94-4B2C-85EA-F4B3133D8214}" sibTransId="{179F5E90-6015-407A-9AB4-4EAB3DFD4585}"/>
    <dgm:cxn modelId="{F30F23CB-F203-46A7-86A3-342CB8A04187}" srcId="{A3103E4B-64C9-4A8D-9E63-9E20579D69A2}" destId="{79B7B265-B238-480A-8DE7-E542DDA0AD25}" srcOrd="1" destOrd="0" parTransId="{FF669FED-30BE-40F1-A84B-A7DF35DB80C4}" sibTransId="{FFD2D3CF-7BC3-47D1-9D7F-D712B566EF41}"/>
    <dgm:cxn modelId="{F441DAE8-E609-4D08-AD63-7F88BCDFE3B3}" type="presOf" srcId="{A3103E4B-64C9-4A8D-9E63-9E20579D69A2}" destId="{2E044F0C-70AA-433B-9209-CEF9CB4843BA}" srcOrd="0" destOrd="0" presId="urn:microsoft.com/office/officeart/2005/8/layout/vList5"/>
    <dgm:cxn modelId="{16C977EE-914B-49C8-A6A2-2E1F0C819B1A}" type="presOf" srcId="{5420DAB3-42A8-48B1-9B33-A02D758B565F}" destId="{A6B0CF52-4D75-4207-B5E9-2D6E28EC1AF3}" srcOrd="0" destOrd="0" presId="urn:microsoft.com/office/officeart/2005/8/layout/vList5"/>
    <dgm:cxn modelId="{ECEBADF5-D69D-4F72-A265-091F942F9078}" type="presParOf" srcId="{671500C0-E749-4040-8F7B-CD06BAA74EBA}" destId="{75DDD652-A851-486C-AA63-B10E5036098E}" srcOrd="0" destOrd="0" presId="urn:microsoft.com/office/officeart/2005/8/layout/vList5"/>
    <dgm:cxn modelId="{20DF6BEB-F1F1-4AE1-8069-6B9722C98C4D}" type="presParOf" srcId="{75DDD652-A851-486C-AA63-B10E5036098E}" destId="{2E044F0C-70AA-433B-9209-CEF9CB4843BA}" srcOrd="0" destOrd="0" presId="urn:microsoft.com/office/officeart/2005/8/layout/vList5"/>
    <dgm:cxn modelId="{0AF4A11C-97F4-4DD0-9198-085566593EDD}" type="presParOf" srcId="{75DDD652-A851-486C-AA63-B10E5036098E}" destId="{A6B0CF52-4D75-4207-B5E9-2D6E28EC1AF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FD71808-80C5-422E-8A32-18D47F3CA946}"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EC"/>
        </a:p>
      </dgm:t>
    </dgm:pt>
    <dgm:pt modelId="{48F464C4-3A24-4B40-97FF-35BC03CF3248}">
      <dgm:prSet phldrT="[Texto]" phldr="0"/>
      <dgm:spPr/>
      <dgm:t>
        <a:bodyPr/>
        <a:lstStyle/>
        <a:p>
          <a:r>
            <a:rPr lang="es-EC" dirty="0"/>
            <a:t>Sentido  de pertenencia </a:t>
          </a:r>
        </a:p>
      </dgm:t>
    </dgm:pt>
    <dgm:pt modelId="{FCA9C157-AFB7-4430-8A0A-8E8ACD9AEF54}" type="parTrans" cxnId="{25CEC00B-21C2-4F8F-85B3-CB13C4A0634E}">
      <dgm:prSet/>
      <dgm:spPr/>
      <dgm:t>
        <a:bodyPr/>
        <a:lstStyle/>
        <a:p>
          <a:endParaRPr lang="es-EC"/>
        </a:p>
      </dgm:t>
    </dgm:pt>
    <dgm:pt modelId="{AA078A06-C0AB-4C50-AED3-8D73EC1DD86C}" type="sibTrans" cxnId="{25CEC00B-21C2-4F8F-85B3-CB13C4A0634E}">
      <dgm:prSet/>
      <dgm:spPr/>
      <dgm:t>
        <a:bodyPr/>
        <a:lstStyle/>
        <a:p>
          <a:endParaRPr lang="es-EC"/>
        </a:p>
      </dgm:t>
    </dgm:pt>
    <dgm:pt modelId="{7115D37D-918B-4C29-9D66-2A9097FE47E5}">
      <dgm:prSet phldrT="[Texto]" phldr="0"/>
      <dgm:spPr/>
      <dgm:t>
        <a:bodyPr/>
        <a:lstStyle/>
        <a:p>
          <a:r>
            <a:rPr lang="es-EC" dirty="0"/>
            <a:t>Relación entre compañeros </a:t>
          </a:r>
        </a:p>
      </dgm:t>
    </dgm:pt>
    <dgm:pt modelId="{2EF8E6D6-4C85-474C-BA93-81F26BC91234}" type="parTrans" cxnId="{010AFBF1-23FD-41AD-8651-9314D1386E43}">
      <dgm:prSet/>
      <dgm:spPr/>
      <dgm:t>
        <a:bodyPr/>
        <a:lstStyle/>
        <a:p>
          <a:endParaRPr lang="es-EC"/>
        </a:p>
      </dgm:t>
    </dgm:pt>
    <dgm:pt modelId="{7151C6E0-29D9-4A6A-9BEF-C80DF7F5E066}" type="sibTrans" cxnId="{010AFBF1-23FD-41AD-8651-9314D1386E43}">
      <dgm:prSet/>
      <dgm:spPr/>
      <dgm:t>
        <a:bodyPr/>
        <a:lstStyle/>
        <a:p>
          <a:endParaRPr lang="es-EC"/>
        </a:p>
      </dgm:t>
    </dgm:pt>
    <dgm:pt modelId="{7D63E0A6-953E-447F-8236-71BBCA376615}">
      <dgm:prSet phldrT="[Texto]" phldr="0"/>
      <dgm:spPr/>
      <dgm:t>
        <a:bodyPr/>
        <a:lstStyle/>
        <a:p>
          <a:r>
            <a:rPr lang="es-EC" dirty="0"/>
            <a:t>Satisfacción </a:t>
          </a:r>
        </a:p>
      </dgm:t>
    </dgm:pt>
    <dgm:pt modelId="{D0D84F83-413E-4058-A171-FE348D00F641}" type="parTrans" cxnId="{4A34929A-BD91-494F-BBCC-A1A955FA9493}">
      <dgm:prSet/>
      <dgm:spPr/>
      <dgm:t>
        <a:bodyPr/>
        <a:lstStyle/>
        <a:p>
          <a:endParaRPr lang="es-EC"/>
        </a:p>
      </dgm:t>
    </dgm:pt>
    <dgm:pt modelId="{E9840A46-82A8-48CF-BC3D-1972D959DAC9}" type="sibTrans" cxnId="{4A34929A-BD91-494F-BBCC-A1A955FA9493}">
      <dgm:prSet/>
      <dgm:spPr/>
      <dgm:t>
        <a:bodyPr/>
        <a:lstStyle/>
        <a:p>
          <a:endParaRPr lang="es-EC"/>
        </a:p>
      </dgm:t>
    </dgm:pt>
    <dgm:pt modelId="{FCBEA2F4-ACCF-4763-B20F-B72F07F1961C}" type="pres">
      <dgm:prSet presAssocID="{8FD71808-80C5-422E-8A32-18D47F3CA946}" presName="diagram" presStyleCnt="0">
        <dgm:presLayoutVars>
          <dgm:dir/>
          <dgm:resizeHandles val="exact"/>
        </dgm:presLayoutVars>
      </dgm:prSet>
      <dgm:spPr/>
    </dgm:pt>
    <dgm:pt modelId="{2B7242CB-5A80-4672-904E-EE9251ED04E1}" type="pres">
      <dgm:prSet presAssocID="{48F464C4-3A24-4B40-97FF-35BC03CF3248}" presName="node" presStyleLbl="node1" presStyleIdx="0" presStyleCnt="3" custLinFactNeighborX="1440" custLinFactNeighborY="-148">
        <dgm:presLayoutVars>
          <dgm:bulletEnabled val="1"/>
        </dgm:presLayoutVars>
      </dgm:prSet>
      <dgm:spPr/>
    </dgm:pt>
    <dgm:pt modelId="{B314F2A9-6192-4A7F-92B1-06FBF32F0CDA}" type="pres">
      <dgm:prSet presAssocID="{AA078A06-C0AB-4C50-AED3-8D73EC1DD86C}" presName="sibTrans" presStyleCnt="0"/>
      <dgm:spPr/>
    </dgm:pt>
    <dgm:pt modelId="{06E6FE62-106B-409E-81A4-CD5B154CD92F}" type="pres">
      <dgm:prSet presAssocID="{7115D37D-918B-4C29-9D66-2A9097FE47E5}" presName="node" presStyleLbl="node1" presStyleIdx="1" presStyleCnt="3">
        <dgm:presLayoutVars>
          <dgm:bulletEnabled val="1"/>
        </dgm:presLayoutVars>
      </dgm:prSet>
      <dgm:spPr/>
    </dgm:pt>
    <dgm:pt modelId="{F4EA5828-C505-4FD8-A71F-B2739CA02DDF}" type="pres">
      <dgm:prSet presAssocID="{7151C6E0-29D9-4A6A-9BEF-C80DF7F5E066}" presName="sibTrans" presStyleCnt="0"/>
      <dgm:spPr/>
    </dgm:pt>
    <dgm:pt modelId="{DB615300-F1D6-467E-92F5-65F238B1E8B0}" type="pres">
      <dgm:prSet presAssocID="{7D63E0A6-953E-447F-8236-71BBCA376615}" presName="node" presStyleLbl="node1" presStyleIdx="2" presStyleCnt="3">
        <dgm:presLayoutVars>
          <dgm:bulletEnabled val="1"/>
        </dgm:presLayoutVars>
      </dgm:prSet>
      <dgm:spPr/>
    </dgm:pt>
  </dgm:ptLst>
  <dgm:cxnLst>
    <dgm:cxn modelId="{25CEC00B-21C2-4F8F-85B3-CB13C4A0634E}" srcId="{8FD71808-80C5-422E-8A32-18D47F3CA946}" destId="{48F464C4-3A24-4B40-97FF-35BC03CF3248}" srcOrd="0" destOrd="0" parTransId="{FCA9C157-AFB7-4430-8A0A-8E8ACD9AEF54}" sibTransId="{AA078A06-C0AB-4C50-AED3-8D73EC1DD86C}"/>
    <dgm:cxn modelId="{EDA9FD8E-9C8A-4CAB-8F1B-A453F6D3C298}" type="presOf" srcId="{48F464C4-3A24-4B40-97FF-35BC03CF3248}" destId="{2B7242CB-5A80-4672-904E-EE9251ED04E1}" srcOrd="0" destOrd="0" presId="urn:microsoft.com/office/officeart/2005/8/layout/default"/>
    <dgm:cxn modelId="{4A34929A-BD91-494F-BBCC-A1A955FA9493}" srcId="{8FD71808-80C5-422E-8A32-18D47F3CA946}" destId="{7D63E0A6-953E-447F-8236-71BBCA376615}" srcOrd="2" destOrd="0" parTransId="{D0D84F83-413E-4058-A171-FE348D00F641}" sibTransId="{E9840A46-82A8-48CF-BC3D-1972D959DAC9}"/>
    <dgm:cxn modelId="{884CC8AA-0692-4F08-A54B-8A1C2A4F427D}" type="presOf" srcId="{8FD71808-80C5-422E-8A32-18D47F3CA946}" destId="{FCBEA2F4-ACCF-4763-B20F-B72F07F1961C}" srcOrd="0" destOrd="0" presId="urn:microsoft.com/office/officeart/2005/8/layout/default"/>
    <dgm:cxn modelId="{509C35B5-C6A8-4FD3-94B0-203F01FE98D1}" type="presOf" srcId="{7D63E0A6-953E-447F-8236-71BBCA376615}" destId="{DB615300-F1D6-467E-92F5-65F238B1E8B0}" srcOrd="0" destOrd="0" presId="urn:microsoft.com/office/officeart/2005/8/layout/default"/>
    <dgm:cxn modelId="{010AFBF1-23FD-41AD-8651-9314D1386E43}" srcId="{8FD71808-80C5-422E-8A32-18D47F3CA946}" destId="{7115D37D-918B-4C29-9D66-2A9097FE47E5}" srcOrd="1" destOrd="0" parTransId="{2EF8E6D6-4C85-474C-BA93-81F26BC91234}" sibTransId="{7151C6E0-29D9-4A6A-9BEF-C80DF7F5E066}"/>
    <dgm:cxn modelId="{737B05F4-47CC-4095-951C-AFC558F2C0B9}" type="presOf" srcId="{7115D37D-918B-4C29-9D66-2A9097FE47E5}" destId="{06E6FE62-106B-409E-81A4-CD5B154CD92F}" srcOrd="0" destOrd="0" presId="urn:microsoft.com/office/officeart/2005/8/layout/default"/>
    <dgm:cxn modelId="{5CEF66A6-7DE7-4CC4-AE70-B4106D1BB781}" type="presParOf" srcId="{FCBEA2F4-ACCF-4763-B20F-B72F07F1961C}" destId="{2B7242CB-5A80-4672-904E-EE9251ED04E1}" srcOrd="0" destOrd="0" presId="urn:microsoft.com/office/officeart/2005/8/layout/default"/>
    <dgm:cxn modelId="{90415ECF-BD6D-42E2-8C68-D1C0E60B67C1}" type="presParOf" srcId="{FCBEA2F4-ACCF-4763-B20F-B72F07F1961C}" destId="{B314F2A9-6192-4A7F-92B1-06FBF32F0CDA}" srcOrd="1" destOrd="0" presId="urn:microsoft.com/office/officeart/2005/8/layout/default"/>
    <dgm:cxn modelId="{338F223A-7EE8-40DD-B836-7489DA4534A4}" type="presParOf" srcId="{FCBEA2F4-ACCF-4763-B20F-B72F07F1961C}" destId="{06E6FE62-106B-409E-81A4-CD5B154CD92F}" srcOrd="2" destOrd="0" presId="urn:microsoft.com/office/officeart/2005/8/layout/default"/>
    <dgm:cxn modelId="{EE2B9618-1D46-4525-8E2A-F2E979D77428}" type="presParOf" srcId="{FCBEA2F4-ACCF-4763-B20F-B72F07F1961C}" destId="{F4EA5828-C505-4FD8-A71F-B2739CA02DDF}" srcOrd="3" destOrd="0" presId="urn:microsoft.com/office/officeart/2005/8/layout/default"/>
    <dgm:cxn modelId="{AE6D28BF-C0F1-481D-AAB1-BF5BE7286B73}" type="presParOf" srcId="{FCBEA2F4-ACCF-4763-B20F-B72F07F1961C}" destId="{DB615300-F1D6-467E-92F5-65F238B1E8B0}"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2906E7-1368-4472-AAAF-D79C4B473E6B}" type="doc">
      <dgm:prSet loTypeId="urn:microsoft.com/office/officeart/2005/8/layout/vList6" loCatId="list" qsTypeId="urn:microsoft.com/office/officeart/2005/8/quickstyle/simple1" qsCatId="simple" csTypeId="urn:microsoft.com/office/officeart/2005/8/colors/colorful1" csCatId="colorful" phldr="1"/>
      <dgm:spPr/>
      <dgm:t>
        <a:bodyPr/>
        <a:lstStyle/>
        <a:p>
          <a:endParaRPr lang="es-EC"/>
        </a:p>
      </dgm:t>
    </dgm:pt>
    <dgm:pt modelId="{DE03DDDD-6EC7-4A0C-879E-9F9A1CAE5ADB}">
      <dgm:prSet phldrT="[Texto]" phldr="0"/>
      <dgm:spPr/>
      <dgm:t>
        <a:bodyPr/>
        <a:lstStyle/>
        <a:p>
          <a:r>
            <a:rPr lang="es-EC" dirty="0"/>
            <a:t>Eficacia </a:t>
          </a:r>
        </a:p>
      </dgm:t>
    </dgm:pt>
    <dgm:pt modelId="{069484CA-055C-48F8-9D61-4F2159EA3E99}" type="parTrans" cxnId="{DDD7260E-2C0D-4D8E-9BF5-DD573768C150}">
      <dgm:prSet/>
      <dgm:spPr/>
      <dgm:t>
        <a:bodyPr/>
        <a:lstStyle/>
        <a:p>
          <a:endParaRPr lang="es-EC"/>
        </a:p>
      </dgm:t>
    </dgm:pt>
    <dgm:pt modelId="{63712F69-4B74-4259-AFE7-85ECCAF38CA7}" type="sibTrans" cxnId="{DDD7260E-2C0D-4D8E-9BF5-DD573768C150}">
      <dgm:prSet/>
      <dgm:spPr/>
      <dgm:t>
        <a:bodyPr/>
        <a:lstStyle/>
        <a:p>
          <a:endParaRPr lang="es-EC"/>
        </a:p>
      </dgm:t>
    </dgm:pt>
    <dgm:pt modelId="{2F6A649D-6EB3-4171-9145-4FD7BF8A8B22}">
      <dgm:prSet phldrT="[Texto]" phldr="0"/>
      <dgm:spPr/>
      <dgm:t>
        <a:bodyPr/>
        <a:lstStyle/>
        <a:p>
          <a:r>
            <a:rPr lang="es-EC" dirty="0"/>
            <a:t>Eficiencia </a:t>
          </a:r>
        </a:p>
      </dgm:t>
    </dgm:pt>
    <dgm:pt modelId="{082B41E9-1E0E-4D07-9273-75E2FE190222}" type="parTrans" cxnId="{F030F715-D2AE-4570-800A-7C1D72E26262}">
      <dgm:prSet/>
      <dgm:spPr/>
      <dgm:t>
        <a:bodyPr/>
        <a:lstStyle/>
        <a:p>
          <a:endParaRPr lang="es-EC"/>
        </a:p>
      </dgm:t>
    </dgm:pt>
    <dgm:pt modelId="{7658C7F6-B43C-45EF-A019-981D855C41F2}" type="sibTrans" cxnId="{F030F715-D2AE-4570-800A-7C1D72E26262}">
      <dgm:prSet/>
      <dgm:spPr/>
      <dgm:t>
        <a:bodyPr/>
        <a:lstStyle/>
        <a:p>
          <a:endParaRPr lang="es-EC"/>
        </a:p>
      </dgm:t>
    </dgm:pt>
    <dgm:pt modelId="{79DEFAC1-A3D2-4ACC-BCB3-BCCC3F30576F}">
      <dgm:prSet/>
      <dgm:spPr/>
      <dgm:t>
        <a:bodyPr/>
        <a:lstStyle/>
        <a:p>
          <a:endParaRPr lang="es-EC" dirty="0"/>
        </a:p>
      </dgm:t>
    </dgm:pt>
    <dgm:pt modelId="{E9347116-4768-41DF-A1ED-D1180CEA361A}" type="parTrans" cxnId="{F0817A54-920A-471F-99D2-5ADCADBCCD41}">
      <dgm:prSet/>
      <dgm:spPr/>
    </dgm:pt>
    <dgm:pt modelId="{0C32D53C-CFCC-402D-98DA-2BCED2E2B296}" type="sibTrans" cxnId="{F0817A54-920A-471F-99D2-5ADCADBCCD41}">
      <dgm:prSet/>
      <dgm:spPr/>
    </dgm:pt>
    <dgm:pt modelId="{FD1CF99D-8410-4713-9BF4-75683679BD8B}">
      <dgm:prSet/>
      <dgm:spPr/>
      <dgm:t>
        <a:bodyPr/>
        <a:lstStyle/>
        <a:p>
          <a:r>
            <a:rPr lang="es-EC" dirty="0"/>
            <a:t>Orienta a  la consecución de metas, los logros de los objetivos propuestos, evidenciándose una capacidad administrativa para alcanzar los resultados</a:t>
          </a:r>
        </a:p>
      </dgm:t>
    </dgm:pt>
    <dgm:pt modelId="{469BEE51-4C03-4DA3-BED3-97C8927ACD04}" type="parTrans" cxnId="{EE2EA9B6-DD20-49F0-B2A0-C30C804441E9}">
      <dgm:prSet/>
      <dgm:spPr/>
      <dgm:t>
        <a:bodyPr/>
        <a:lstStyle/>
        <a:p>
          <a:endParaRPr lang="es-EC"/>
        </a:p>
      </dgm:t>
    </dgm:pt>
    <dgm:pt modelId="{8531E051-859F-4944-B982-981415F10E46}" type="sibTrans" cxnId="{EE2EA9B6-DD20-49F0-B2A0-C30C804441E9}">
      <dgm:prSet/>
      <dgm:spPr/>
      <dgm:t>
        <a:bodyPr/>
        <a:lstStyle/>
        <a:p>
          <a:endParaRPr lang="es-EC"/>
        </a:p>
      </dgm:t>
    </dgm:pt>
    <dgm:pt modelId="{33383179-9EFD-4AA8-A65C-3475A46B607C}">
      <dgm:prSet/>
      <dgm:spPr/>
      <dgm:t>
        <a:bodyPr/>
        <a:lstStyle/>
        <a:p>
          <a:r>
            <a:rPr lang="es-EC" dirty="0"/>
            <a:t>El criterio económico que revela la capacidad administrativa de producir el máximo resultado con el mínimo de recurso, energía y tiempo</a:t>
          </a:r>
        </a:p>
      </dgm:t>
    </dgm:pt>
    <dgm:pt modelId="{E6DD5B6A-29C8-43F2-A39C-B55E30E202CE}" type="parTrans" cxnId="{98F1428D-652D-44D4-9A57-EFF25AD25649}">
      <dgm:prSet/>
      <dgm:spPr/>
    </dgm:pt>
    <dgm:pt modelId="{DBDC69A6-DB37-4834-80DC-C809EBEA96D0}" type="sibTrans" cxnId="{98F1428D-652D-44D4-9A57-EFF25AD25649}">
      <dgm:prSet/>
      <dgm:spPr/>
    </dgm:pt>
    <dgm:pt modelId="{5DF69005-F800-4F54-8117-CF19EA58C8C7}" type="pres">
      <dgm:prSet presAssocID="{C42906E7-1368-4472-AAAF-D79C4B473E6B}" presName="Name0" presStyleCnt="0">
        <dgm:presLayoutVars>
          <dgm:dir/>
          <dgm:animLvl val="lvl"/>
          <dgm:resizeHandles/>
        </dgm:presLayoutVars>
      </dgm:prSet>
      <dgm:spPr/>
    </dgm:pt>
    <dgm:pt modelId="{A315B914-C4BF-4008-8EEE-9BE7D78CBCEF}" type="pres">
      <dgm:prSet presAssocID="{DE03DDDD-6EC7-4A0C-879E-9F9A1CAE5ADB}" presName="linNode" presStyleCnt="0"/>
      <dgm:spPr/>
    </dgm:pt>
    <dgm:pt modelId="{DE542278-43CA-4556-A7FE-F7B06FD2CBF3}" type="pres">
      <dgm:prSet presAssocID="{DE03DDDD-6EC7-4A0C-879E-9F9A1CAE5ADB}" presName="parentShp" presStyleLbl="node1" presStyleIdx="0" presStyleCnt="2">
        <dgm:presLayoutVars>
          <dgm:bulletEnabled val="1"/>
        </dgm:presLayoutVars>
      </dgm:prSet>
      <dgm:spPr/>
    </dgm:pt>
    <dgm:pt modelId="{1FCC105E-6018-4097-BCAC-F4AF01377E05}" type="pres">
      <dgm:prSet presAssocID="{DE03DDDD-6EC7-4A0C-879E-9F9A1CAE5ADB}" presName="childShp" presStyleLbl="bgAccFollowNode1" presStyleIdx="0" presStyleCnt="2">
        <dgm:presLayoutVars>
          <dgm:bulletEnabled val="1"/>
        </dgm:presLayoutVars>
      </dgm:prSet>
      <dgm:spPr/>
    </dgm:pt>
    <dgm:pt modelId="{032AF194-A69C-458A-87E9-02A28010D353}" type="pres">
      <dgm:prSet presAssocID="{63712F69-4B74-4259-AFE7-85ECCAF38CA7}" presName="spacing" presStyleCnt="0"/>
      <dgm:spPr/>
    </dgm:pt>
    <dgm:pt modelId="{E0B60DA2-A3D0-49C4-BA95-7FCAE4B400DB}" type="pres">
      <dgm:prSet presAssocID="{2F6A649D-6EB3-4171-9145-4FD7BF8A8B22}" presName="linNode" presStyleCnt="0"/>
      <dgm:spPr/>
    </dgm:pt>
    <dgm:pt modelId="{92CC7582-76DC-4657-A64A-4D87C0E859DD}" type="pres">
      <dgm:prSet presAssocID="{2F6A649D-6EB3-4171-9145-4FD7BF8A8B22}" presName="parentShp" presStyleLbl="node1" presStyleIdx="1" presStyleCnt="2">
        <dgm:presLayoutVars>
          <dgm:bulletEnabled val="1"/>
        </dgm:presLayoutVars>
      </dgm:prSet>
      <dgm:spPr/>
    </dgm:pt>
    <dgm:pt modelId="{BA2D1A40-B1B1-4E74-AA9F-61C2F9734823}" type="pres">
      <dgm:prSet presAssocID="{2F6A649D-6EB3-4171-9145-4FD7BF8A8B22}" presName="childShp" presStyleLbl="bgAccFollowNode1" presStyleIdx="1" presStyleCnt="2">
        <dgm:presLayoutVars>
          <dgm:bulletEnabled val="1"/>
        </dgm:presLayoutVars>
      </dgm:prSet>
      <dgm:spPr/>
    </dgm:pt>
  </dgm:ptLst>
  <dgm:cxnLst>
    <dgm:cxn modelId="{9869850B-0DE8-4AB8-A266-3CABAC287986}" type="presOf" srcId="{C42906E7-1368-4472-AAAF-D79C4B473E6B}" destId="{5DF69005-F800-4F54-8117-CF19EA58C8C7}" srcOrd="0" destOrd="0" presId="urn:microsoft.com/office/officeart/2005/8/layout/vList6"/>
    <dgm:cxn modelId="{DDD7260E-2C0D-4D8E-9BF5-DD573768C150}" srcId="{C42906E7-1368-4472-AAAF-D79C4B473E6B}" destId="{DE03DDDD-6EC7-4A0C-879E-9F9A1CAE5ADB}" srcOrd="0" destOrd="0" parTransId="{069484CA-055C-48F8-9D61-4F2159EA3E99}" sibTransId="{63712F69-4B74-4259-AFE7-85ECCAF38CA7}"/>
    <dgm:cxn modelId="{DA155A13-AF5D-4E81-863E-0FF14473EE3E}" type="presOf" srcId="{33383179-9EFD-4AA8-A65C-3475A46B607C}" destId="{BA2D1A40-B1B1-4E74-AA9F-61C2F9734823}" srcOrd="0" destOrd="0" presId="urn:microsoft.com/office/officeart/2005/8/layout/vList6"/>
    <dgm:cxn modelId="{F030F715-D2AE-4570-800A-7C1D72E26262}" srcId="{C42906E7-1368-4472-AAAF-D79C4B473E6B}" destId="{2F6A649D-6EB3-4171-9145-4FD7BF8A8B22}" srcOrd="1" destOrd="0" parTransId="{082B41E9-1E0E-4D07-9273-75E2FE190222}" sibTransId="{7658C7F6-B43C-45EF-A019-981D855C41F2}"/>
    <dgm:cxn modelId="{72EB5C35-35D6-43D0-A8A8-10DB0D1767EA}" type="presOf" srcId="{79DEFAC1-A3D2-4ACC-BCB3-BCCC3F30576F}" destId="{1FCC105E-6018-4097-BCAC-F4AF01377E05}" srcOrd="0" destOrd="0" presId="urn:microsoft.com/office/officeart/2005/8/layout/vList6"/>
    <dgm:cxn modelId="{F0817A54-920A-471F-99D2-5ADCADBCCD41}" srcId="{DE03DDDD-6EC7-4A0C-879E-9F9A1CAE5ADB}" destId="{79DEFAC1-A3D2-4ACC-BCB3-BCCC3F30576F}" srcOrd="0" destOrd="0" parTransId="{E9347116-4768-41DF-A1ED-D1180CEA361A}" sibTransId="{0C32D53C-CFCC-402D-98DA-2BCED2E2B296}"/>
    <dgm:cxn modelId="{A7D6D584-57CB-4248-9874-05C7B48D29CB}" type="presOf" srcId="{FD1CF99D-8410-4713-9BF4-75683679BD8B}" destId="{1FCC105E-6018-4097-BCAC-F4AF01377E05}" srcOrd="0" destOrd="1" presId="urn:microsoft.com/office/officeart/2005/8/layout/vList6"/>
    <dgm:cxn modelId="{98F1428D-652D-44D4-9A57-EFF25AD25649}" srcId="{2F6A649D-6EB3-4171-9145-4FD7BF8A8B22}" destId="{33383179-9EFD-4AA8-A65C-3475A46B607C}" srcOrd="0" destOrd="0" parTransId="{E6DD5B6A-29C8-43F2-A39C-B55E30E202CE}" sibTransId="{DBDC69A6-DB37-4834-80DC-C809EBEA96D0}"/>
    <dgm:cxn modelId="{2A78F190-67AE-429A-8E9A-DA55138D4286}" type="presOf" srcId="{2F6A649D-6EB3-4171-9145-4FD7BF8A8B22}" destId="{92CC7582-76DC-4657-A64A-4D87C0E859DD}" srcOrd="0" destOrd="0" presId="urn:microsoft.com/office/officeart/2005/8/layout/vList6"/>
    <dgm:cxn modelId="{EE2EA9B6-DD20-49F0-B2A0-C30C804441E9}" srcId="{DE03DDDD-6EC7-4A0C-879E-9F9A1CAE5ADB}" destId="{FD1CF99D-8410-4713-9BF4-75683679BD8B}" srcOrd="1" destOrd="0" parTransId="{469BEE51-4C03-4DA3-BED3-97C8927ACD04}" sibTransId="{8531E051-859F-4944-B982-981415F10E46}"/>
    <dgm:cxn modelId="{5CAAC8D4-C57A-44DB-A315-3BF931246F6C}" type="presOf" srcId="{DE03DDDD-6EC7-4A0C-879E-9F9A1CAE5ADB}" destId="{DE542278-43CA-4556-A7FE-F7B06FD2CBF3}" srcOrd="0" destOrd="0" presId="urn:microsoft.com/office/officeart/2005/8/layout/vList6"/>
    <dgm:cxn modelId="{846A5F35-D05C-4C89-BC85-4846B00DFB26}" type="presParOf" srcId="{5DF69005-F800-4F54-8117-CF19EA58C8C7}" destId="{A315B914-C4BF-4008-8EEE-9BE7D78CBCEF}" srcOrd="0" destOrd="0" presId="urn:microsoft.com/office/officeart/2005/8/layout/vList6"/>
    <dgm:cxn modelId="{A5AC87FD-14E2-4EBD-8EAB-08FD3C8C8298}" type="presParOf" srcId="{A315B914-C4BF-4008-8EEE-9BE7D78CBCEF}" destId="{DE542278-43CA-4556-A7FE-F7B06FD2CBF3}" srcOrd="0" destOrd="0" presId="urn:microsoft.com/office/officeart/2005/8/layout/vList6"/>
    <dgm:cxn modelId="{1B3833C2-4191-4CEF-A7CA-798872EF8E01}" type="presParOf" srcId="{A315B914-C4BF-4008-8EEE-9BE7D78CBCEF}" destId="{1FCC105E-6018-4097-BCAC-F4AF01377E05}" srcOrd="1" destOrd="0" presId="urn:microsoft.com/office/officeart/2005/8/layout/vList6"/>
    <dgm:cxn modelId="{A959B071-5E5F-4245-92A4-A526ACAD0CC3}" type="presParOf" srcId="{5DF69005-F800-4F54-8117-CF19EA58C8C7}" destId="{032AF194-A69C-458A-87E9-02A28010D353}" srcOrd="1" destOrd="0" presId="urn:microsoft.com/office/officeart/2005/8/layout/vList6"/>
    <dgm:cxn modelId="{612721FF-E996-43E7-B83F-58ECE42D32A2}" type="presParOf" srcId="{5DF69005-F800-4F54-8117-CF19EA58C8C7}" destId="{E0B60DA2-A3D0-49C4-BA95-7FCAE4B400DB}" srcOrd="2" destOrd="0" presId="urn:microsoft.com/office/officeart/2005/8/layout/vList6"/>
    <dgm:cxn modelId="{F3ED336A-5FE4-4D06-B279-64E478CDE55C}" type="presParOf" srcId="{E0B60DA2-A3D0-49C4-BA95-7FCAE4B400DB}" destId="{92CC7582-76DC-4657-A64A-4D87C0E859DD}" srcOrd="0" destOrd="0" presId="urn:microsoft.com/office/officeart/2005/8/layout/vList6"/>
    <dgm:cxn modelId="{FE417BC2-4DC6-49CA-AA69-B4E19727876F}" type="presParOf" srcId="{E0B60DA2-A3D0-49C4-BA95-7FCAE4B400DB}" destId="{BA2D1A40-B1B1-4E74-AA9F-61C2F973482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FD71808-80C5-422E-8A32-18D47F3CA946}"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EC"/>
        </a:p>
      </dgm:t>
    </dgm:pt>
    <dgm:pt modelId="{48F464C4-3A24-4B40-97FF-35BC03CF3248}">
      <dgm:prSet phldrT="[Texto]" phldr="0"/>
      <dgm:spPr/>
      <dgm:t>
        <a:bodyPr/>
        <a:lstStyle/>
        <a:p>
          <a:r>
            <a:rPr lang="es-EC" dirty="0"/>
            <a:t>Liderazgo </a:t>
          </a:r>
        </a:p>
      </dgm:t>
    </dgm:pt>
    <dgm:pt modelId="{FCA9C157-AFB7-4430-8A0A-8E8ACD9AEF54}" type="parTrans" cxnId="{25CEC00B-21C2-4F8F-85B3-CB13C4A0634E}">
      <dgm:prSet/>
      <dgm:spPr/>
      <dgm:t>
        <a:bodyPr/>
        <a:lstStyle/>
        <a:p>
          <a:endParaRPr lang="es-EC"/>
        </a:p>
      </dgm:t>
    </dgm:pt>
    <dgm:pt modelId="{AA078A06-C0AB-4C50-AED3-8D73EC1DD86C}" type="sibTrans" cxnId="{25CEC00B-21C2-4F8F-85B3-CB13C4A0634E}">
      <dgm:prSet/>
      <dgm:spPr/>
      <dgm:t>
        <a:bodyPr/>
        <a:lstStyle/>
        <a:p>
          <a:endParaRPr lang="es-EC"/>
        </a:p>
      </dgm:t>
    </dgm:pt>
    <dgm:pt modelId="{7115D37D-918B-4C29-9D66-2A9097FE47E5}">
      <dgm:prSet phldrT="[Texto]" phldr="0"/>
      <dgm:spPr/>
      <dgm:t>
        <a:bodyPr/>
        <a:lstStyle/>
        <a:p>
          <a:r>
            <a:rPr lang="es-EC" dirty="0"/>
            <a:t>Reconocimiento </a:t>
          </a:r>
        </a:p>
      </dgm:t>
    </dgm:pt>
    <dgm:pt modelId="{2EF8E6D6-4C85-474C-BA93-81F26BC91234}" type="parTrans" cxnId="{010AFBF1-23FD-41AD-8651-9314D1386E43}">
      <dgm:prSet/>
      <dgm:spPr/>
      <dgm:t>
        <a:bodyPr/>
        <a:lstStyle/>
        <a:p>
          <a:endParaRPr lang="es-EC"/>
        </a:p>
      </dgm:t>
    </dgm:pt>
    <dgm:pt modelId="{7151C6E0-29D9-4A6A-9BEF-C80DF7F5E066}" type="sibTrans" cxnId="{010AFBF1-23FD-41AD-8651-9314D1386E43}">
      <dgm:prSet/>
      <dgm:spPr/>
      <dgm:t>
        <a:bodyPr/>
        <a:lstStyle/>
        <a:p>
          <a:endParaRPr lang="es-EC"/>
        </a:p>
      </dgm:t>
    </dgm:pt>
    <dgm:pt modelId="{7D63E0A6-953E-447F-8236-71BBCA376615}">
      <dgm:prSet phldrT="[Texto]" phldr="0"/>
      <dgm:spPr/>
      <dgm:t>
        <a:bodyPr/>
        <a:lstStyle/>
        <a:p>
          <a:r>
            <a:rPr lang="es-EC" dirty="0"/>
            <a:t>Innovación  </a:t>
          </a:r>
        </a:p>
      </dgm:t>
    </dgm:pt>
    <dgm:pt modelId="{D0D84F83-413E-4058-A171-FE348D00F641}" type="parTrans" cxnId="{4A34929A-BD91-494F-BBCC-A1A955FA9493}">
      <dgm:prSet/>
      <dgm:spPr/>
      <dgm:t>
        <a:bodyPr/>
        <a:lstStyle/>
        <a:p>
          <a:endParaRPr lang="es-EC"/>
        </a:p>
      </dgm:t>
    </dgm:pt>
    <dgm:pt modelId="{E9840A46-82A8-48CF-BC3D-1972D959DAC9}" type="sibTrans" cxnId="{4A34929A-BD91-494F-BBCC-A1A955FA9493}">
      <dgm:prSet/>
      <dgm:spPr/>
      <dgm:t>
        <a:bodyPr/>
        <a:lstStyle/>
        <a:p>
          <a:endParaRPr lang="es-EC"/>
        </a:p>
      </dgm:t>
    </dgm:pt>
    <dgm:pt modelId="{FCBEA2F4-ACCF-4763-B20F-B72F07F1961C}" type="pres">
      <dgm:prSet presAssocID="{8FD71808-80C5-422E-8A32-18D47F3CA946}" presName="diagram" presStyleCnt="0">
        <dgm:presLayoutVars>
          <dgm:dir/>
          <dgm:resizeHandles val="exact"/>
        </dgm:presLayoutVars>
      </dgm:prSet>
      <dgm:spPr/>
    </dgm:pt>
    <dgm:pt modelId="{2B7242CB-5A80-4672-904E-EE9251ED04E1}" type="pres">
      <dgm:prSet presAssocID="{48F464C4-3A24-4B40-97FF-35BC03CF3248}" presName="node" presStyleLbl="node1" presStyleIdx="0" presStyleCnt="3" custLinFactNeighborX="1440" custLinFactNeighborY="-148">
        <dgm:presLayoutVars>
          <dgm:bulletEnabled val="1"/>
        </dgm:presLayoutVars>
      </dgm:prSet>
      <dgm:spPr/>
    </dgm:pt>
    <dgm:pt modelId="{B314F2A9-6192-4A7F-92B1-06FBF32F0CDA}" type="pres">
      <dgm:prSet presAssocID="{AA078A06-C0AB-4C50-AED3-8D73EC1DD86C}" presName="sibTrans" presStyleCnt="0"/>
      <dgm:spPr/>
    </dgm:pt>
    <dgm:pt modelId="{06E6FE62-106B-409E-81A4-CD5B154CD92F}" type="pres">
      <dgm:prSet presAssocID="{7115D37D-918B-4C29-9D66-2A9097FE47E5}" presName="node" presStyleLbl="node1" presStyleIdx="1" presStyleCnt="3">
        <dgm:presLayoutVars>
          <dgm:bulletEnabled val="1"/>
        </dgm:presLayoutVars>
      </dgm:prSet>
      <dgm:spPr/>
    </dgm:pt>
    <dgm:pt modelId="{F4EA5828-C505-4FD8-A71F-B2739CA02DDF}" type="pres">
      <dgm:prSet presAssocID="{7151C6E0-29D9-4A6A-9BEF-C80DF7F5E066}" presName="sibTrans" presStyleCnt="0"/>
      <dgm:spPr/>
    </dgm:pt>
    <dgm:pt modelId="{DB615300-F1D6-467E-92F5-65F238B1E8B0}" type="pres">
      <dgm:prSet presAssocID="{7D63E0A6-953E-447F-8236-71BBCA376615}" presName="node" presStyleLbl="node1" presStyleIdx="2" presStyleCnt="3">
        <dgm:presLayoutVars>
          <dgm:bulletEnabled val="1"/>
        </dgm:presLayoutVars>
      </dgm:prSet>
      <dgm:spPr/>
    </dgm:pt>
  </dgm:ptLst>
  <dgm:cxnLst>
    <dgm:cxn modelId="{25CEC00B-21C2-4F8F-85B3-CB13C4A0634E}" srcId="{8FD71808-80C5-422E-8A32-18D47F3CA946}" destId="{48F464C4-3A24-4B40-97FF-35BC03CF3248}" srcOrd="0" destOrd="0" parTransId="{FCA9C157-AFB7-4430-8A0A-8E8ACD9AEF54}" sibTransId="{AA078A06-C0AB-4C50-AED3-8D73EC1DD86C}"/>
    <dgm:cxn modelId="{EDA9FD8E-9C8A-4CAB-8F1B-A453F6D3C298}" type="presOf" srcId="{48F464C4-3A24-4B40-97FF-35BC03CF3248}" destId="{2B7242CB-5A80-4672-904E-EE9251ED04E1}" srcOrd="0" destOrd="0" presId="urn:microsoft.com/office/officeart/2005/8/layout/default"/>
    <dgm:cxn modelId="{4A34929A-BD91-494F-BBCC-A1A955FA9493}" srcId="{8FD71808-80C5-422E-8A32-18D47F3CA946}" destId="{7D63E0A6-953E-447F-8236-71BBCA376615}" srcOrd="2" destOrd="0" parTransId="{D0D84F83-413E-4058-A171-FE348D00F641}" sibTransId="{E9840A46-82A8-48CF-BC3D-1972D959DAC9}"/>
    <dgm:cxn modelId="{884CC8AA-0692-4F08-A54B-8A1C2A4F427D}" type="presOf" srcId="{8FD71808-80C5-422E-8A32-18D47F3CA946}" destId="{FCBEA2F4-ACCF-4763-B20F-B72F07F1961C}" srcOrd="0" destOrd="0" presId="urn:microsoft.com/office/officeart/2005/8/layout/default"/>
    <dgm:cxn modelId="{509C35B5-C6A8-4FD3-94B0-203F01FE98D1}" type="presOf" srcId="{7D63E0A6-953E-447F-8236-71BBCA376615}" destId="{DB615300-F1D6-467E-92F5-65F238B1E8B0}" srcOrd="0" destOrd="0" presId="urn:microsoft.com/office/officeart/2005/8/layout/default"/>
    <dgm:cxn modelId="{010AFBF1-23FD-41AD-8651-9314D1386E43}" srcId="{8FD71808-80C5-422E-8A32-18D47F3CA946}" destId="{7115D37D-918B-4C29-9D66-2A9097FE47E5}" srcOrd="1" destOrd="0" parTransId="{2EF8E6D6-4C85-474C-BA93-81F26BC91234}" sibTransId="{7151C6E0-29D9-4A6A-9BEF-C80DF7F5E066}"/>
    <dgm:cxn modelId="{737B05F4-47CC-4095-951C-AFC558F2C0B9}" type="presOf" srcId="{7115D37D-918B-4C29-9D66-2A9097FE47E5}" destId="{06E6FE62-106B-409E-81A4-CD5B154CD92F}" srcOrd="0" destOrd="0" presId="urn:microsoft.com/office/officeart/2005/8/layout/default"/>
    <dgm:cxn modelId="{5CEF66A6-7DE7-4CC4-AE70-B4106D1BB781}" type="presParOf" srcId="{FCBEA2F4-ACCF-4763-B20F-B72F07F1961C}" destId="{2B7242CB-5A80-4672-904E-EE9251ED04E1}" srcOrd="0" destOrd="0" presId="urn:microsoft.com/office/officeart/2005/8/layout/default"/>
    <dgm:cxn modelId="{90415ECF-BD6D-42E2-8C68-D1C0E60B67C1}" type="presParOf" srcId="{FCBEA2F4-ACCF-4763-B20F-B72F07F1961C}" destId="{B314F2A9-6192-4A7F-92B1-06FBF32F0CDA}" srcOrd="1" destOrd="0" presId="urn:microsoft.com/office/officeart/2005/8/layout/default"/>
    <dgm:cxn modelId="{338F223A-7EE8-40DD-B836-7489DA4534A4}" type="presParOf" srcId="{FCBEA2F4-ACCF-4763-B20F-B72F07F1961C}" destId="{06E6FE62-106B-409E-81A4-CD5B154CD92F}" srcOrd="2" destOrd="0" presId="urn:microsoft.com/office/officeart/2005/8/layout/default"/>
    <dgm:cxn modelId="{EE2B9618-1D46-4525-8E2A-F2E979D77428}" type="presParOf" srcId="{FCBEA2F4-ACCF-4763-B20F-B72F07F1961C}" destId="{F4EA5828-C505-4FD8-A71F-B2739CA02DDF}" srcOrd="3" destOrd="0" presId="urn:microsoft.com/office/officeart/2005/8/layout/default"/>
    <dgm:cxn modelId="{AE6D28BF-C0F1-481D-AAB1-BF5BE7286B73}" type="presParOf" srcId="{FCBEA2F4-ACCF-4763-B20F-B72F07F1961C}" destId="{DB615300-F1D6-467E-92F5-65F238B1E8B0}"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674252-B3AC-43D4-BFF6-E413C8CD95C8}">
      <dsp:nvSpPr>
        <dsp:cNvPr id="0" name=""/>
        <dsp:cNvSpPr/>
      </dsp:nvSpPr>
      <dsp:spPr>
        <a:xfrm rot="5400000">
          <a:off x="5410072" y="-1189323"/>
          <a:ext cx="3481070"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s-EC" sz="2400" b="1" kern="1200" dirty="0"/>
            <a:t>                                      Mixto </a:t>
          </a:r>
        </a:p>
        <a:p>
          <a:pPr marL="228600" lvl="1" indent="-228600" algn="l" defTabSz="889000">
            <a:lnSpc>
              <a:spcPct val="90000"/>
            </a:lnSpc>
            <a:spcBef>
              <a:spcPct val="0"/>
            </a:spcBef>
            <a:spcAft>
              <a:spcPct val="15000"/>
            </a:spcAft>
            <a:buChar char="•"/>
          </a:pPr>
          <a:r>
            <a:rPr lang="es-EC" sz="2000" kern="1200" dirty="0"/>
            <a:t>Análisis de los porcentajes proporcionados por la aplicación de encuestas a 61 docentes voluntarios del Instituto Superior Tecnológico Juan Bautista Aguirre</a:t>
          </a:r>
        </a:p>
        <a:p>
          <a:pPr marL="228600" lvl="1" indent="-228600" algn="l" defTabSz="889000">
            <a:lnSpc>
              <a:spcPct val="90000"/>
            </a:lnSpc>
            <a:spcBef>
              <a:spcPct val="0"/>
            </a:spcBef>
            <a:spcAft>
              <a:spcPct val="15000"/>
            </a:spcAft>
            <a:buChar char="•"/>
          </a:pPr>
          <a:r>
            <a:rPr lang="es-EC" sz="2000" kern="1200" dirty="0"/>
            <a:t>Entrevista a la doctora Ida Campi Mayorga, quien se desempeña como máxima autoridad de la institución objeto de estudio</a:t>
          </a:r>
          <a:r>
            <a:rPr lang="es-EC" sz="1600" kern="1200" dirty="0"/>
            <a:t>. </a:t>
          </a:r>
        </a:p>
      </dsp:txBody>
      <dsp:txXfrm rot="-5400000">
        <a:off x="3785615" y="605066"/>
        <a:ext cx="6560052" cy="3141206"/>
      </dsp:txXfrm>
    </dsp:sp>
    <dsp:sp modelId="{5C7CFC52-F2E6-425A-AD6C-196B1D96464B}">
      <dsp:nvSpPr>
        <dsp:cNvPr id="0" name=""/>
        <dsp:cNvSpPr/>
      </dsp:nvSpPr>
      <dsp:spPr>
        <a:xfrm>
          <a:off x="0" y="0"/>
          <a:ext cx="3785616" cy="4351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s-EC" sz="6500" kern="1200" dirty="0"/>
            <a:t>Enfoque </a:t>
          </a:r>
        </a:p>
      </dsp:txBody>
      <dsp:txXfrm>
        <a:off x="184799" y="184799"/>
        <a:ext cx="3416018" cy="39817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0CF52-4D75-4207-B5E9-2D6E28EC1AF3}">
      <dsp:nvSpPr>
        <dsp:cNvPr id="0" name=""/>
        <dsp:cNvSpPr/>
      </dsp:nvSpPr>
      <dsp:spPr>
        <a:xfrm rot="5400000">
          <a:off x="5410072" y="-1189323"/>
          <a:ext cx="3481070"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a:lnSpc>
              <a:spcPct val="90000"/>
            </a:lnSpc>
            <a:spcBef>
              <a:spcPct val="0"/>
            </a:spcBef>
            <a:spcAft>
              <a:spcPct val="15000"/>
            </a:spcAft>
            <a:buChar char="•"/>
          </a:pPr>
          <a:r>
            <a:rPr lang="es-EC" sz="2700" b="1" kern="1200" dirty="0"/>
            <a:t>Campo</a:t>
          </a:r>
        </a:p>
        <a:p>
          <a:pPr marL="228600" lvl="1" indent="-228600" algn="l" defTabSz="1200150">
            <a:lnSpc>
              <a:spcPct val="90000"/>
            </a:lnSpc>
            <a:spcBef>
              <a:spcPct val="0"/>
            </a:spcBef>
            <a:spcAft>
              <a:spcPct val="15000"/>
            </a:spcAft>
            <a:buChar char="•"/>
          </a:pPr>
          <a:r>
            <a:rPr lang="es-EC" sz="2700" kern="1200" dirty="0"/>
            <a:t>La información para el análisis del clima laboral proviene de fuentes primarias (entrevista a la autoridad y a las encuestas de los docentes), las cuales se realizaron a través de Google </a:t>
          </a:r>
          <a:r>
            <a:rPr lang="es-EC" sz="2700" kern="1200" dirty="0" err="1"/>
            <a:t>Forms</a:t>
          </a:r>
          <a:r>
            <a:rPr lang="es-EC" sz="2700" kern="1200" dirty="0"/>
            <a:t> (encuestas) y de la plataforma Zoom (entrevista). </a:t>
          </a:r>
        </a:p>
      </dsp:txBody>
      <dsp:txXfrm rot="-5400000">
        <a:off x="3785615" y="605066"/>
        <a:ext cx="6560052" cy="3141206"/>
      </dsp:txXfrm>
    </dsp:sp>
    <dsp:sp modelId="{2E044F0C-70AA-433B-9209-CEF9CB4843BA}">
      <dsp:nvSpPr>
        <dsp:cNvPr id="0" name=""/>
        <dsp:cNvSpPr/>
      </dsp:nvSpPr>
      <dsp:spPr>
        <a:xfrm>
          <a:off x="0" y="0"/>
          <a:ext cx="3785616" cy="4351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s-EC" sz="4500" kern="1200" dirty="0"/>
            <a:t>Diseño de la investigación </a:t>
          </a:r>
        </a:p>
      </dsp:txBody>
      <dsp:txXfrm>
        <a:off x="184799" y="184799"/>
        <a:ext cx="3416018" cy="39817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0CF52-4D75-4207-B5E9-2D6E28EC1AF3}">
      <dsp:nvSpPr>
        <dsp:cNvPr id="0" name=""/>
        <dsp:cNvSpPr/>
      </dsp:nvSpPr>
      <dsp:spPr>
        <a:xfrm rot="5400000">
          <a:off x="5410072" y="-1189323"/>
          <a:ext cx="3481070"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r>
            <a:rPr lang="es-EC" sz="3100" b="1" kern="1200" dirty="0"/>
            <a:t>Descriptivo </a:t>
          </a:r>
        </a:p>
        <a:p>
          <a:pPr marL="285750" lvl="1" indent="-285750" algn="l" defTabSz="1377950">
            <a:lnSpc>
              <a:spcPct val="90000"/>
            </a:lnSpc>
            <a:spcBef>
              <a:spcPct val="0"/>
            </a:spcBef>
            <a:spcAft>
              <a:spcPct val="15000"/>
            </a:spcAft>
            <a:buChar char="•"/>
          </a:pPr>
          <a:r>
            <a:rPr lang="es-EC" sz="3100" kern="1200" dirty="0"/>
            <a:t>No se profundiza en las causas – efectos de los resultados en cada una de las dimensiones, sino que se toma una postura imparcial sobre el clima laboral óptimo (presencial o virtual). </a:t>
          </a:r>
          <a:endParaRPr lang="es-EC" sz="3100" b="1" kern="1200" dirty="0"/>
        </a:p>
      </dsp:txBody>
      <dsp:txXfrm rot="-5400000">
        <a:off x="3785615" y="605066"/>
        <a:ext cx="6560052" cy="3141206"/>
      </dsp:txXfrm>
    </dsp:sp>
    <dsp:sp modelId="{2E044F0C-70AA-433B-9209-CEF9CB4843BA}">
      <dsp:nvSpPr>
        <dsp:cNvPr id="0" name=""/>
        <dsp:cNvSpPr/>
      </dsp:nvSpPr>
      <dsp:spPr>
        <a:xfrm>
          <a:off x="0" y="0"/>
          <a:ext cx="3785616" cy="4351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s-EC" sz="6500" kern="1200" dirty="0"/>
            <a:t>Alcance  </a:t>
          </a:r>
        </a:p>
      </dsp:txBody>
      <dsp:txXfrm>
        <a:off x="184799" y="184799"/>
        <a:ext cx="3416018" cy="39817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242CB-5A80-4672-904E-EE9251ED04E1}">
      <dsp:nvSpPr>
        <dsp:cNvPr id="0" name=""/>
        <dsp:cNvSpPr/>
      </dsp:nvSpPr>
      <dsp:spPr>
        <a:xfrm>
          <a:off x="1796197" y="7"/>
          <a:ext cx="3342605" cy="200556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EC" sz="4000" kern="1200" dirty="0"/>
            <a:t>Sentido  de pertenencia </a:t>
          </a:r>
        </a:p>
      </dsp:txBody>
      <dsp:txXfrm>
        <a:off x="1796197" y="7"/>
        <a:ext cx="3342605" cy="2005563"/>
      </dsp:txXfrm>
    </dsp:sp>
    <dsp:sp modelId="{06E6FE62-106B-409E-81A4-CD5B154CD92F}">
      <dsp:nvSpPr>
        <dsp:cNvPr id="0" name=""/>
        <dsp:cNvSpPr/>
      </dsp:nvSpPr>
      <dsp:spPr>
        <a:xfrm>
          <a:off x="5424930" y="2975"/>
          <a:ext cx="3342605" cy="200556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EC" sz="4000" kern="1200" dirty="0"/>
            <a:t>Relación entre compañeros </a:t>
          </a:r>
        </a:p>
      </dsp:txBody>
      <dsp:txXfrm>
        <a:off x="5424930" y="2975"/>
        <a:ext cx="3342605" cy="2005563"/>
      </dsp:txXfrm>
    </dsp:sp>
    <dsp:sp modelId="{DB615300-F1D6-467E-92F5-65F238B1E8B0}">
      <dsp:nvSpPr>
        <dsp:cNvPr id="0" name=""/>
        <dsp:cNvSpPr/>
      </dsp:nvSpPr>
      <dsp:spPr>
        <a:xfrm>
          <a:off x="3586497" y="2342799"/>
          <a:ext cx="3342605" cy="200556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EC" sz="4000" kern="1200" dirty="0"/>
            <a:t>Satisfacción </a:t>
          </a:r>
        </a:p>
      </dsp:txBody>
      <dsp:txXfrm>
        <a:off x="3586497" y="2342799"/>
        <a:ext cx="3342605" cy="20055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C105E-6018-4097-BCAC-F4AF01377E05}">
      <dsp:nvSpPr>
        <dsp:cNvPr id="0" name=""/>
        <dsp:cNvSpPr/>
      </dsp:nvSpPr>
      <dsp:spPr>
        <a:xfrm>
          <a:off x="3251199" y="476"/>
          <a:ext cx="4876800" cy="1857723"/>
        </a:xfrm>
        <a:prstGeom prst="rightArrow">
          <a:avLst>
            <a:gd name="adj1" fmla="val 75000"/>
            <a:gd name="adj2" fmla="val 50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endParaRPr lang="es-EC" sz="1800" kern="1200" dirty="0"/>
        </a:p>
        <a:p>
          <a:pPr marL="171450" lvl="1" indent="-171450" algn="l" defTabSz="800100">
            <a:lnSpc>
              <a:spcPct val="90000"/>
            </a:lnSpc>
            <a:spcBef>
              <a:spcPct val="0"/>
            </a:spcBef>
            <a:spcAft>
              <a:spcPct val="15000"/>
            </a:spcAft>
            <a:buChar char="•"/>
          </a:pPr>
          <a:r>
            <a:rPr lang="es-EC" sz="1800" kern="1200" dirty="0"/>
            <a:t>Orienta a  la consecución de metas, los logros de los objetivos propuestos, evidenciándose una capacidad administrativa para alcanzar los resultados</a:t>
          </a:r>
        </a:p>
      </dsp:txBody>
      <dsp:txXfrm>
        <a:off x="3251199" y="232691"/>
        <a:ext cx="4180154" cy="1393293"/>
      </dsp:txXfrm>
    </dsp:sp>
    <dsp:sp modelId="{DE542278-43CA-4556-A7FE-F7B06FD2CBF3}">
      <dsp:nvSpPr>
        <dsp:cNvPr id="0" name=""/>
        <dsp:cNvSpPr/>
      </dsp:nvSpPr>
      <dsp:spPr>
        <a:xfrm>
          <a:off x="0" y="476"/>
          <a:ext cx="3251200" cy="185772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marL="0" lvl="0" indent="0" algn="ctr" defTabSz="2311400">
            <a:lnSpc>
              <a:spcPct val="90000"/>
            </a:lnSpc>
            <a:spcBef>
              <a:spcPct val="0"/>
            </a:spcBef>
            <a:spcAft>
              <a:spcPct val="35000"/>
            </a:spcAft>
            <a:buNone/>
          </a:pPr>
          <a:r>
            <a:rPr lang="es-EC" sz="5200" kern="1200" dirty="0"/>
            <a:t>Eficacia </a:t>
          </a:r>
        </a:p>
      </dsp:txBody>
      <dsp:txXfrm>
        <a:off x="90687" y="91163"/>
        <a:ext cx="3069826" cy="1676349"/>
      </dsp:txXfrm>
    </dsp:sp>
    <dsp:sp modelId="{BA2D1A40-B1B1-4E74-AA9F-61C2F9734823}">
      <dsp:nvSpPr>
        <dsp:cNvPr id="0" name=""/>
        <dsp:cNvSpPr/>
      </dsp:nvSpPr>
      <dsp:spPr>
        <a:xfrm>
          <a:off x="3251199" y="2043971"/>
          <a:ext cx="4876800" cy="1857723"/>
        </a:xfrm>
        <a:prstGeom prst="rightArrow">
          <a:avLst>
            <a:gd name="adj1" fmla="val 75000"/>
            <a:gd name="adj2" fmla="val 50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EC" sz="1800" kern="1200" dirty="0"/>
            <a:t>El criterio económico que revela la capacidad administrativa de producir el máximo resultado con el mínimo de recurso, energía y tiempo</a:t>
          </a:r>
        </a:p>
      </dsp:txBody>
      <dsp:txXfrm>
        <a:off x="3251199" y="2276186"/>
        <a:ext cx="4180154" cy="1393293"/>
      </dsp:txXfrm>
    </dsp:sp>
    <dsp:sp modelId="{92CC7582-76DC-4657-A64A-4D87C0E859DD}">
      <dsp:nvSpPr>
        <dsp:cNvPr id="0" name=""/>
        <dsp:cNvSpPr/>
      </dsp:nvSpPr>
      <dsp:spPr>
        <a:xfrm>
          <a:off x="0" y="2043971"/>
          <a:ext cx="3251200" cy="1857723"/>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marL="0" lvl="0" indent="0" algn="ctr" defTabSz="2311400">
            <a:lnSpc>
              <a:spcPct val="90000"/>
            </a:lnSpc>
            <a:spcBef>
              <a:spcPct val="0"/>
            </a:spcBef>
            <a:spcAft>
              <a:spcPct val="35000"/>
            </a:spcAft>
            <a:buNone/>
          </a:pPr>
          <a:r>
            <a:rPr lang="es-EC" sz="5200" kern="1200" dirty="0"/>
            <a:t>Eficiencia </a:t>
          </a:r>
        </a:p>
      </dsp:txBody>
      <dsp:txXfrm>
        <a:off x="90687" y="2134658"/>
        <a:ext cx="3069826" cy="1676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242CB-5A80-4672-904E-EE9251ED04E1}">
      <dsp:nvSpPr>
        <dsp:cNvPr id="0" name=""/>
        <dsp:cNvSpPr/>
      </dsp:nvSpPr>
      <dsp:spPr>
        <a:xfrm>
          <a:off x="1796197" y="7"/>
          <a:ext cx="3342605" cy="200556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EC" sz="3600" kern="1200" dirty="0"/>
            <a:t>Liderazgo </a:t>
          </a:r>
        </a:p>
      </dsp:txBody>
      <dsp:txXfrm>
        <a:off x="1796197" y="7"/>
        <a:ext cx="3342605" cy="2005563"/>
      </dsp:txXfrm>
    </dsp:sp>
    <dsp:sp modelId="{06E6FE62-106B-409E-81A4-CD5B154CD92F}">
      <dsp:nvSpPr>
        <dsp:cNvPr id="0" name=""/>
        <dsp:cNvSpPr/>
      </dsp:nvSpPr>
      <dsp:spPr>
        <a:xfrm>
          <a:off x="5424930" y="2975"/>
          <a:ext cx="3342605" cy="200556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EC" sz="3600" kern="1200" dirty="0"/>
            <a:t>Reconocimiento </a:t>
          </a:r>
        </a:p>
      </dsp:txBody>
      <dsp:txXfrm>
        <a:off x="5424930" y="2975"/>
        <a:ext cx="3342605" cy="2005563"/>
      </dsp:txXfrm>
    </dsp:sp>
    <dsp:sp modelId="{DB615300-F1D6-467E-92F5-65F238B1E8B0}">
      <dsp:nvSpPr>
        <dsp:cNvPr id="0" name=""/>
        <dsp:cNvSpPr/>
      </dsp:nvSpPr>
      <dsp:spPr>
        <a:xfrm>
          <a:off x="3586497" y="2342799"/>
          <a:ext cx="3342605" cy="200556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EC" sz="3600" kern="1200" dirty="0"/>
            <a:t>Innovación  </a:t>
          </a:r>
        </a:p>
      </dsp:txBody>
      <dsp:txXfrm>
        <a:off x="3586497" y="2342799"/>
        <a:ext cx="3342605" cy="200556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1C8B4E-A441-FD48-865B-2B714DC7A73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a16="http://schemas.microsoft.com/office/drawing/2014/main" id="{36C3C347-F152-5B42-A879-4738BD41F0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a16="http://schemas.microsoft.com/office/drawing/2014/main" id="{1F736498-AB4A-D54C-941A-F0E0FC0F1905}"/>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C260756C-170D-8746-B657-CA51E8026B4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DBFF8E06-8AF0-D743-8E51-2A3AE6AAC05D}"/>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4179750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5CFDF0-3561-9B4C-B0FA-5E39F4E5F88A}"/>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0AF929B6-6164-6D4E-8ED2-8540419252F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937522F-F46F-D447-B027-CC975EF50CCC}"/>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85934229-4C8B-CB47-991C-F853281E50D3}"/>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272C112E-47C5-5F42-B768-F11F5E5CD2CE}"/>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235523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A8C9437-6D8C-754E-9E2C-528A2FF482C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768F63DE-7997-7A43-B900-A1872C8AC98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B5D12425-1647-A040-91AD-435D5CD05624}"/>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CF66BB0D-0E69-F446-8C8F-37133200C895}"/>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1BB3FC38-62E8-A845-8BC1-969083160375}"/>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292387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2C6486-895A-4F4E-9884-8EBEA82001E5}"/>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71D7D0E2-D436-DD44-907E-BC4453CF844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7981D769-1D42-464D-8506-B56A30704215}"/>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4812D2F2-8A53-894A-9209-3CC146CFCA5B}"/>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FD5EC06F-80A5-E74A-AB65-2B16957AEA8F}"/>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8040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233B37-9527-0B48-9439-F7333DAAAE0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6D7DFE61-1538-7B4F-A89E-2ED51D1510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32FAF30-7EFA-3C43-B416-641220DD9074}"/>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58419427-0C3A-0240-872B-CDC3E571264C}"/>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B40FE207-5341-4749-A2B6-9D41F8FBDBC5}"/>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982803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FA161E-C83B-E848-9220-67B964BD4A9D}"/>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90D9E642-92D5-AB44-B163-33F7BE1226F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a16="http://schemas.microsoft.com/office/drawing/2014/main" id="{0B3D0DAE-ED23-424D-B31D-C4F50A3EF46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id="{E0C9E114-9522-6D45-BA2D-0E4AEE65D9EF}"/>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6" name="Marcador de pie de página 5">
            <a:extLst>
              <a:ext uri="{FF2B5EF4-FFF2-40B4-BE49-F238E27FC236}">
                <a16:creationId xmlns:a16="http://schemas.microsoft.com/office/drawing/2014/main" id="{241B5712-119F-0F42-8CF9-D3A44C6760B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CBB52A9D-279D-A346-A5F7-EB09441E2FFE}"/>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925523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19F36F-F47A-384D-AF60-50F6A9C39B6D}"/>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BD896DCD-EDE1-A142-9295-B368C0F061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146E76E-243F-3445-980E-ACACF80CC18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id="{190FDA21-F94C-8444-826C-8C6D38DBA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87C0C30-BB29-E54B-86DE-DC10C2034A1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id="{058706D1-54C1-DB42-82D3-FE164E48BA29}"/>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8" name="Marcador de pie de página 7">
            <a:extLst>
              <a:ext uri="{FF2B5EF4-FFF2-40B4-BE49-F238E27FC236}">
                <a16:creationId xmlns:a16="http://schemas.microsoft.com/office/drawing/2014/main" id="{926FB9FA-69B9-5C4B-8188-403F343DF3F5}"/>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89B25B9F-769F-7143-A242-F84E10455F0C}"/>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476258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33C068-2270-344F-AE36-909940C5114C}"/>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id="{CD0AA040-73AD-0644-9834-CFE1CF6633EF}"/>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4" name="Marcador de pie de página 3">
            <a:extLst>
              <a:ext uri="{FF2B5EF4-FFF2-40B4-BE49-F238E27FC236}">
                <a16:creationId xmlns:a16="http://schemas.microsoft.com/office/drawing/2014/main" id="{86325A1E-2D7C-1044-80CA-B7D75196765A}"/>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365CCF08-8293-0046-9E65-DBFA3046B44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038135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E38A6D1-331C-424A-B8F8-FD2E8D311B9E}"/>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3" name="Marcador de pie de página 2">
            <a:extLst>
              <a:ext uri="{FF2B5EF4-FFF2-40B4-BE49-F238E27FC236}">
                <a16:creationId xmlns:a16="http://schemas.microsoft.com/office/drawing/2014/main" id="{B01B573B-6BFB-AF4A-926E-0CEAE362FCB1}"/>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426EE4CE-F40E-1141-97DC-93719143101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431036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65ABAC-209C-1947-B828-47ACC1CB965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022286E6-1C11-804C-BF22-BCDF3055C2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id="{42826723-3A90-BD41-86A6-A31A3DD422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0CDA60D-842C-6349-85C4-6115ABEA7DA0}"/>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6" name="Marcador de pie de página 5">
            <a:extLst>
              <a:ext uri="{FF2B5EF4-FFF2-40B4-BE49-F238E27FC236}">
                <a16:creationId xmlns:a16="http://schemas.microsoft.com/office/drawing/2014/main" id="{540A7082-8124-FE41-9600-3C391AD4F73E}"/>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798B0A32-C7BE-994C-8DCD-C1FEECF896BC}"/>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3089891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7C10D7-99C9-2A49-BE85-40C748214E2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a16="http://schemas.microsoft.com/office/drawing/2014/main" id="{71D18910-3B9E-1344-B043-FE903124BF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50F0096C-2296-304A-B6D3-7727123782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0F33DA1-7B03-4345-8184-0B8EC1002535}"/>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6" name="Marcador de pie de página 5">
            <a:extLst>
              <a:ext uri="{FF2B5EF4-FFF2-40B4-BE49-F238E27FC236}">
                <a16:creationId xmlns:a16="http://schemas.microsoft.com/office/drawing/2014/main" id="{C7D22703-0F2B-B041-97FE-42BE91DC5FF4}"/>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D8C504F4-25BC-1B42-BC04-F80176B03BD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217173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2079116-7A25-6D4A-9C75-0979D26D2A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3D2714E3-8B92-4145-B8A5-E496DF906C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7AE60447-AB79-7445-AC28-8E4E26183C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4B7D9313-3954-614F-806A-EF7D584C79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id="{4A03083B-E5AB-3F43-A98B-DB4EB57D06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B6DA6-1053-C647-9E77-B42FB131DB4B}" type="slidenum">
              <a:rPr lang="es-EC" smtClean="0"/>
              <a:t>‹Nº›</a:t>
            </a:fld>
            <a:endParaRPr lang="es-EC"/>
          </a:p>
        </p:txBody>
      </p:sp>
    </p:spTree>
    <p:extLst>
      <p:ext uri="{BB962C8B-B14F-4D97-AF65-F5344CB8AC3E}">
        <p14:creationId xmlns:p14="http://schemas.microsoft.com/office/powerpoint/2010/main" val="3264278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42C09-2D22-6240-BA02-E9B6723D67B5}"/>
              </a:ext>
            </a:extLst>
          </p:cNvPr>
          <p:cNvSpPr>
            <a:spLocks noGrp="1"/>
          </p:cNvSpPr>
          <p:nvPr>
            <p:ph type="ctrTitle"/>
          </p:nvPr>
        </p:nvSpPr>
        <p:spPr>
          <a:xfrm>
            <a:off x="378941" y="1521872"/>
            <a:ext cx="5717059" cy="2387600"/>
          </a:xfrm>
        </p:spPr>
        <p:txBody>
          <a:bodyPr>
            <a:normAutofit fontScale="90000"/>
          </a:bodyPr>
          <a:lstStyle/>
          <a:p>
            <a:br>
              <a:rPr lang="es-EC" sz="1400" b="0" i="0" dirty="0">
                <a:solidFill>
                  <a:srgbClr val="000000"/>
                </a:solidFill>
                <a:effectLst/>
                <a:latin typeface="Times New Roman" panose="02020603050405020304" pitchFamily="18" charset="0"/>
              </a:rPr>
            </a:br>
            <a:br>
              <a:rPr lang="es-EC" sz="1400" b="0" i="0" dirty="0">
                <a:solidFill>
                  <a:srgbClr val="000000"/>
                </a:solidFill>
                <a:effectLst/>
                <a:latin typeface="Times New Roman" panose="02020603050405020304" pitchFamily="18" charset="0"/>
              </a:rPr>
            </a:br>
            <a:r>
              <a:rPr lang="es-EC" sz="1400" b="0" i="0" dirty="0">
                <a:solidFill>
                  <a:srgbClr val="000000"/>
                </a:solidFill>
                <a:effectLst/>
                <a:latin typeface="Times New Roman" panose="02020603050405020304" pitchFamily="18" charset="0"/>
              </a:rPr>
              <a:t>“</a:t>
            </a:r>
            <a:r>
              <a:rPr lang="es-EC" sz="2000" b="1" i="0" dirty="0">
                <a:solidFill>
                  <a:schemeClr val="bg1"/>
                </a:solidFill>
                <a:effectLst/>
                <a:latin typeface="Times New Roman" panose="02020603050405020304" pitchFamily="18" charset="0"/>
              </a:rPr>
              <a:t>ANÁLISIS DEL CLIMA LABORAL EN EL INSTITUTO SUPERIOR TECNOLÓGICO JUAN BAUTISTA AGUIRRE EN TIEMPOS DE PANDEMIA</a:t>
            </a:r>
            <a:r>
              <a:rPr lang="es-EC" sz="2000" b="0" i="0" dirty="0">
                <a:solidFill>
                  <a:schemeClr val="bg1"/>
                </a:solidFill>
                <a:effectLst/>
                <a:latin typeface="Times New Roman" panose="02020603050405020304" pitchFamily="18" charset="0"/>
              </a:rPr>
              <a:t>”</a:t>
            </a:r>
            <a:br>
              <a:rPr lang="es-EC" sz="2000" b="0" i="0" dirty="0">
                <a:solidFill>
                  <a:schemeClr val="bg1"/>
                </a:solidFill>
                <a:effectLst/>
                <a:latin typeface="Times New Roman" panose="02020603050405020304" pitchFamily="18" charset="0"/>
              </a:rPr>
            </a:br>
            <a:br>
              <a:rPr lang="es-EC" sz="2000" b="0" i="0" dirty="0">
                <a:solidFill>
                  <a:schemeClr val="bg1"/>
                </a:solidFill>
                <a:effectLst/>
                <a:latin typeface="Times New Roman" panose="02020603050405020304" pitchFamily="18" charset="0"/>
              </a:rPr>
            </a:br>
            <a:r>
              <a:rPr lang="es-EC" sz="2000" b="1" i="0" dirty="0">
                <a:solidFill>
                  <a:schemeClr val="bg1"/>
                </a:solidFill>
                <a:effectLst/>
                <a:latin typeface="Times New Roman" panose="02020603050405020304" pitchFamily="18" charset="0"/>
              </a:rPr>
              <a:t>INTEGRANTES:</a:t>
            </a:r>
            <a:br>
              <a:rPr lang="es-EC" sz="2000" b="1" i="0" dirty="0">
                <a:solidFill>
                  <a:schemeClr val="bg1"/>
                </a:solidFill>
                <a:effectLst/>
                <a:latin typeface="Times New Roman" panose="02020603050405020304" pitchFamily="18" charset="0"/>
              </a:rPr>
            </a:br>
            <a:br>
              <a:rPr lang="es-EC" sz="2000" b="0" i="0" dirty="0">
                <a:solidFill>
                  <a:schemeClr val="bg1"/>
                </a:solidFill>
                <a:effectLst/>
                <a:latin typeface="Times New Roman" panose="02020603050405020304" pitchFamily="18" charset="0"/>
              </a:rPr>
            </a:br>
            <a:r>
              <a:rPr lang="es-EC" sz="2000" b="1" i="0" dirty="0">
                <a:solidFill>
                  <a:schemeClr val="bg1"/>
                </a:solidFill>
                <a:effectLst/>
                <a:latin typeface="Times New Roman" panose="02020603050405020304" pitchFamily="18" charset="0"/>
              </a:rPr>
              <a:t>DARWIN APOLO ROBLES </a:t>
            </a:r>
            <a:br>
              <a:rPr lang="es-EC" sz="2000" b="1" i="0" dirty="0">
                <a:solidFill>
                  <a:schemeClr val="bg1"/>
                </a:solidFill>
                <a:effectLst/>
                <a:latin typeface="Times New Roman" panose="02020603050405020304" pitchFamily="18" charset="0"/>
              </a:rPr>
            </a:br>
            <a:r>
              <a:rPr lang="es-EC" sz="2000" b="1" i="0" dirty="0">
                <a:solidFill>
                  <a:schemeClr val="bg1"/>
                </a:solidFill>
                <a:effectLst/>
                <a:latin typeface="Times New Roman" panose="02020603050405020304" pitchFamily="18" charset="0"/>
              </a:rPr>
              <a:t>SORAYA ALVARADO FIALLO</a:t>
            </a:r>
            <a:br>
              <a:rPr lang="es-EC" sz="2000" b="1" i="0" dirty="0">
                <a:solidFill>
                  <a:schemeClr val="bg1"/>
                </a:solidFill>
                <a:effectLst/>
                <a:latin typeface="Times New Roman" panose="02020603050405020304" pitchFamily="18" charset="0"/>
              </a:rPr>
            </a:br>
            <a:r>
              <a:rPr lang="es-EC" sz="2000" b="1" i="0" dirty="0">
                <a:solidFill>
                  <a:schemeClr val="bg1"/>
                </a:solidFill>
                <a:effectLst/>
                <a:latin typeface="Times New Roman" panose="02020603050405020304" pitchFamily="18" charset="0"/>
              </a:rPr>
              <a:t>MARCEL MÉNDEZ MANTUANO </a:t>
            </a:r>
            <a:br>
              <a:rPr lang="es-EC" sz="2000" b="1" i="0" dirty="0">
                <a:solidFill>
                  <a:schemeClr val="bg1"/>
                </a:solidFill>
                <a:effectLst/>
                <a:latin typeface="Times New Roman" panose="02020603050405020304" pitchFamily="18" charset="0"/>
              </a:rPr>
            </a:br>
            <a:r>
              <a:rPr lang="es-EC" sz="2000" b="1" i="0" dirty="0">
                <a:solidFill>
                  <a:schemeClr val="bg1"/>
                </a:solidFill>
                <a:effectLst/>
                <a:latin typeface="Times New Roman" panose="02020603050405020304" pitchFamily="18" charset="0"/>
              </a:rPr>
              <a:t>KEYLA BODERO JIMÉNEZ </a:t>
            </a:r>
            <a:br>
              <a:rPr lang="es-EC" sz="2000" b="1" i="0" dirty="0">
                <a:solidFill>
                  <a:schemeClr val="bg1"/>
                </a:solidFill>
                <a:effectLst/>
                <a:latin typeface="Times New Roman" panose="02020603050405020304" pitchFamily="18" charset="0"/>
              </a:rPr>
            </a:br>
            <a:br>
              <a:rPr lang="es-EC" sz="1400" b="0" i="0" dirty="0">
                <a:solidFill>
                  <a:srgbClr val="000000"/>
                </a:solidFill>
                <a:effectLst/>
                <a:latin typeface="Times New Roman" panose="02020603050405020304" pitchFamily="18" charset="0"/>
              </a:rPr>
            </a:br>
            <a:br>
              <a:rPr lang="es-EC" sz="1400" b="0" i="0" dirty="0">
                <a:solidFill>
                  <a:srgbClr val="000000"/>
                </a:solidFill>
                <a:effectLst/>
                <a:latin typeface="Times New Roman" panose="02020603050405020304" pitchFamily="18" charset="0"/>
              </a:rPr>
            </a:br>
            <a:endParaRPr lang="es-EC" sz="4800" b="1" dirty="0">
              <a:solidFill>
                <a:schemeClr val="bg1"/>
              </a:solidFill>
            </a:endParaRPr>
          </a:p>
        </p:txBody>
      </p:sp>
    </p:spTree>
    <p:extLst>
      <p:ext uri="{BB962C8B-B14F-4D97-AF65-F5344CB8AC3E}">
        <p14:creationId xmlns:p14="http://schemas.microsoft.com/office/powerpoint/2010/main" val="3090497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DDCB1B-6BB4-4441-A35E-B087B4F1AC77}"/>
              </a:ext>
            </a:extLst>
          </p:cNvPr>
          <p:cNvSpPr>
            <a:spLocks noGrp="1"/>
          </p:cNvSpPr>
          <p:nvPr>
            <p:ph type="title"/>
          </p:nvPr>
        </p:nvSpPr>
        <p:spPr>
          <a:xfrm>
            <a:off x="838200" y="921328"/>
            <a:ext cx="10515600" cy="1325563"/>
          </a:xfrm>
        </p:spPr>
        <p:txBody>
          <a:bodyPr>
            <a:normAutofit fontScale="90000"/>
          </a:bodyPr>
          <a:lstStyle/>
          <a:p>
            <a:r>
              <a:rPr lang="es-EC" sz="3600" b="1" dirty="0">
                <a:solidFill>
                  <a:schemeClr val="accent1">
                    <a:lumMod val="50000"/>
                  </a:schemeClr>
                </a:solidFill>
              </a:rPr>
              <a:t>Valoración positiva o negativa de las diferentes escalas usadas en la encuesta</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endParaRPr lang="es-EC" b="1" dirty="0">
              <a:solidFill>
                <a:schemeClr val="accent1">
                  <a:lumMod val="50000"/>
                </a:schemeClr>
              </a:solidFill>
            </a:endParaRPr>
          </a:p>
        </p:txBody>
      </p:sp>
      <p:pic>
        <p:nvPicPr>
          <p:cNvPr id="7" name="Marcador de contenido 6">
            <a:extLst>
              <a:ext uri="{FF2B5EF4-FFF2-40B4-BE49-F238E27FC236}">
                <a16:creationId xmlns:a16="http://schemas.microsoft.com/office/drawing/2014/main" id="{2671214B-8F2D-418B-BA79-A95B7A8CAA33}"/>
              </a:ext>
            </a:extLst>
          </p:cNvPr>
          <p:cNvPicPr>
            <a:picLocks noGrp="1" noChangeAspect="1"/>
          </p:cNvPicPr>
          <p:nvPr>
            <p:ph idx="1"/>
          </p:nvPr>
        </p:nvPicPr>
        <p:blipFill>
          <a:blip r:embed="rId2"/>
          <a:stretch>
            <a:fillRect/>
          </a:stretch>
        </p:blipFill>
        <p:spPr>
          <a:xfrm>
            <a:off x="1435966" y="2156347"/>
            <a:ext cx="9018219" cy="3780325"/>
          </a:xfrm>
        </p:spPr>
      </p:pic>
    </p:spTree>
    <p:extLst>
      <p:ext uri="{BB962C8B-B14F-4D97-AF65-F5344CB8AC3E}">
        <p14:creationId xmlns:p14="http://schemas.microsoft.com/office/powerpoint/2010/main" val="3778484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D3FD54-2C71-467F-84B1-B14AE84CF873}"/>
              </a:ext>
            </a:extLst>
          </p:cNvPr>
          <p:cNvSpPr>
            <a:spLocks noGrp="1"/>
          </p:cNvSpPr>
          <p:nvPr>
            <p:ph type="title"/>
          </p:nvPr>
        </p:nvSpPr>
        <p:spPr/>
        <p:txBody>
          <a:bodyPr/>
          <a:lstStyle/>
          <a:p>
            <a:r>
              <a:rPr lang="es-EC" b="1" dirty="0">
                <a:solidFill>
                  <a:schemeClr val="accent1">
                    <a:lumMod val="50000"/>
                  </a:schemeClr>
                </a:solidFill>
              </a:rPr>
              <a:t>6. Resultados </a:t>
            </a:r>
          </a:p>
        </p:txBody>
      </p:sp>
      <p:pic>
        <p:nvPicPr>
          <p:cNvPr id="4" name="Marcador de contenido 3">
            <a:extLst>
              <a:ext uri="{FF2B5EF4-FFF2-40B4-BE49-F238E27FC236}">
                <a16:creationId xmlns:a16="http://schemas.microsoft.com/office/drawing/2014/main" id="{B1B28787-A17A-43DB-8D1F-71A1635A9AF5}"/>
              </a:ext>
            </a:extLst>
          </p:cNvPr>
          <p:cNvPicPr>
            <a:picLocks noGrp="1"/>
          </p:cNvPicPr>
          <p:nvPr>
            <p:ph idx="1"/>
          </p:nvPr>
        </p:nvPicPr>
        <p:blipFill rotWithShape="1">
          <a:blip r:embed="rId2" cstate="print">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 uri="{28A0092B-C50C-407E-A947-70E740481C1C}">
                <a14:useLocalDpi xmlns:a14="http://schemas.microsoft.com/office/drawing/2010/main" val="0"/>
              </a:ext>
            </a:extLst>
          </a:blip>
          <a:srcRect l="5443" r="4675"/>
          <a:stretch/>
        </p:blipFill>
        <p:spPr bwMode="auto">
          <a:xfrm>
            <a:off x="1223889" y="1690688"/>
            <a:ext cx="9326879" cy="379827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87271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43E14E-B58C-4B42-BABC-A55014B695E7}"/>
              </a:ext>
            </a:extLst>
          </p:cNvPr>
          <p:cNvSpPr>
            <a:spLocks noGrp="1"/>
          </p:cNvSpPr>
          <p:nvPr>
            <p:ph type="title"/>
          </p:nvPr>
        </p:nvSpPr>
        <p:spPr>
          <a:xfrm>
            <a:off x="870204" y="606564"/>
            <a:ext cx="10451592" cy="1325563"/>
          </a:xfrm>
        </p:spPr>
        <p:txBody>
          <a:bodyPr anchor="ctr">
            <a:normAutofit fontScale="90000"/>
          </a:bodyPr>
          <a:lstStyle/>
          <a:p>
            <a:r>
              <a:rPr lang="es-EC" b="1" dirty="0">
                <a:solidFill>
                  <a:schemeClr val="accent1">
                    <a:lumMod val="50000"/>
                  </a:schemeClr>
                </a:solidFill>
              </a:rPr>
              <a:t>Clasificación de las preguntas por cada dimensión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endParaRPr lang="es-EC" dirty="0"/>
          </a:p>
        </p:txBody>
      </p:sp>
      <p:sp>
        <p:nvSpPr>
          <p:cNvPr id="11" name="Rectangle 1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a 4">
            <a:extLst>
              <a:ext uri="{FF2B5EF4-FFF2-40B4-BE49-F238E27FC236}">
                <a16:creationId xmlns:a16="http://schemas.microsoft.com/office/drawing/2014/main" id="{30DA2206-469F-4296-90FE-94B7637620DD}"/>
              </a:ext>
            </a:extLst>
          </p:cNvPr>
          <p:cNvGraphicFramePr>
            <a:graphicFrameLocks noGrp="1"/>
          </p:cNvGraphicFramePr>
          <p:nvPr>
            <p:ph idx="1"/>
            <p:extLst>
              <p:ext uri="{D42A27DB-BD31-4B8C-83A1-F6EECF244321}">
                <p14:modId xmlns:p14="http://schemas.microsoft.com/office/powerpoint/2010/main" val="2045363498"/>
              </p:ext>
            </p:extLst>
          </p:nvPr>
        </p:nvGraphicFramePr>
        <p:xfrm>
          <a:off x="1000874" y="2406581"/>
          <a:ext cx="10190253" cy="3575464"/>
        </p:xfrm>
        <a:graphic>
          <a:graphicData uri="http://schemas.openxmlformats.org/drawingml/2006/table">
            <a:tbl>
              <a:tblPr firstRow="1" firstCol="1" bandRow="1">
                <a:tableStyleId>{5C22544A-7EE6-4342-B048-85BDC9FD1C3A}</a:tableStyleId>
              </a:tblPr>
              <a:tblGrid>
                <a:gridCol w="1536129">
                  <a:extLst>
                    <a:ext uri="{9D8B030D-6E8A-4147-A177-3AD203B41FA5}">
                      <a16:colId xmlns:a16="http://schemas.microsoft.com/office/drawing/2014/main" val="20000"/>
                    </a:ext>
                  </a:extLst>
                </a:gridCol>
                <a:gridCol w="6126017">
                  <a:extLst>
                    <a:ext uri="{9D8B030D-6E8A-4147-A177-3AD203B41FA5}">
                      <a16:colId xmlns:a16="http://schemas.microsoft.com/office/drawing/2014/main" val="20001"/>
                    </a:ext>
                  </a:extLst>
                </a:gridCol>
                <a:gridCol w="2528107">
                  <a:extLst>
                    <a:ext uri="{9D8B030D-6E8A-4147-A177-3AD203B41FA5}">
                      <a16:colId xmlns:a16="http://schemas.microsoft.com/office/drawing/2014/main" val="20002"/>
                    </a:ext>
                  </a:extLst>
                </a:gridCol>
              </a:tblGrid>
              <a:tr h="446933">
                <a:tc gridSpan="2">
                  <a:txBody>
                    <a:bodyPr/>
                    <a:lstStyle/>
                    <a:p>
                      <a:pPr algn="ctr">
                        <a:lnSpc>
                          <a:spcPct val="107000"/>
                        </a:lnSpc>
                        <a:spcAft>
                          <a:spcPts val="0"/>
                        </a:spcAft>
                      </a:pPr>
                      <a:r>
                        <a:rPr lang="es-EC" sz="2400">
                          <a:effectLst/>
                        </a:rPr>
                        <a:t>Dimensiones</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hMerge="1">
                  <a:txBody>
                    <a:bodyPr/>
                    <a:lstStyle/>
                    <a:p>
                      <a:endParaRPr lang="es-EC"/>
                    </a:p>
                  </a:txBody>
                  <a:tcPr/>
                </a:tc>
                <a:tc>
                  <a:txBody>
                    <a:bodyPr/>
                    <a:lstStyle/>
                    <a:p>
                      <a:pPr algn="ctr">
                        <a:lnSpc>
                          <a:spcPct val="107000"/>
                        </a:lnSpc>
                        <a:spcAft>
                          <a:spcPts val="0"/>
                        </a:spcAft>
                      </a:pPr>
                      <a:r>
                        <a:rPr lang="es-EC" sz="2400">
                          <a:effectLst/>
                        </a:rPr>
                        <a:t>Preguntas</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extLst>
                  <a:ext uri="{0D108BD9-81ED-4DB2-BD59-A6C34878D82A}">
                    <a16:rowId xmlns:a16="http://schemas.microsoft.com/office/drawing/2014/main" val="10000"/>
                  </a:ext>
                </a:extLst>
              </a:tr>
              <a:tr h="446933">
                <a:tc rowSpan="3">
                  <a:txBody>
                    <a:bodyPr/>
                    <a:lstStyle/>
                    <a:p>
                      <a:pPr algn="ctr">
                        <a:lnSpc>
                          <a:spcPct val="107000"/>
                        </a:lnSpc>
                        <a:spcAft>
                          <a:spcPts val="0"/>
                        </a:spcAft>
                      </a:pPr>
                      <a:r>
                        <a:rPr lang="es-EC" sz="2400">
                          <a:effectLst/>
                        </a:rPr>
                        <a:t>Interna</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Sentido de pertinencia</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6, 8</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extLst>
                  <a:ext uri="{0D108BD9-81ED-4DB2-BD59-A6C34878D82A}">
                    <a16:rowId xmlns:a16="http://schemas.microsoft.com/office/drawing/2014/main" val="10001"/>
                  </a:ext>
                </a:extLst>
              </a:tr>
              <a:tr h="446933">
                <a:tc vMerge="1">
                  <a:txBody>
                    <a:bodyPr/>
                    <a:lstStyle/>
                    <a:p>
                      <a:endParaRPr lang="es-EC"/>
                    </a:p>
                  </a:txBody>
                  <a:tcPr/>
                </a:tc>
                <a:tc>
                  <a:txBody>
                    <a:bodyPr/>
                    <a:lstStyle/>
                    <a:p>
                      <a:pPr algn="ctr">
                        <a:lnSpc>
                          <a:spcPct val="107000"/>
                        </a:lnSpc>
                        <a:spcAft>
                          <a:spcPts val="0"/>
                        </a:spcAft>
                      </a:pPr>
                      <a:r>
                        <a:rPr lang="es-EC" sz="2400">
                          <a:effectLst/>
                        </a:rPr>
                        <a:t>Relaciones entre compañeros</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15, 20</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extLst>
                  <a:ext uri="{0D108BD9-81ED-4DB2-BD59-A6C34878D82A}">
                    <a16:rowId xmlns:a16="http://schemas.microsoft.com/office/drawing/2014/main" val="10002"/>
                  </a:ext>
                </a:extLst>
              </a:tr>
              <a:tr h="446933">
                <a:tc vMerge="1">
                  <a:txBody>
                    <a:bodyPr/>
                    <a:lstStyle/>
                    <a:p>
                      <a:endParaRPr lang="es-EC"/>
                    </a:p>
                  </a:txBody>
                  <a:tcPr/>
                </a:tc>
                <a:tc>
                  <a:txBody>
                    <a:bodyPr/>
                    <a:lstStyle/>
                    <a:p>
                      <a:pPr algn="ctr">
                        <a:lnSpc>
                          <a:spcPct val="107000"/>
                        </a:lnSpc>
                        <a:spcAft>
                          <a:spcPts val="0"/>
                        </a:spcAft>
                      </a:pPr>
                      <a:r>
                        <a:rPr lang="es-EC" sz="2400">
                          <a:effectLst/>
                        </a:rPr>
                        <a:t>Satisfacción</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1, 2, 3, 4, 5, 14</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extLst>
                  <a:ext uri="{0D108BD9-81ED-4DB2-BD59-A6C34878D82A}">
                    <a16:rowId xmlns:a16="http://schemas.microsoft.com/office/drawing/2014/main" val="10003"/>
                  </a:ext>
                </a:extLst>
              </a:tr>
              <a:tr h="446933">
                <a:tc>
                  <a:txBody>
                    <a:bodyPr/>
                    <a:lstStyle/>
                    <a:p>
                      <a:pPr algn="ctr">
                        <a:lnSpc>
                          <a:spcPct val="107000"/>
                        </a:lnSpc>
                        <a:spcAft>
                          <a:spcPts val="0"/>
                        </a:spcAft>
                      </a:pPr>
                      <a:r>
                        <a:rPr lang="es-EC" sz="2400">
                          <a:effectLst/>
                        </a:rPr>
                        <a:t>Neutra</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Eficacia y eficiencia</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9, 10, 11, 12</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extLst>
                  <a:ext uri="{0D108BD9-81ED-4DB2-BD59-A6C34878D82A}">
                    <a16:rowId xmlns:a16="http://schemas.microsoft.com/office/drawing/2014/main" val="10004"/>
                  </a:ext>
                </a:extLst>
              </a:tr>
              <a:tr h="446933">
                <a:tc rowSpan="3">
                  <a:txBody>
                    <a:bodyPr/>
                    <a:lstStyle/>
                    <a:p>
                      <a:pPr algn="ctr">
                        <a:lnSpc>
                          <a:spcPct val="107000"/>
                        </a:lnSpc>
                        <a:spcAft>
                          <a:spcPts val="0"/>
                        </a:spcAft>
                      </a:pPr>
                      <a:r>
                        <a:rPr lang="es-EC" sz="2400">
                          <a:effectLst/>
                        </a:rPr>
                        <a:t>Externa</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Liderazgo</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13, 17, 19</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extLst>
                  <a:ext uri="{0D108BD9-81ED-4DB2-BD59-A6C34878D82A}">
                    <a16:rowId xmlns:a16="http://schemas.microsoft.com/office/drawing/2014/main" val="10005"/>
                  </a:ext>
                </a:extLst>
              </a:tr>
              <a:tr h="446933">
                <a:tc vMerge="1">
                  <a:txBody>
                    <a:bodyPr/>
                    <a:lstStyle/>
                    <a:p>
                      <a:endParaRPr lang="es-EC"/>
                    </a:p>
                  </a:txBody>
                  <a:tcPr/>
                </a:tc>
                <a:tc>
                  <a:txBody>
                    <a:bodyPr/>
                    <a:lstStyle/>
                    <a:p>
                      <a:pPr algn="ctr">
                        <a:lnSpc>
                          <a:spcPct val="107000"/>
                        </a:lnSpc>
                        <a:spcAft>
                          <a:spcPts val="0"/>
                        </a:spcAft>
                      </a:pPr>
                      <a:r>
                        <a:rPr lang="es-EC" sz="2400">
                          <a:effectLst/>
                        </a:rPr>
                        <a:t>Reconocimiento</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7</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extLst>
                  <a:ext uri="{0D108BD9-81ED-4DB2-BD59-A6C34878D82A}">
                    <a16:rowId xmlns:a16="http://schemas.microsoft.com/office/drawing/2014/main" val="10006"/>
                  </a:ext>
                </a:extLst>
              </a:tr>
              <a:tr h="446933">
                <a:tc vMerge="1">
                  <a:txBody>
                    <a:bodyPr/>
                    <a:lstStyle/>
                    <a:p>
                      <a:endParaRPr lang="es-EC"/>
                    </a:p>
                  </a:txBody>
                  <a:tcPr/>
                </a:tc>
                <a:tc>
                  <a:txBody>
                    <a:bodyPr/>
                    <a:lstStyle/>
                    <a:p>
                      <a:pPr algn="ctr">
                        <a:lnSpc>
                          <a:spcPct val="107000"/>
                        </a:lnSpc>
                        <a:spcAft>
                          <a:spcPts val="0"/>
                        </a:spcAft>
                      </a:pPr>
                      <a:r>
                        <a:rPr lang="es-EC" sz="2400">
                          <a:effectLst/>
                        </a:rPr>
                        <a:t>Oportunidades de desarrollo e innovación</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tc>
                  <a:txBody>
                    <a:bodyPr/>
                    <a:lstStyle/>
                    <a:p>
                      <a:pPr algn="ctr">
                        <a:lnSpc>
                          <a:spcPct val="107000"/>
                        </a:lnSpc>
                        <a:spcAft>
                          <a:spcPts val="0"/>
                        </a:spcAft>
                      </a:pPr>
                      <a:r>
                        <a:rPr lang="es-EC" sz="2400">
                          <a:effectLst/>
                        </a:rPr>
                        <a:t>16, 18</a:t>
                      </a:r>
                      <a:endParaRPr lang="es-EC" sz="2200">
                        <a:effectLst/>
                        <a:latin typeface="Calibri" panose="020F0502020204030204" pitchFamily="34" charset="0"/>
                        <a:ea typeface="Calibri" panose="020F0502020204030204" pitchFamily="34" charset="0"/>
                        <a:cs typeface="Times New Roman" panose="02020603050405020304" pitchFamily="18" charset="0"/>
                      </a:endParaRPr>
                    </a:p>
                  </a:txBody>
                  <a:tcPr marL="137792" marR="137792" marT="0"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59271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B54EC0-0DD1-4BA3-9B25-8EDFFE5DAEAC}"/>
              </a:ext>
            </a:extLst>
          </p:cNvPr>
          <p:cNvSpPr>
            <a:spLocks noGrp="1"/>
          </p:cNvSpPr>
          <p:nvPr>
            <p:ph type="title"/>
          </p:nvPr>
        </p:nvSpPr>
        <p:spPr/>
        <p:txBody>
          <a:bodyPr/>
          <a:lstStyle/>
          <a:p>
            <a:r>
              <a:rPr lang="es-EC" b="1" dirty="0">
                <a:solidFill>
                  <a:schemeClr val="accent1">
                    <a:lumMod val="50000"/>
                  </a:schemeClr>
                </a:solidFill>
              </a:rPr>
              <a:t>Dimensión Interna </a:t>
            </a:r>
          </a:p>
        </p:txBody>
      </p:sp>
      <p:graphicFrame>
        <p:nvGraphicFramePr>
          <p:cNvPr id="4" name="Marcador de contenido 3">
            <a:extLst>
              <a:ext uri="{FF2B5EF4-FFF2-40B4-BE49-F238E27FC236}">
                <a16:creationId xmlns:a16="http://schemas.microsoft.com/office/drawing/2014/main" id="{5DC69913-B6C6-4F0C-87B9-81BDD3DB998E}"/>
              </a:ext>
            </a:extLst>
          </p:cNvPr>
          <p:cNvGraphicFramePr>
            <a:graphicFrameLocks noGrp="1"/>
          </p:cNvGraphicFramePr>
          <p:nvPr>
            <p:ph idx="1"/>
            <p:extLst>
              <p:ext uri="{D42A27DB-BD31-4B8C-83A1-F6EECF244321}">
                <p14:modId xmlns:p14="http://schemas.microsoft.com/office/powerpoint/2010/main" val="201942688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658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5" name="Marcador de contenido 24">
            <a:extLst>
              <a:ext uri="{FF2B5EF4-FFF2-40B4-BE49-F238E27FC236}">
                <a16:creationId xmlns:a16="http://schemas.microsoft.com/office/drawing/2014/main" id="{94574997-0E59-4B32-8C5E-DAB6393452AB}"/>
              </a:ext>
            </a:extLst>
          </p:cNvPr>
          <p:cNvPicPr>
            <a:picLocks noGrp="1" noChangeAspect="1"/>
          </p:cNvPicPr>
          <p:nvPr>
            <p:ph idx="1"/>
          </p:nvPr>
        </p:nvPicPr>
        <p:blipFill>
          <a:blip r:embed="rId2"/>
          <a:stretch>
            <a:fillRect/>
          </a:stretch>
        </p:blipFill>
        <p:spPr>
          <a:xfrm>
            <a:off x="1181100" y="2384425"/>
            <a:ext cx="4830763" cy="3616325"/>
          </a:xfrm>
          <a:prstGeom prst="rect">
            <a:avLst/>
          </a:prstGeom>
        </p:spPr>
      </p:pic>
      <p:pic>
        <p:nvPicPr>
          <p:cNvPr id="26" name="Imagen 25">
            <a:extLst>
              <a:ext uri="{FF2B5EF4-FFF2-40B4-BE49-F238E27FC236}">
                <a16:creationId xmlns:a16="http://schemas.microsoft.com/office/drawing/2014/main" id="{8CF29D1D-2F4D-483A-9DF4-A7ECF36B5350}"/>
              </a:ext>
            </a:extLst>
          </p:cNvPr>
          <p:cNvPicPr>
            <a:picLocks noChangeAspect="1"/>
          </p:cNvPicPr>
          <p:nvPr/>
        </p:nvPicPr>
        <p:blipFill>
          <a:blip r:embed="rId3"/>
          <a:stretch>
            <a:fillRect/>
          </a:stretch>
        </p:blipFill>
        <p:spPr>
          <a:xfrm>
            <a:off x="6080125" y="2384425"/>
            <a:ext cx="4929188" cy="3616325"/>
          </a:xfrm>
          <a:prstGeom prst="rect">
            <a:avLst/>
          </a:prstGeom>
        </p:spPr>
      </p:pic>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Sentido de Pertinencia </a:t>
            </a:r>
          </a:p>
        </p:txBody>
      </p:sp>
    </p:spTree>
    <p:extLst>
      <p:ext uri="{BB962C8B-B14F-4D97-AF65-F5344CB8AC3E}">
        <p14:creationId xmlns:p14="http://schemas.microsoft.com/office/powerpoint/2010/main" val="1731669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Valoración Sentido de Pertinencia </a:t>
            </a:r>
          </a:p>
        </p:txBody>
      </p:sp>
      <p:pic>
        <p:nvPicPr>
          <p:cNvPr id="8" name="Imagen 7">
            <a:extLst>
              <a:ext uri="{FF2B5EF4-FFF2-40B4-BE49-F238E27FC236}">
                <a16:creationId xmlns:a16="http://schemas.microsoft.com/office/drawing/2014/main" id="{ADE884D9-5281-4D05-B327-612C1141B403}"/>
              </a:ext>
            </a:extLst>
          </p:cNvPr>
          <p:cNvPicPr>
            <a:picLocks noChangeAspect="1"/>
          </p:cNvPicPr>
          <p:nvPr/>
        </p:nvPicPr>
        <p:blipFill>
          <a:blip r:embed="rId2"/>
          <a:stretch>
            <a:fillRect/>
          </a:stretch>
        </p:blipFill>
        <p:spPr>
          <a:xfrm>
            <a:off x="1136569" y="2361705"/>
            <a:ext cx="4959431" cy="3669406"/>
          </a:xfrm>
          <a:prstGeom prst="rect">
            <a:avLst/>
          </a:prstGeom>
        </p:spPr>
      </p:pic>
      <p:sp>
        <p:nvSpPr>
          <p:cNvPr id="9" name="CuadroTexto 8">
            <a:extLst>
              <a:ext uri="{FF2B5EF4-FFF2-40B4-BE49-F238E27FC236}">
                <a16:creationId xmlns:a16="http://schemas.microsoft.com/office/drawing/2014/main" id="{14FFCCCA-CF81-4F4C-AC93-AABCCA58DB59}"/>
              </a:ext>
            </a:extLst>
          </p:cNvPr>
          <p:cNvSpPr txBox="1"/>
          <p:nvPr/>
        </p:nvSpPr>
        <p:spPr>
          <a:xfrm>
            <a:off x="6593687" y="2303582"/>
            <a:ext cx="4597439" cy="3785652"/>
          </a:xfrm>
          <a:prstGeom prst="rect">
            <a:avLst/>
          </a:prstGeom>
          <a:noFill/>
        </p:spPr>
        <p:txBody>
          <a:bodyPr wrap="square" rtlCol="0">
            <a:spAutoFit/>
          </a:bodyPr>
          <a:lstStyle/>
          <a:p>
            <a:r>
              <a:rPr lang="es-EC" sz="2400" dirty="0">
                <a:latin typeface="Times New Roman" panose="02020603050405020304" pitchFamily="18" charset="0"/>
                <a:ea typeface="Calibri" panose="020F0502020204030204" pitchFamily="34" charset="0"/>
              </a:rPr>
              <a:t>E</a:t>
            </a:r>
            <a:r>
              <a:rPr lang="es-EC" sz="2400" dirty="0">
                <a:effectLst/>
                <a:latin typeface="Times New Roman" panose="02020603050405020304" pitchFamily="18" charset="0"/>
                <a:ea typeface="Calibri" panose="020F0502020204030204" pitchFamily="34" charset="0"/>
              </a:rPr>
              <a:t>xiste un alto sentido de pertinencia entre los miembros de la comunidad educativa de la institución objeto de estudio. </a:t>
            </a:r>
          </a:p>
          <a:p>
            <a:endParaRPr lang="es-EC" sz="2400" dirty="0">
              <a:latin typeface="Times New Roman" panose="02020603050405020304" pitchFamily="18" charset="0"/>
              <a:ea typeface="Calibri" panose="020F0502020204030204" pitchFamily="34" charset="0"/>
            </a:endParaRPr>
          </a:p>
          <a:p>
            <a:endParaRPr lang="es-EC" sz="2400" dirty="0">
              <a:effectLst/>
              <a:latin typeface="Times New Roman" panose="02020603050405020304" pitchFamily="18" charset="0"/>
              <a:ea typeface="Calibri" panose="020F0502020204030204" pitchFamily="34" charset="0"/>
            </a:endParaRPr>
          </a:p>
          <a:p>
            <a:r>
              <a:rPr lang="es-EC" sz="2400" dirty="0">
                <a:effectLst/>
                <a:latin typeface="Times New Roman" panose="02020603050405020304" pitchFamily="18" charset="0"/>
                <a:ea typeface="Calibri" panose="020F0502020204030204" pitchFamily="34" charset="0"/>
              </a:rPr>
              <a:t>Esta dimensión crea el compromiso entre los colaboradores y la institución, en eso radica su importancia. </a:t>
            </a:r>
            <a:endParaRPr lang="es-EC" sz="2400" dirty="0"/>
          </a:p>
        </p:txBody>
      </p:sp>
    </p:spTree>
    <p:extLst>
      <p:ext uri="{BB962C8B-B14F-4D97-AF65-F5344CB8AC3E}">
        <p14:creationId xmlns:p14="http://schemas.microsoft.com/office/powerpoint/2010/main" val="168605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Relación entre compañeros  </a:t>
            </a:r>
          </a:p>
        </p:txBody>
      </p:sp>
      <p:pic>
        <p:nvPicPr>
          <p:cNvPr id="3" name="Imagen 2">
            <a:extLst>
              <a:ext uri="{FF2B5EF4-FFF2-40B4-BE49-F238E27FC236}">
                <a16:creationId xmlns:a16="http://schemas.microsoft.com/office/drawing/2014/main" id="{5ADAAC1F-92F9-4C6E-B3F9-53343F7A5D9B}"/>
              </a:ext>
            </a:extLst>
          </p:cNvPr>
          <p:cNvPicPr>
            <a:picLocks noChangeAspect="1"/>
          </p:cNvPicPr>
          <p:nvPr/>
        </p:nvPicPr>
        <p:blipFill>
          <a:blip r:embed="rId2"/>
          <a:stretch>
            <a:fillRect/>
          </a:stretch>
        </p:blipFill>
        <p:spPr>
          <a:xfrm>
            <a:off x="1345641" y="2376839"/>
            <a:ext cx="5027024" cy="3874597"/>
          </a:xfrm>
          <a:prstGeom prst="rect">
            <a:avLst/>
          </a:prstGeom>
        </p:spPr>
      </p:pic>
      <p:pic>
        <p:nvPicPr>
          <p:cNvPr id="4" name="Imagen 3">
            <a:extLst>
              <a:ext uri="{FF2B5EF4-FFF2-40B4-BE49-F238E27FC236}">
                <a16:creationId xmlns:a16="http://schemas.microsoft.com/office/drawing/2014/main" id="{936D4EB0-9F76-4C31-B383-D07F13F81FF2}"/>
              </a:ext>
            </a:extLst>
          </p:cNvPr>
          <p:cNvPicPr>
            <a:picLocks noChangeAspect="1"/>
          </p:cNvPicPr>
          <p:nvPr/>
        </p:nvPicPr>
        <p:blipFill>
          <a:blip r:embed="rId3"/>
          <a:stretch>
            <a:fillRect/>
          </a:stretch>
        </p:blipFill>
        <p:spPr>
          <a:xfrm>
            <a:off x="6737207" y="2376839"/>
            <a:ext cx="4584589" cy="3874597"/>
          </a:xfrm>
          <a:prstGeom prst="rect">
            <a:avLst/>
          </a:prstGeom>
        </p:spPr>
      </p:pic>
    </p:spTree>
    <p:extLst>
      <p:ext uri="{BB962C8B-B14F-4D97-AF65-F5344CB8AC3E}">
        <p14:creationId xmlns:p14="http://schemas.microsoft.com/office/powerpoint/2010/main" val="3494483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Valoración Relación entre compañeros </a:t>
            </a:r>
          </a:p>
        </p:txBody>
      </p:sp>
      <p:sp>
        <p:nvSpPr>
          <p:cNvPr id="9" name="CuadroTexto 8">
            <a:extLst>
              <a:ext uri="{FF2B5EF4-FFF2-40B4-BE49-F238E27FC236}">
                <a16:creationId xmlns:a16="http://schemas.microsoft.com/office/drawing/2014/main" id="{14FFCCCA-CF81-4F4C-AC93-AABCCA58DB59}"/>
              </a:ext>
            </a:extLst>
          </p:cNvPr>
          <p:cNvSpPr txBox="1"/>
          <p:nvPr/>
        </p:nvSpPr>
        <p:spPr>
          <a:xfrm>
            <a:off x="6724358" y="2669138"/>
            <a:ext cx="3923590" cy="3046988"/>
          </a:xfrm>
          <a:prstGeom prst="rect">
            <a:avLst/>
          </a:prstGeom>
          <a:noFill/>
        </p:spPr>
        <p:txBody>
          <a:bodyPr wrap="square" rtlCol="0">
            <a:spAutoFit/>
          </a:bodyPr>
          <a:lstStyle/>
          <a:p>
            <a:r>
              <a:rPr lang="es-EC" sz="2400" dirty="0">
                <a:effectLst/>
                <a:latin typeface="Times New Roman" panose="02020603050405020304" pitchFamily="18" charset="0"/>
                <a:ea typeface="Calibri" panose="020F0502020204030204" pitchFamily="34" charset="0"/>
              </a:rPr>
              <a:t>Esta dimensión es alta, lo cual demuestra que existe una elevada relación entre compañeros de la institución, factiblemente a la interacción durante la pandemia a través de las redes sociales informales. </a:t>
            </a:r>
            <a:endParaRPr lang="es-EC" sz="2400" dirty="0"/>
          </a:p>
        </p:txBody>
      </p:sp>
      <p:pic>
        <p:nvPicPr>
          <p:cNvPr id="11" name="Imagen 10">
            <a:extLst>
              <a:ext uri="{FF2B5EF4-FFF2-40B4-BE49-F238E27FC236}">
                <a16:creationId xmlns:a16="http://schemas.microsoft.com/office/drawing/2014/main" id="{429595AF-8085-42C9-95D5-7FC17A646A80}"/>
              </a:ext>
            </a:extLst>
          </p:cNvPr>
          <p:cNvPicPr>
            <a:picLocks noChangeAspect="1"/>
          </p:cNvPicPr>
          <p:nvPr/>
        </p:nvPicPr>
        <p:blipFill>
          <a:blip r:embed="rId2"/>
          <a:stretch>
            <a:fillRect/>
          </a:stretch>
        </p:blipFill>
        <p:spPr>
          <a:xfrm>
            <a:off x="1348030" y="2369489"/>
            <a:ext cx="4205908" cy="3017119"/>
          </a:xfrm>
          <a:prstGeom prst="rect">
            <a:avLst/>
          </a:prstGeom>
        </p:spPr>
      </p:pic>
    </p:spTree>
    <p:extLst>
      <p:ext uri="{BB962C8B-B14F-4D97-AF65-F5344CB8AC3E}">
        <p14:creationId xmlns:p14="http://schemas.microsoft.com/office/powerpoint/2010/main" val="4180545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Dimensión interna satisfacción</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3" name="Imagen 2">
            <a:extLst>
              <a:ext uri="{FF2B5EF4-FFF2-40B4-BE49-F238E27FC236}">
                <a16:creationId xmlns:a16="http://schemas.microsoft.com/office/drawing/2014/main" id="{21614FAC-213A-4B8A-8D7A-D1B0D1593C96}"/>
              </a:ext>
            </a:extLst>
          </p:cNvPr>
          <p:cNvPicPr>
            <a:picLocks noChangeAspect="1"/>
          </p:cNvPicPr>
          <p:nvPr/>
        </p:nvPicPr>
        <p:blipFill>
          <a:blip r:embed="rId2"/>
          <a:stretch>
            <a:fillRect/>
          </a:stretch>
        </p:blipFill>
        <p:spPr>
          <a:xfrm>
            <a:off x="1000874" y="2236162"/>
            <a:ext cx="4798874" cy="3454775"/>
          </a:xfrm>
          <a:prstGeom prst="rect">
            <a:avLst/>
          </a:prstGeom>
        </p:spPr>
      </p:pic>
      <p:pic>
        <p:nvPicPr>
          <p:cNvPr id="4" name="Imagen 3">
            <a:extLst>
              <a:ext uri="{FF2B5EF4-FFF2-40B4-BE49-F238E27FC236}">
                <a16:creationId xmlns:a16="http://schemas.microsoft.com/office/drawing/2014/main" id="{50A1B50A-17C2-41E3-BA5D-ED235593C492}"/>
              </a:ext>
            </a:extLst>
          </p:cNvPr>
          <p:cNvPicPr>
            <a:picLocks noChangeAspect="1"/>
          </p:cNvPicPr>
          <p:nvPr/>
        </p:nvPicPr>
        <p:blipFill>
          <a:blip r:embed="rId3"/>
          <a:stretch>
            <a:fillRect/>
          </a:stretch>
        </p:blipFill>
        <p:spPr>
          <a:xfrm>
            <a:off x="6246116" y="2236162"/>
            <a:ext cx="4798874" cy="3454775"/>
          </a:xfrm>
          <a:prstGeom prst="rect">
            <a:avLst/>
          </a:prstGeom>
        </p:spPr>
      </p:pic>
    </p:spTree>
    <p:extLst>
      <p:ext uri="{BB962C8B-B14F-4D97-AF65-F5344CB8AC3E}">
        <p14:creationId xmlns:p14="http://schemas.microsoft.com/office/powerpoint/2010/main" val="479993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Dimensión interna satisfacción</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5" name="Imagen 4">
            <a:extLst>
              <a:ext uri="{FF2B5EF4-FFF2-40B4-BE49-F238E27FC236}">
                <a16:creationId xmlns:a16="http://schemas.microsoft.com/office/drawing/2014/main" id="{FD27F452-AB38-4B61-A670-8AB3C45F436D}"/>
              </a:ext>
            </a:extLst>
          </p:cNvPr>
          <p:cNvPicPr>
            <a:picLocks noChangeAspect="1"/>
          </p:cNvPicPr>
          <p:nvPr/>
        </p:nvPicPr>
        <p:blipFill>
          <a:blip r:embed="rId2"/>
          <a:stretch>
            <a:fillRect/>
          </a:stretch>
        </p:blipFill>
        <p:spPr>
          <a:xfrm>
            <a:off x="1180820" y="2376036"/>
            <a:ext cx="4584589" cy="3254743"/>
          </a:xfrm>
          <a:prstGeom prst="rect">
            <a:avLst/>
          </a:prstGeom>
        </p:spPr>
      </p:pic>
      <p:pic>
        <p:nvPicPr>
          <p:cNvPr id="6" name="Imagen 5">
            <a:extLst>
              <a:ext uri="{FF2B5EF4-FFF2-40B4-BE49-F238E27FC236}">
                <a16:creationId xmlns:a16="http://schemas.microsoft.com/office/drawing/2014/main" id="{A3A3DA69-8013-4DFF-B814-C978E3701DF0}"/>
              </a:ext>
            </a:extLst>
          </p:cNvPr>
          <p:cNvPicPr>
            <a:picLocks noChangeAspect="1"/>
          </p:cNvPicPr>
          <p:nvPr/>
        </p:nvPicPr>
        <p:blipFill>
          <a:blip r:embed="rId3"/>
          <a:stretch>
            <a:fillRect/>
          </a:stretch>
        </p:blipFill>
        <p:spPr>
          <a:xfrm>
            <a:off x="6197989" y="2378717"/>
            <a:ext cx="4993137" cy="3252062"/>
          </a:xfrm>
          <a:prstGeom prst="rect">
            <a:avLst/>
          </a:prstGeom>
        </p:spPr>
      </p:pic>
    </p:spTree>
    <p:extLst>
      <p:ext uri="{BB962C8B-B14F-4D97-AF65-F5344CB8AC3E}">
        <p14:creationId xmlns:p14="http://schemas.microsoft.com/office/powerpoint/2010/main" val="3081629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E2A07DC8-15C9-46DF-8825-75011FD0AEC5}"/>
              </a:ext>
            </a:extLst>
          </p:cNvPr>
          <p:cNvSpPr>
            <a:spLocks noGrp="1"/>
          </p:cNvSpPr>
          <p:nvPr>
            <p:ph type="title"/>
          </p:nvPr>
        </p:nvSpPr>
        <p:spPr>
          <a:xfrm>
            <a:off x="838200" y="681037"/>
            <a:ext cx="10515600" cy="1325563"/>
          </a:xfrm>
        </p:spPr>
        <p:txBody>
          <a:bodyPr/>
          <a:lstStyle/>
          <a:p>
            <a:r>
              <a:rPr lang="es-EC" b="1" dirty="0">
                <a:solidFill>
                  <a:schemeClr val="accent1">
                    <a:lumMod val="50000"/>
                  </a:schemeClr>
                </a:solidFill>
              </a:rPr>
              <a:t>1. Introducción </a:t>
            </a:r>
          </a:p>
        </p:txBody>
      </p:sp>
      <p:sp>
        <p:nvSpPr>
          <p:cNvPr id="6" name="Marcador de contenido 5">
            <a:extLst>
              <a:ext uri="{FF2B5EF4-FFF2-40B4-BE49-F238E27FC236}">
                <a16:creationId xmlns:a16="http://schemas.microsoft.com/office/drawing/2014/main" id="{1BC09544-2978-44A1-8248-C5ED280B7E16}"/>
              </a:ext>
            </a:extLst>
          </p:cNvPr>
          <p:cNvSpPr>
            <a:spLocks noGrp="1"/>
          </p:cNvSpPr>
          <p:nvPr>
            <p:ph idx="1"/>
          </p:nvPr>
        </p:nvSpPr>
        <p:spPr/>
        <p:txBody>
          <a:bodyPr>
            <a:normAutofit/>
          </a:bodyPr>
          <a:lstStyle/>
          <a:p>
            <a:r>
              <a:rPr lang="es-EC" sz="2400" dirty="0">
                <a:effectLst/>
                <a:latin typeface="Times New Roman" panose="02020603050405020304" pitchFamily="18" charset="0"/>
                <a:ea typeface="Calibri" panose="020F0502020204030204" pitchFamily="34" charset="0"/>
              </a:rPr>
              <a:t>Uno de los grandes retos del siglo 21 es mejorar las relaciones laborales, no tan solo en sus condiciones estructurales o en lo referente a la escala salarial, sino en el ambiente que perciben las personas al realizar sus actividades habituales. </a:t>
            </a:r>
          </a:p>
          <a:p>
            <a:pPr marL="0" indent="0">
              <a:buNone/>
            </a:pPr>
            <a:endParaRPr lang="es-EC" sz="2400" dirty="0">
              <a:effectLst/>
              <a:latin typeface="Times New Roman" panose="02020603050405020304" pitchFamily="18" charset="0"/>
              <a:ea typeface="Calibri" panose="020F0502020204030204" pitchFamily="34" charset="0"/>
            </a:endParaRPr>
          </a:p>
          <a:p>
            <a:r>
              <a:rPr lang="es-EC" sz="2400" dirty="0">
                <a:effectLst/>
                <a:latin typeface="Times New Roman" panose="02020603050405020304" pitchFamily="18" charset="0"/>
                <a:ea typeface="Calibri" panose="020F0502020204030204" pitchFamily="34" charset="0"/>
              </a:rPr>
              <a:t>Un buen ambiente genera sentimientos positivos de autorrealización mejorando la autoestima, ya que existe satisfacción de los colaboradores al saber que aportan de forma significativa a su organización, repercutiendo directamente en su calidad de vida</a:t>
            </a:r>
            <a:endParaRPr lang="es-EC" sz="3600" dirty="0"/>
          </a:p>
        </p:txBody>
      </p:sp>
    </p:spTree>
    <p:extLst>
      <p:ext uri="{BB962C8B-B14F-4D97-AF65-F5344CB8AC3E}">
        <p14:creationId xmlns:p14="http://schemas.microsoft.com/office/powerpoint/2010/main" val="25460916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Dimensión interna satisfacción</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3" name="Imagen 2">
            <a:extLst>
              <a:ext uri="{FF2B5EF4-FFF2-40B4-BE49-F238E27FC236}">
                <a16:creationId xmlns:a16="http://schemas.microsoft.com/office/drawing/2014/main" id="{310DB20A-D9AB-47F8-B8EE-9F2D80A0BF63}"/>
              </a:ext>
            </a:extLst>
          </p:cNvPr>
          <p:cNvPicPr>
            <a:picLocks noChangeAspect="1"/>
          </p:cNvPicPr>
          <p:nvPr/>
        </p:nvPicPr>
        <p:blipFill>
          <a:blip r:embed="rId2"/>
          <a:stretch>
            <a:fillRect/>
          </a:stretch>
        </p:blipFill>
        <p:spPr>
          <a:xfrm>
            <a:off x="1000874" y="2327911"/>
            <a:ext cx="5243515" cy="3543500"/>
          </a:xfrm>
          <a:prstGeom prst="rect">
            <a:avLst/>
          </a:prstGeom>
        </p:spPr>
      </p:pic>
      <p:pic>
        <p:nvPicPr>
          <p:cNvPr id="4" name="Imagen 3">
            <a:extLst>
              <a:ext uri="{FF2B5EF4-FFF2-40B4-BE49-F238E27FC236}">
                <a16:creationId xmlns:a16="http://schemas.microsoft.com/office/drawing/2014/main" id="{67CA352E-6593-459C-BD0F-D8AD6C5E94A9}"/>
              </a:ext>
            </a:extLst>
          </p:cNvPr>
          <p:cNvPicPr>
            <a:picLocks noChangeAspect="1"/>
          </p:cNvPicPr>
          <p:nvPr/>
        </p:nvPicPr>
        <p:blipFill>
          <a:blip r:embed="rId3"/>
          <a:stretch>
            <a:fillRect/>
          </a:stretch>
        </p:blipFill>
        <p:spPr>
          <a:xfrm>
            <a:off x="6474716" y="2327911"/>
            <a:ext cx="4716410" cy="3559069"/>
          </a:xfrm>
          <a:prstGeom prst="rect">
            <a:avLst/>
          </a:prstGeom>
        </p:spPr>
      </p:pic>
    </p:spTree>
    <p:extLst>
      <p:ext uri="{BB962C8B-B14F-4D97-AF65-F5344CB8AC3E}">
        <p14:creationId xmlns:p14="http://schemas.microsoft.com/office/powerpoint/2010/main" val="6643405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Valoración Dimensión interna satisfacción</a:t>
            </a:r>
          </a:p>
        </p:txBody>
      </p:sp>
      <p:sp>
        <p:nvSpPr>
          <p:cNvPr id="9" name="CuadroTexto 8">
            <a:extLst>
              <a:ext uri="{FF2B5EF4-FFF2-40B4-BE49-F238E27FC236}">
                <a16:creationId xmlns:a16="http://schemas.microsoft.com/office/drawing/2014/main" id="{14FFCCCA-CF81-4F4C-AC93-AABCCA58DB59}"/>
              </a:ext>
            </a:extLst>
          </p:cNvPr>
          <p:cNvSpPr txBox="1"/>
          <p:nvPr/>
        </p:nvSpPr>
        <p:spPr>
          <a:xfrm>
            <a:off x="6724358" y="2669138"/>
            <a:ext cx="3923590" cy="2215991"/>
          </a:xfrm>
          <a:prstGeom prst="rect">
            <a:avLst/>
          </a:prstGeom>
          <a:noFill/>
        </p:spPr>
        <p:txBody>
          <a:bodyPr wrap="square" rtlCol="0">
            <a:spAutoFit/>
          </a:bodyPr>
          <a:lstStyle/>
          <a:p>
            <a:pPr algn="just"/>
            <a:r>
              <a:rPr lang="es-EC" sz="2400" dirty="0">
                <a:latin typeface="Times New Roman" panose="02020603050405020304" pitchFamily="18" charset="0"/>
                <a:ea typeface="Calibri" panose="020F0502020204030204" pitchFamily="34" charset="0"/>
                <a:cs typeface="Times New Roman" panose="02020603050405020304" pitchFamily="18" charset="0"/>
              </a:rPr>
              <a:t>L</a:t>
            </a:r>
            <a:r>
              <a:rPr lang="es-EC" sz="2400" dirty="0">
                <a:effectLst/>
                <a:latin typeface="Times New Roman" panose="02020603050405020304" pitchFamily="18" charset="0"/>
                <a:ea typeface="Calibri" panose="020F0502020204030204" pitchFamily="34" charset="0"/>
                <a:cs typeface="Times New Roman" panose="02020603050405020304" pitchFamily="18" charset="0"/>
              </a:rPr>
              <a:t>a valoración es positiva, lo cual indica que existe una elevada satisfacción de los docentes en la realización de las actividades laborales. </a:t>
            </a:r>
            <a:endParaRPr lang="es-EC"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s-EC" dirty="0"/>
          </a:p>
        </p:txBody>
      </p:sp>
      <p:pic>
        <p:nvPicPr>
          <p:cNvPr id="4" name="Imagen 3">
            <a:extLst>
              <a:ext uri="{FF2B5EF4-FFF2-40B4-BE49-F238E27FC236}">
                <a16:creationId xmlns:a16="http://schemas.microsoft.com/office/drawing/2014/main" id="{8B6FD7B3-1559-465D-B344-AEEC61AD0E3A}"/>
              </a:ext>
            </a:extLst>
          </p:cNvPr>
          <p:cNvPicPr>
            <a:picLocks noChangeAspect="1"/>
          </p:cNvPicPr>
          <p:nvPr/>
        </p:nvPicPr>
        <p:blipFill>
          <a:blip r:embed="rId2"/>
          <a:stretch>
            <a:fillRect/>
          </a:stretch>
        </p:blipFill>
        <p:spPr>
          <a:xfrm>
            <a:off x="1162854" y="2236161"/>
            <a:ext cx="4513863" cy="3238207"/>
          </a:xfrm>
          <a:prstGeom prst="rect">
            <a:avLst/>
          </a:prstGeom>
        </p:spPr>
      </p:pic>
    </p:spTree>
    <p:extLst>
      <p:ext uri="{BB962C8B-B14F-4D97-AF65-F5344CB8AC3E}">
        <p14:creationId xmlns:p14="http://schemas.microsoft.com/office/powerpoint/2010/main" val="273445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Dimensión Neutra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graphicFrame>
        <p:nvGraphicFramePr>
          <p:cNvPr id="5" name="Diagrama 4">
            <a:extLst>
              <a:ext uri="{FF2B5EF4-FFF2-40B4-BE49-F238E27FC236}">
                <a16:creationId xmlns:a16="http://schemas.microsoft.com/office/drawing/2014/main" id="{DF706102-65EF-4065-B500-CD48AD2BA32C}"/>
              </a:ext>
            </a:extLst>
          </p:cNvPr>
          <p:cNvGraphicFramePr/>
          <p:nvPr>
            <p:extLst>
              <p:ext uri="{D42A27DB-BD31-4B8C-83A1-F6EECF244321}">
                <p14:modId xmlns:p14="http://schemas.microsoft.com/office/powerpoint/2010/main" val="2048547023"/>
              </p:ext>
            </p:extLst>
          </p:nvPr>
        </p:nvGraphicFramePr>
        <p:xfrm>
          <a:off x="2032000" y="2236162"/>
          <a:ext cx="8128000" cy="39021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3894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Dimensión Neutra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3" name="Imagen 2">
            <a:extLst>
              <a:ext uri="{FF2B5EF4-FFF2-40B4-BE49-F238E27FC236}">
                <a16:creationId xmlns:a16="http://schemas.microsoft.com/office/drawing/2014/main" id="{3DC01218-ABA7-4DCD-B0C3-2349062492FC}"/>
              </a:ext>
            </a:extLst>
          </p:cNvPr>
          <p:cNvPicPr>
            <a:picLocks noChangeAspect="1"/>
          </p:cNvPicPr>
          <p:nvPr/>
        </p:nvPicPr>
        <p:blipFill>
          <a:blip r:embed="rId2"/>
          <a:stretch>
            <a:fillRect/>
          </a:stretch>
        </p:blipFill>
        <p:spPr>
          <a:xfrm>
            <a:off x="1228948" y="2351974"/>
            <a:ext cx="4867052" cy="3206615"/>
          </a:xfrm>
          <a:prstGeom prst="rect">
            <a:avLst/>
          </a:prstGeom>
        </p:spPr>
      </p:pic>
      <p:graphicFrame>
        <p:nvGraphicFramePr>
          <p:cNvPr id="6" name="Gráfico 5">
            <a:extLst>
              <a:ext uri="{FF2B5EF4-FFF2-40B4-BE49-F238E27FC236}">
                <a16:creationId xmlns:a16="http://schemas.microsoft.com/office/drawing/2014/main" id="{D1E0D783-1DDF-476E-B04B-CFD2A2CD90D9}"/>
              </a:ext>
            </a:extLst>
          </p:cNvPr>
          <p:cNvGraphicFramePr>
            <a:graphicFrameLocks/>
          </p:cNvGraphicFramePr>
          <p:nvPr>
            <p:extLst>
              <p:ext uri="{D42A27DB-BD31-4B8C-83A1-F6EECF244321}">
                <p14:modId xmlns:p14="http://schemas.microsoft.com/office/powerpoint/2010/main" val="158496587"/>
              </p:ext>
            </p:extLst>
          </p:nvPr>
        </p:nvGraphicFramePr>
        <p:xfrm>
          <a:off x="6391052" y="2346871"/>
          <a:ext cx="4572000" cy="32959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292877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Dimensión Neutra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4" name="Imagen 3">
            <a:extLst>
              <a:ext uri="{FF2B5EF4-FFF2-40B4-BE49-F238E27FC236}">
                <a16:creationId xmlns:a16="http://schemas.microsoft.com/office/drawing/2014/main" id="{481AE5C6-5295-4B81-A39D-D90C69E2E40D}"/>
              </a:ext>
            </a:extLst>
          </p:cNvPr>
          <p:cNvPicPr>
            <a:picLocks noChangeAspect="1"/>
          </p:cNvPicPr>
          <p:nvPr/>
        </p:nvPicPr>
        <p:blipFill>
          <a:blip r:embed="rId2"/>
          <a:stretch>
            <a:fillRect/>
          </a:stretch>
        </p:blipFill>
        <p:spPr>
          <a:xfrm>
            <a:off x="1204884" y="2236162"/>
            <a:ext cx="4687108" cy="3430712"/>
          </a:xfrm>
          <a:prstGeom prst="rect">
            <a:avLst/>
          </a:prstGeom>
        </p:spPr>
      </p:pic>
      <p:pic>
        <p:nvPicPr>
          <p:cNvPr id="5" name="Imagen 4">
            <a:extLst>
              <a:ext uri="{FF2B5EF4-FFF2-40B4-BE49-F238E27FC236}">
                <a16:creationId xmlns:a16="http://schemas.microsoft.com/office/drawing/2014/main" id="{936C0E3C-CBCD-43A7-9B0A-A0D415C43BBB}"/>
              </a:ext>
            </a:extLst>
          </p:cNvPr>
          <p:cNvPicPr>
            <a:picLocks noChangeAspect="1"/>
          </p:cNvPicPr>
          <p:nvPr/>
        </p:nvPicPr>
        <p:blipFill>
          <a:blip r:embed="rId3"/>
          <a:stretch>
            <a:fillRect/>
          </a:stretch>
        </p:blipFill>
        <p:spPr>
          <a:xfrm>
            <a:off x="6300009" y="2258660"/>
            <a:ext cx="4891117" cy="3408214"/>
          </a:xfrm>
          <a:prstGeom prst="rect">
            <a:avLst/>
          </a:prstGeom>
        </p:spPr>
      </p:pic>
    </p:spTree>
    <p:extLst>
      <p:ext uri="{BB962C8B-B14F-4D97-AF65-F5344CB8AC3E}">
        <p14:creationId xmlns:p14="http://schemas.microsoft.com/office/powerpoint/2010/main" val="4285969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Valoración de la dimensión eficacia y eficiencia </a:t>
            </a:r>
            <a:br>
              <a:rPr lang="es-EC" b="1" dirty="0"/>
            </a:br>
            <a:endParaRPr lang="es-EC" b="1" dirty="0"/>
          </a:p>
        </p:txBody>
      </p:sp>
      <p:sp>
        <p:nvSpPr>
          <p:cNvPr id="9" name="CuadroTexto 8">
            <a:extLst>
              <a:ext uri="{FF2B5EF4-FFF2-40B4-BE49-F238E27FC236}">
                <a16:creationId xmlns:a16="http://schemas.microsoft.com/office/drawing/2014/main" id="{14FFCCCA-CF81-4F4C-AC93-AABCCA58DB59}"/>
              </a:ext>
            </a:extLst>
          </p:cNvPr>
          <p:cNvSpPr txBox="1"/>
          <p:nvPr/>
        </p:nvSpPr>
        <p:spPr>
          <a:xfrm>
            <a:off x="6267158" y="2545077"/>
            <a:ext cx="4188284" cy="2447786"/>
          </a:xfrm>
          <a:prstGeom prst="rect">
            <a:avLst/>
          </a:prstGeom>
          <a:noFill/>
        </p:spPr>
        <p:txBody>
          <a:bodyPr wrap="square" rtlCol="0">
            <a:spAutoFit/>
          </a:bodyPr>
          <a:lstStyle/>
          <a:p>
            <a:pPr algn="just">
              <a:lnSpc>
                <a:spcPct val="107000"/>
              </a:lnSpc>
              <a:spcBef>
                <a:spcPts val="1200"/>
              </a:spcBef>
              <a:spcAft>
                <a:spcPts val="800"/>
              </a:spcAft>
            </a:pPr>
            <a:r>
              <a:rPr lang="es-EC" sz="2400" dirty="0">
                <a:latin typeface="Times New Roman" panose="02020603050405020304" pitchFamily="18" charset="0"/>
                <a:ea typeface="Calibri" panose="020F0502020204030204" pitchFamily="34" charset="0"/>
                <a:cs typeface="Times New Roman" panose="02020603050405020304" pitchFamily="18" charset="0"/>
              </a:rPr>
              <a:t>E</a:t>
            </a:r>
            <a:r>
              <a:rPr lang="es-EC" sz="2400" dirty="0">
                <a:effectLst/>
                <a:latin typeface="Times New Roman" panose="02020603050405020304" pitchFamily="18" charset="0"/>
                <a:ea typeface="Calibri" panose="020F0502020204030204" pitchFamily="34" charset="0"/>
                <a:cs typeface="Times New Roman" panose="02020603050405020304" pitchFamily="18" charset="0"/>
              </a:rPr>
              <a:t>xiste proporcionalidad entre las actividades, las directrices y los plazos, además de flexibilidad en la entrega de las asignaciones laborales.  </a:t>
            </a:r>
            <a:endParaRPr lang="es-EC"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s-EC" dirty="0"/>
          </a:p>
        </p:txBody>
      </p:sp>
      <p:graphicFrame>
        <p:nvGraphicFramePr>
          <p:cNvPr id="7" name="Gráfico 6">
            <a:extLst>
              <a:ext uri="{FF2B5EF4-FFF2-40B4-BE49-F238E27FC236}">
                <a16:creationId xmlns:a16="http://schemas.microsoft.com/office/drawing/2014/main" id="{714A39BD-42EA-49CA-A23B-69D7F1FCCBEA}"/>
              </a:ext>
            </a:extLst>
          </p:cNvPr>
          <p:cNvGraphicFramePr>
            <a:graphicFrameLocks/>
          </p:cNvGraphicFramePr>
          <p:nvPr>
            <p:extLst>
              <p:ext uri="{D42A27DB-BD31-4B8C-83A1-F6EECF244321}">
                <p14:modId xmlns:p14="http://schemas.microsoft.com/office/powerpoint/2010/main" val="3431835852"/>
              </p:ext>
            </p:extLst>
          </p:nvPr>
        </p:nvGraphicFramePr>
        <p:xfrm>
          <a:off x="870204" y="2558981"/>
          <a:ext cx="4279312" cy="310789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103315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B54EC0-0DD1-4BA3-9B25-8EDFFE5DAEAC}"/>
              </a:ext>
            </a:extLst>
          </p:cNvPr>
          <p:cNvSpPr>
            <a:spLocks noGrp="1"/>
          </p:cNvSpPr>
          <p:nvPr>
            <p:ph type="title"/>
          </p:nvPr>
        </p:nvSpPr>
        <p:spPr/>
        <p:txBody>
          <a:bodyPr/>
          <a:lstStyle/>
          <a:p>
            <a:r>
              <a:rPr lang="es-EC" b="1" dirty="0">
                <a:solidFill>
                  <a:schemeClr val="accent1">
                    <a:lumMod val="50000"/>
                  </a:schemeClr>
                </a:solidFill>
              </a:rPr>
              <a:t>Dimensión Externa  </a:t>
            </a:r>
          </a:p>
        </p:txBody>
      </p:sp>
      <p:graphicFrame>
        <p:nvGraphicFramePr>
          <p:cNvPr id="4" name="Marcador de contenido 3">
            <a:extLst>
              <a:ext uri="{FF2B5EF4-FFF2-40B4-BE49-F238E27FC236}">
                <a16:creationId xmlns:a16="http://schemas.microsoft.com/office/drawing/2014/main" id="{5DC69913-B6C6-4F0C-87B9-81BDD3DB998E}"/>
              </a:ext>
            </a:extLst>
          </p:cNvPr>
          <p:cNvGraphicFramePr>
            <a:graphicFrameLocks noGrp="1"/>
          </p:cNvGraphicFramePr>
          <p:nvPr>
            <p:ph idx="1"/>
            <p:extLst>
              <p:ext uri="{D42A27DB-BD31-4B8C-83A1-F6EECF244321}">
                <p14:modId xmlns:p14="http://schemas.microsoft.com/office/powerpoint/2010/main" val="3788395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5226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Liderazgo  </a:t>
            </a:r>
            <a:br>
              <a:rPr lang="es-EC" sz="1800" i="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3" name="Imagen 2">
            <a:extLst>
              <a:ext uri="{FF2B5EF4-FFF2-40B4-BE49-F238E27FC236}">
                <a16:creationId xmlns:a16="http://schemas.microsoft.com/office/drawing/2014/main" id="{1ED9AE7F-85BC-44B6-B4A0-23BDE1CB0F73}"/>
              </a:ext>
            </a:extLst>
          </p:cNvPr>
          <p:cNvPicPr>
            <a:picLocks noChangeAspect="1"/>
          </p:cNvPicPr>
          <p:nvPr/>
        </p:nvPicPr>
        <p:blipFill>
          <a:blip r:embed="rId2"/>
          <a:stretch>
            <a:fillRect/>
          </a:stretch>
        </p:blipFill>
        <p:spPr>
          <a:xfrm>
            <a:off x="1096600" y="2400099"/>
            <a:ext cx="4726684" cy="3522976"/>
          </a:xfrm>
          <a:prstGeom prst="rect">
            <a:avLst/>
          </a:prstGeom>
        </p:spPr>
      </p:pic>
      <p:pic>
        <p:nvPicPr>
          <p:cNvPr id="6" name="Imagen 5">
            <a:extLst>
              <a:ext uri="{FF2B5EF4-FFF2-40B4-BE49-F238E27FC236}">
                <a16:creationId xmlns:a16="http://schemas.microsoft.com/office/drawing/2014/main" id="{24E32EDE-AD82-4E4B-935C-FCDB33497245}"/>
              </a:ext>
            </a:extLst>
          </p:cNvPr>
          <p:cNvPicPr>
            <a:picLocks noChangeAspect="1"/>
          </p:cNvPicPr>
          <p:nvPr/>
        </p:nvPicPr>
        <p:blipFill>
          <a:blip r:embed="rId3"/>
          <a:stretch>
            <a:fillRect/>
          </a:stretch>
        </p:blipFill>
        <p:spPr>
          <a:xfrm>
            <a:off x="6368718" y="2400099"/>
            <a:ext cx="4584589" cy="3522976"/>
          </a:xfrm>
          <a:prstGeom prst="rect">
            <a:avLst/>
          </a:prstGeom>
        </p:spPr>
      </p:pic>
    </p:spTree>
    <p:extLst>
      <p:ext uri="{BB962C8B-B14F-4D97-AF65-F5344CB8AC3E}">
        <p14:creationId xmlns:p14="http://schemas.microsoft.com/office/powerpoint/2010/main" val="32752945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Liderazgo  </a:t>
            </a:r>
            <a:br>
              <a:rPr lang="es-EC" sz="1800" i="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4" name="Imagen 3">
            <a:extLst>
              <a:ext uri="{FF2B5EF4-FFF2-40B4-BE49-F238E27FC236}">
                <a16:creationId xmlns:a16="http://schemas.microsoft.com/office/drawing/2014/main" id="{7D71439B-8212-4A07-8ED6-05B67203FDD0}"/>
              </a:ext>
            </a:extLst>
          </p:cNvPr>
          <p:cNvPicPr>
            <a:picLocks noChangeAspect="1"/>
          </p:cNvPicPr>
          <p:nvPr/>
        </p:nvPicPr>
        <p:blipFill>
          <a:blip r:embed="rId2"/>
          <a:stretch>
            <a:fillRect/>
          </a:stretch>
        </p:blipFill>
        <p:spPr>
          <a:xfrm>
            <a:off x="2827421" y="2436195"/>
            <a:ext cx="5558590" cy="3531468"/>
          </a:xfrm>
          <a:prstGeom prst="rect">
            <a:avLst/>
          </a:prstGeom>
        </p:spPr>
      </p:pic>
    </p:spTree>
    <p:extLst>
      <p:ext uri="{BB962C8B-B14F-4D97-AF65-F5344CB8AC3E}">
        <p14:creationId xmlns:p14="http://schemas.microsoft.com/office/powerpoint/2010/main" val="11405186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Valoración Liderazgo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3" name="Imagen 2">
            <a:extLst>
              <a:ext uri="{FF2B5EF4-FFF2-40B4-BE49-F238E27FC236}">
                <a16:creationId xmlns:a16="http://schemas.microsoft.com/office/drawing/2014/main" id="{0298FAA3-3DFF-49D7-B407-F5975B95393E}"/>
              </a:ext>
            </a:extLst>
          </p:cNvPr>
          <p:cNvPicPr>
            <a:picLocks noChangeAspect="1"/>
          </p:cNvPicPr>
          <p:nvPr/>
        </p:nvPicPr>
        <p:blipFill>
          <a:blip r:embed="rId2"/>
          <a:stretch>
            <a:fillRect/>
          </a:stretch>
        </p:blipFill>
        <p:spPr>
          <a:xfrm>
            <a:off x="1417334" y="2392448"/>
            <a:ext cx="4497206" cy="3105984"/>
          </a:xfrm>
          <a:prstGeom prst="rect">
            <a:avLst/>
          </a:prstGeom>
        </p:spPr>
      </p:pic>
      <p:sp>
        <p:nvSpPr>
          <p:cNvPr id="6" name="CuadroTexto 5">
            <a:extLst>
              <a:ext uri="{FF2B5EF4-FFF2-40B4-BE49-F238E27FC236}">
                <a16:creationId xmlns:a16="http://schemas.microsoft.com/office/drawing/2014/main" id="{46D22175-0983-4F26-9339-BF715F47CDC6}"/>
              </a:ext>
            </a:extLst>
          </p:cNvPr>
          <p:cNvSpPr txBox="1"/>
          <p:nvPr/>
        </p:nvSpPr>
        <p:spPr>
          <a:xfrm>
            <a:off x="6882781" y="2404301"/>
            <a:ext cx="3332747" cy="3416320"/>
          </a:xfrm>
          <a:prstGeom prst="rect">
            <a:avLst/>
          </a:prstGeom>
          <a:noFill/>
        </p:spPr>
        <p:txBody>
          <a:bodyPr wrap="square" rtlCol="0">
            <a:spAutoFit/>
          </a:bodyPr>
          <a:lstStyle/>
          <a:p>
            <a:r>
              <a:rPr lang="es-EC" sz="2400" dirty="0">
                <a:effectLst/>
                <a:latin typeface="Times New Roman" panose="02020603050405020304" pitchFamily="18" charset="0"/>
                <a:ea typeface="Calibri" panose="020F0502020204030204" pitchFamily="34" charset="0"/>
              </a:rPr>
              <a:t>La valoración del liderazgo es positiva, sin embargo, los factores negativos representan un 46%.</a:t>
            </a:r>
          </a:p>
          <a:p>
            <a:endParaRPr lang="es-EC" sz="2400" dirty="0">
              <a:latin typeface="Times New Roman" panose="02020603050405020304" pitchFamily="18" charset="0"/>
            </a:endParaRPr>
          </a:p>
          <a:p>
            <a:r>
              <a:rPr lang="es-EC" sz="2400" dirty="0">
                <a:latin typeface="Times New Roman" panose="02020603050405020304" pitchFamily="18" charset="0"/>
                <a:ea typeface="Calibri" panose="020F0502020204030204" pitchFamily="34" charset="0"/>
              </a:rPr>
              <a:t>S</a:t>
            </a:r>
            <a:r>
              <a:rPr lang="es-EC" sz="2400" dirty="0">
                <a:effectLst/>
                <a:latin typeface="Times New Roman" panose="02020603050405020304" pitchFamily="18" charset="0"/>
                <a:ea typeface="Calibri" panose="020F0502020204030204" pitchFamily="34" charset="0"/>
              </a:rPr>
              <a:t>e debe fortalecer esta dimensión dentro de la institución</a:t>
            </a:r>
            <a:endParaRPr lang="es-EC" sz="2400" dirty="0"/>
          </a:p>
        </p:txBody>
      </p:sp>
    </p:spTree>
    <p:extLst>
      <p:ext uri="{BB962C8B-B14F-4D97-AF65-F5344CB8AC3E}">
        <p14:creationId xmlns:p14="http://schemas.microsoft.com/office/powerpoint/2010/main" val="2293184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E2A07DC8-15C9-46DF-8825-75011FD0AEC5}"/>
              </a:ext>
            </a:extLst>
          </p:cNvPr>
          <p:cNvSpPr>
            <a:spLocks noGrp="1"/>
          </p:cNvSpPr>
          <p:nvPr>
            <p:ph type="title"/>
          </p:nvPr>
        </p:nvSpPr>
        <p:spPr>
          <a:xfrm>
            <a:off x="838200" y="681037"/>
            <a:ext cx="10515600" cy="1325563"/>
          </a:xfrm>
        </p:spPr>
        <p:txBody>
          <a:bodyPr/>
          <a:lstStyle/>
          <a:p>
            <a:r>
              <a:rPr lang="es-EC" b="1" dirty="0">
                <a:solidFill>
                  <a:schemeClr val="accent1">
                    <a:lumMod val="50000"/>
                  </a:schemeClr>
                </a:solidFill>
              </a:rPr>
              <a:t>1. Introducción </a:t>
            </a:r>
          </a:p>
        </p:txBody>
      </p:sp>
      <p:sp>
        <p:nvSpPr>
          <p:cNvPr id="6" name="Marcador de contenido 5">
            <a:extLst>
              <a:ext uri="{FF2B5EF4-FFF2-40B4-BE49-F238E27FC236}">
                <a16:creationId xmlns:a16="http://schemas.microsoft.com/office/drawing/2014/main" id="{1BC09544-2978-44A1-8248-C5ED280B7E16}"/>
              </a:ext>
            </a:extLst>
          </p:cNvPr>
          <p:cNvSpPr>
            <a:spLocks noGrp="1"/>
          </p:cNvSpPr>
          <p:nvPr>
            <p:ph idx="1"/>
          </p:nvPr>
        </p:nvSpPr>
        <p:spPr/>
        <p:txBody>
          <a:bodyPr>
            <a:normAutofit/>
          </a:bodyPr>
          <a:lstStyle/>
          <a:p>
            <a:pPr algn="just"/>
            <a:r>
              <a:rPr lang="es-EC" sz="2400" dirty="0">
                <a:effectLst/>
                <a:latin typeface="Times New Roman" panose="02020603050405020304" pitchFamily="18" charset="0"/>
                <a:ea typeface="Calibri" panose="020F0502020204030204" pitchFamily="34" charset="0"/>
              </a:rPr>
              <a:t>Se define como clima laboral a las diferentes percepciones que poseen los empleados en relación con la satisfacción de las necesidades sociales y del buen sentimiento de la labor que realiza, por lo tanto, el análisis crítico del ambiente laboral permite interpretar las situaciones para posteriormente reorientar las acciones, con el propósito de lograr la satisfacción de los involucrados.</a:t>
            </a:r>
          </a:p>
          <a:p>
            <a:pPr marL="0" indent="0" algn="just">
              <a:buNone/>
            </a:pPr>
            <a:endParaRPr lang="es-EC" sz="2400" dirty="0">
              <a:effectLst/>
              <a:latin typeface="Times New Roman" panose="02020603050405020304" pitchFamily="18" charset="0"/>
              <a:ea typeface="Calibri" panose="020F0502020204030204" pitchFamily="34" charset="0"/>
            </a:endParaRPr>
          </a:p>
          <a:p>
            <a:pPr algn="just"/>
            <a:r>
              <a:rPr lang="es-EC" sz="2400" dirty="0">
                <a:latin typeface="Times New Roman" panose="02020603050405020304" pitchFamily="18" charset="0"/>
              </a:rPr>
              <a:t>Un buen ambiente de trabajo crea en los colaboradores un sentido de identidad y pertinencia, generando un compromiso más amplio con la organización, donde las reglas estrictas son un factor secundario para la realización de las actividades.</a:t>
            </a:r>
          </a:p>
        </p:txBody>
      </p:sp>
    </p:spTree>
    <p:extLst>
      <p:ext uri="{BB962C8B-B14F-4D97-AF65-F5344CB8AC3E}">
        <p14:creationId xmlns:p14="http://schemas.microsoft.com/office/powerpoint/2010/main" val="1547940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Reconocimiento Laboral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3" name="Imagen 2">
            <a:extLst>
              <a:ext uri="{FF2B5EF4-FFF2-40B4-BE49-F238E27FC236}">
                <a16:creationId xmlns:a16="http://schemas.microsoft.com/office/drawing/2014/main" id="{B465B96A-881C-4B5D-9381-1F1E5BCD91FA}"/>
              </a:ext>
            </a:extLst>
          </p:cNvPr>
          <p:cNvPicPr>
            <a:picLocks noChangeAspect="1"/>
          </p:cNvPicPr>
          <p:nvPr/>
        </p:nvPicPr>
        <p:blipFill>
          <a:blip r:embed="rId2"/>
          <a:stretch>
            <a:fillRect/>
          </a:stretch>
        </p:blipFill>
        <p:spPr>
          <a:xfrm>
            <a:off x="2887580" y="2484321"/>
            <a:ext cx="5187894" cy="3435216"/>
          </a:xfrm>
          <a:prstGeom prst="rect">
            <a:avLst/>
          </a:prstGeom>
        </p:spPr>
      </p:pic>
    </p:spTree>
    <p:extLst>
      <p:ext uri="{BB962C8B-B14F-4D97-AF65-F5344CB8AC3E}">
        <p14:creationId xmlns:p14="http://schemas.microsoft.com/office/powerpoint/2010/main" val="28667573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Valoración Reconocimiento Laboral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4" name="Imagen 3">
            <a:extLst>
              <a:ext uri="{FF2B5EF4-FFF2-40B4-BE49-F238E27FC236}">
                <a16:creationId xmlns:a16="http://schemas.microsoft.com/office/drawing/2014/main" id="{5AC4161D-0864-4262-A307-55804DDD8B6D}"/>
              </a:ext>
            </a:extLst>
          </p:cNvPr>
          <p:cNvPicPr>
            <a:picLocks noChangeAspect="1"/>
          </p:cNvPicPr>
          <p:nvPr/>
        </p:nvPicPr>
        <p:blipFill>
          <a:blip r:embed="rId2"/>
          <a:stretch>
            <a:fillRect/>
          </a:stretch>
        </p:blipFill>
        <p:spPr>
          <a:xfrm>
            <a:off x="870204" y="2538543"/>
            <a:ext cx="5033408" cy="3020045"/>
          </a:xfrm>
          <a:prstGeom prst="rect">
            <a:avLst/>
          </a:prstGeom>
        </p:spPr>
      </p:pic>
      <p:sp>
        <p:nvSpPr>
          <p:cNvPr id="5" name="CuadroTexto 4">
            <a:extLst>
              <a:ext uri="{FF2B5EF4-FFF2-40B4-BE49-F238E27FC236}">
                <a16:creationId xmlns:a16="http://schemas.microsoft.com/office/drawing/2014/main" id="{0DBD590B-D504-4E09-ABBF-5D89C0B9D573}"/>
              </a:ext>
            </a:extLst>
          </p:cNvPr>
          <p:cNvSpPr txBox="1"/>
          <p:nvPr/>
        </p:nvSpPr>
        <p:spPr>
          <a:xfrm>
            <a:off x="6605336" y="2863516"/>
            <a:ext cx="4212811" cy="2443939"/>
          </a:xfrm>
          <a:prstGeom prst="rect">
            <a:avLst/>
          </a:prstGeom>
          <a:noFill/>
        </p:spPr>
        <p:txBody>
          <a:bodyPr wrap="square" rtlCol="0">
            <a:spAutoFit/>
          </a:bodyPr>
          <a:lstStyle/>
          <a:p>
            <a:pPr algn="just">
              <a:lnSpc>
                <a:spcPct val="107000"/>
              </a:lnSpc>
              <a:spcBef>
                <a:spcPts val="1200"/>
              </a:spcBef>
              <a:spcAft>
                <a:spcPts val="800"/>
              </a:spcAft>
            </a:pPr>
            <a:r>
              <a:rPr lang="es-EC" sz="2400" dirty="0">
                <a:effectLst/>
                <a:latin typeface="Times New Roman" panose="02020603050405020304" pitchFamily="18" charset="0"/>
                <a:ea typeface="Calibri" panose="020F0502020204030204" pitchFamily="34" charset="0"/>
                <a:cs typeface="Times New Roman" panose="02020603050405020304" pitchFamily="18" charset="0"/>
              </a:rPr>
              <a:t>La valoración de la dimensión reconocimiento es positiva, donde se infiere que las autoridades reconocen el esfuerzo de todos los miembros de la institución educativa. </a:t>
            </a:r>
            <a:endParaRPr lang="es-EC"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89930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Innovación</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4" name="Imagen 3">
            <a:extLst>
              <a:ext uri="{FF2B5EF4-FFF2-40B4-BE49-F238E27FC236}">
                <a16:creationId xmlns:a16="http://schemas.microsoft.com/office/drawing/2014/main" id="{2B484AEA-3EBA-4912-8B4C-9FB9B2B0E574}"/>
              </a:ext>
            </a:extLst>
          </p:cNvPr>
          <p:cNvPicPr>
            <a:picLocks noChangeAspect="1"/>
          </p:cNvPicPr>
          <p:nvPr/>
        </p:nvPicPr>
        <p:blipFill>
          <a:blip r:embed="rId2"/>
          <a:stretch>
            <a:fillRect/>
          </a:stretch>
        </p:blipFill>
        <p:spPr>
          <a:xfrm>
            <a:off x="1000874" y="2424163"/>
            <a:ext cx="4822410" cy="3350995"/>
          </a:xfrm>
          <a:prstGeom prst="rect">
            <a:avLst/>
          </a:prstGeom>
        </p:spPr>
      </p:pic>
      <p:pic>
        <p:nvPicPr>
          <p:cNvPr id="5" name="Imagen 4">
            <a:extLst>
              <a:ext uri="{FF2B5EF4-FFF2-40B4-BE49-F238E27FC236}">
                <a16:creationId xmlns:a16="http://schemas.microsoft.com/office/drawing/2014/main" id="{CB0C24B1-B465-4179-A97E-0AE8C2D9D862}"/>
              </a:ext>
            </a:extLst>
          </p:cNvPr>
          <p:cNvPicPr>
            <a:picLocks noChangeAspect="1"/>
          </p:cNvPicPr>
          <p:nvPr/>
        </p:nvPicPr>
        <p:blipFill>
          <a:blip r:embed="rId3"/>
          <a:stretch>
            <a:fillRect/>
          </a:stretch>
        </p:blipFill>
        <p:spPr>
          <a:xfrm>
            <a:off x="6095999" y="2424163"/>
            <a:ext cx="4997117" cy="3350995"/>
          </a:xfrm>
          <a:prstGeom prst="rect">
            <a:avLst/>
          </a:prstGeom>
        </p:spPr>
      </p:pic>
    </p:spTree>
    <p:extLst>
      <p:ext uri="{BB962C8B-B14F-4D97-AF65-F5344CB8AC3E}">
        <p14:creationId xmlns:p14="http://schemas.microsoft.com/office/powerpoint/2010/main" val="16985906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Valoración Innovación</a:t>
            </a:r>
            <a:br>
              <a:rPr lang="es-EC" sz="1800" i="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graphicFrame>
        <p:nvGraphicFramePr>
          <p:cNvPr id="6" name="Gráfico 5">
            <a:extLst>
              <a:ext uri="{FF2B5EF4-FFF2-40B4-BE49-F238E27FC236}">
                <a16:creationId xmlns:a16="http://schemas.microsoft.com/office/drawing/2014/main" id="{2F6A75A5-B97E-4A70-8DAE-A4C64FDD1C17}"/>
              </a:ext>
            </a:extLst>
          </p:cNvPr>
          <p:cNvGraphicFramePr>
            <a:graphicFrameLocks/>
          </p:cNvGraphicFramePr>
          <p:nvPr>
            <p:extLst>
              <p:ext uri="{D42A27DB-BD31-4B8C-83A1-F6EECF244321}">
                <p14:modId xmlns:p14="http://schemas.microsoft.com/office/powerpoint/2010/main" val="3499330813"/>
              </p:ext>
            </p:extLst>
          </p:nvPr>
        </p:nvGraphicFramePr>
        <p:xfrm>
          <a:off x="1086772" y="2511062"/>
          <a:ext cx="4640259" cy="3155812"/>
        </p:xfrm>
        <a:graphic>
          <a:graphicData uri="http://schemas.openxmlformats.org/drawingml/2006/chart">
            <c:chart xmlns:c="http://schemas.openxmlformats.org/drawingml/2006/chart" xmlns:r="http://schemas.openxmlformats.org/officeDocument/2006/relationships" r:id="rId2"/>
          </a:graphicData>
        </a:graphic>
      </p:graphicFrame>
      <p:sp>
        <p:nvSpPr>
          <p:cNvPr id="5" name="CuadroTexto 4">
            <a:extLst>
              <a:ext uri="{FF2B5EF4-FFF2-40B4-BE49-F238E27FC236}">
                <a16:creationId xmlns:a16="http://schemas.microsoft.com/office/drawing/2014/main" id="{381C312C-E855-46ED-946C-00D6802169D5}"/>
              </a:ext>
            </a:extLst>
          </p:cNvPr>
          <p:cNvSpPr txBox="1"/>
          <p:nvPr/>
        </p:nvSpPr>
        <p:spPr>
          <a:xfrm>
            <a:off x="6376737" y="2222388"/>
            <a:ext cx="3765884" cy="4431983"/>
          </a:xfrm>
          <a:prstGeom prst="rect">
            <a:avLst/>
          </a:prstGeom>
          <a:noFill/>
        </p:spPr>
        <p:txBody>
          <a:bodyPr wrap="square" rtlCol="0">
            <a:spAutoFit/>
          </a:bodyPr>
          <a:lstStyle/>
          <a:p>
            <a:r>
              <a:rPr lang="es-EC" sz="2400" dirty="0">
                <a:effectLst/>
                <a:latin typeface="Times New Roman" panose="02020603050405020304" pitchFamily="18" charset="0"/>
                <a:ea typeface="Calibri" panose="020F0502020204030204" pitchFamily="34" charset="0"/>
                <a:cs typeface="Times New Roman" panose="02020603050405020304" pitchFamily="18" charset="0"/>
              </a:rPr>
              <a:t>La dimensión oportunidades de desarrollo e innovación tiene una puntuación general determinada como alta, con ello se deduce que existen las condiciones internas para que los colaboradores puedan crecer profesionalmente y crear mecanismos que terminen en innovaciones. </a:t>
            </a:r>
            <a:endParaRPr lang="es-EC"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s-EC" dirty="0"/>
          </a:p>
        </p:txBody>
      </p:sp>
    </p:spTree>
    <p:extLst>
      <p:ext uri="{BB962C8B-B14F-4D97-AF65-F5344CB8AC3E}">
        <p14:creationId xmlns:p14="http://schemas.microsoft.com/office/powerpoint/2010/main" val="2231390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Resumen de resultados </a:t>
            </a:r>
            <a:br>
              <a:rPr lang="es-EC" sz="1800" i="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3" name="Imagen 2">
            <a:extLst>
              <a:ext uri="{FF2B5EF4-FFF2-40B4-BE49-F238E27FC236}">
                <a16:creationId xmlns:a16="http://schemas.microsoft.com/office/drawing/2014/main" id="{5C4D5BDE-1F05-484A-9643-23FBD07E67CE}"/>
              </a:ext>
            </a:extLst>
          </p:cNvPr>
          <p:cNvPicPr>
            <a:picLocks noChangeAspect="1"/>
          </p:cNvPicPr>
          <p:nvPr/>
        </p:nvPicPr>
        <p:blipFill rotWithShape="1">
          <a:blip r:embed="rId2"/>
          <a:srcRect l="7661" r="15499"/>
          <a:stretch/>
        </p:blipFill>
        <p:spPr>
          <a:xfrm>
            <a:off x="1000874" y="2236162"/>
            <a:ext cx="5149515" cy="3875880"/>
          </a:xfrm>
          <a:prstGeom prst="rect">
            <a:avLst/>
          </a:prstGeom>
        </p:spPr>
      </p:pic>
      <p:pic>
        <p:nvPicPr>
          <p:cNvPr id="7" name="Imagen 6">
            <a:extLst>
              <a:ext uri="{FF2B5EF4-FFF2-40B4-BE49-F238E27FC236}">
                <a16:creationId xmlns:a16="http://schemas.microsoft.com/office/drawing/2014/main" id="{14A403E4-2662-49DB-A1ED-1A14B746FE27}"/>
              </a:ext>
            </a:extLst>
          </p:cNvPr>
          <p:cNvPicPr>
            <a:picLocks noChangeAspect="1"/>
          </p:cNvPicPr>
          <p:nvPr/>
        </p:nvPicPr>
        <p:blipFill>
          <a:blip r:embed="rId3"/>
          <a:stretch>
            <a:fillRect/>
          </a:stretch>
        </p:blipFill>
        <p:spPr>
          <a:xfrm>
            <a:off x="6606537" y="2236161"/>
            <a:ext cx="4584589" cy="3575091"/>
          </a:xfrm>
          <a:prstGeom prst="rect">
            <a:avLst/>
          </a:prstGeom>
        </p:spPr>
      </p:pic>
    </p:spTree>
    <p:extLst>
      <p:ext uri="{BB962C8B-B14F-4D97-AF65-F5344CB8AC3E}">
        <p14:creationId xmlns:p14="http://schemas.microsoft.com/office/powerpoint/2010/main" val="3862878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Clima laboral institucional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pic>
        <p:nvPicPr>
          <p:cNvPr id="4" name="Imagen 3">
            <a:extLst>
              <a:ext uri="{FF2B5EF4-FFF2-40B4-BE49-F238E27FC236}">
                <a16:creationId xmlns:a16="http://schemas.microsoft.com/office/drawing/2014/main" id="{B9580075-BE63-4827-B315-AB6DEC29F1F1}"/>
              </a:ext>
            </a:extLst>
          </p:cNvPr>
          <p:cNvPicPr>
            <a:picLocks noChangeAspect="1"/>
          </p:cNvPicPr>
          <p:nvPr/>
        </p:nvPicPr>
        <p:blipFill>
          <a:blip r:embed="rId2"/>
          <a:stretch>
            <a:fillRect/>
          </a:stretch>
        </p:blipFill>
        <p:spPr>
          <a:xfrm>
            <a:off x="3152275" y="2496353"/>
            <a:ext cx="5236020" cy="3547038"/>
          </a:xfrm>
          <a:prstGeom prst="rect">
            <a:avLst/>
          </a:prstGeom>
        </p:spPr>
      </p:pic>
    </p:spTree>
    <p:extLst>
      <p:ext uri="{BB962C8B-B14F-4D97-AF65-F5344CB8AC3E}">
        <p14:creationId xmlns:p14="http://schemas.microsoft.com/office/powerpoint/2010/main" val="3273933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Entrevista a la Rectora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sp>
        <p:nvSpPr>
          <p:cNvPr id="3" name="CuadroTexto 2">
            <a:extLst>
              <a:ext uri="{FF2B5EF4-FFF2-40B4-BE49-F238E27FC236}">
                <a16:creationId xmlns:a16="http://schemas.microsoft.com/office/drawing/2014/main" id="{FDFBA9BB-3542-4A7D-A8FF-AC7F353A0563}"/>
              </a:ext>
            </a:extLst>
          </p:cNvPr>
          <p:cNvSpPr txBox="1"/>
          <p:nvPr/>
        </p:nvSpPr>
        <p:spPr>
          <a:xfrm>
            <a:off x="1491916" y="2598821"/>
            <a:ext cx="9095873" cy="3416320"/>
          </a:xfrm>
          <a:prstGeom prst="rect">
            <a:avLst/>
          </a:prstGeom>
          <a:noFill/>
        </p:spPr>
        <p:txBody>
          <a:bodyPr wrap="square" rtlCol="0">
            <a:spAutoFit/>
          </a:bodyPr>
          <a:lstStyle/>
          <a:p>
            <a:pPr marL="285750" indent="-285750">
              <a:buFont typeface="Arial" panose="020B0604020202020204" pitchFamily="34" charset="0"/>
              <a:buChar char="•"/>
            </a:pPr>
            <a:r>
              <a:rPr lang="es-EC" sz="1800" b="1" dirty="0">
                <a:effectLst/>
                <a:latin typeface="Times New Roman" panose="02020603050405020304" pitchFamily="18" charset="0"/>
                <a:ea typeface="Calibri" panose="020F0502020204030204" pitchFamily="34" charset="0"/>
              </a:rPr>
              <a:t>Valores de un líder: </a:t>
            </a:r>
            <a:r>
              <a:rPr lang="es-EC" sz="1800" dirty="0">
                <a:effectLst/>
                <a:latin typeface="Times New Roman" panose="02020603050405020304" pitchFamily="18" charset="0"/>
                <a:ea typeface="Calibri" panose="020F0502020204030204" pitchFamily="34" charset="0"/>
              </a:rPr>
              <a:t>el compromiso y la responsabilidad son los principales valores que debe tener un líder institucional.</a:t>
            </a:r>
          </a:p>
          <a:p>
            <a:endParaRPr lang="es-EC" sz="1800" dirty="0">
              <a:effectLst/>
              <a:latin typeface="Times New Roman" panose="02020603050405020304" pitchFamily="18" charset="0"/>
              <a:ea typeface="Calibri" panose="020F0502020204030204" pitchFamily="34" charset="0"/>
            </a:endParaRPr>
          </a:p>
          <a:p>
            <a:pPr marL="285750" indent="-285750">
              <a:buFont typeface="Arial" panose="020B0604020202020204" pitchFamily="34" charset="0"/>
              <a:buChar char="•"/>
            </a:pPr>
            <a:r>
              <a:rPr lang="es-EC" sz="1800" b="1" dirty="0">
                <a:effectLst/>
                <a:latin typeface="Times New Roman" panose="02020603050405020304" pitchFamily="18" charset="0"/>
                <a:ea typeface="Calibri" panose="020F0502020204030204" pitchFamily="34" charset="0"/>
              </a:rPr>
              <a:t>Sostenimiento del buen liderazgo en medio de la pandemia: </a:t>
            </a:r>
            <a:r>
              <a:rPr lang="es-EC" sz="1800" dirty="0">
                <a:effectLst/>
                <a:latin typeface="Times New Roman" panose="02020603050405020304" pitchFamily="18" charset="0"/>
                <a:ea typeface="Calibri" panose="020F0502020204030204" pitchFamily="34" charset="0"/>
              </a:rPr>
              <a:t>la transformación de los hábitos laborales repercutió de manera significativa en la institución, donde el equipo docente responde de manera positiva a las nuevas exigencias</a:t>
            </a:r>
          </a:p>
          <a:p>
            <a:pPr marL="285750" indent="-285750">
              <a:buFont typeface="Arial" panose="020B0604020202020204" pitchFamily="34" charset="0"/>
              <a:buChar char="•"/>
            </a:pPr>
            <a:endParaRPr lang="es-EC" dirty="0">
              <a:latin typeface="Times New Roman" panose="02020603050405020304" pitchFamily="18" charset="0"/>
            </a:endParaRPr>
          </a:p>
          <a:p>
            <a:pPr marL="285750" indent="-285750" algn="just">
              <a:buFont typeface="Arial" panose="020B0604020202020204" pitchFamily="34" charset="0"/>
              <a:buChar char="•"/>
            </a:pPr>
            <a:r>
              <a:rPr lang="es-EC" sz="1800" b="1" dirty="0">
                <a:effectLst/>
                <a:latin typeface="Times New Roman" panose="02020603050405020304" pitchFamily="18" charset="0"/>
                <a:ea typeface="Calibri" panose="020F0502020204030204" pitchFamily="34" charset="0"/>
              </a:rPr>
              <a:t>Calidad laboral en teletrabajo: </a:t>
            </a:r>
            <a:r>
              <a:rPr lang="es-EC" sz="1800" dirty="0">
                <a:effectLst/>
                <a:latin typeface="Times New Roman" panose="02020603050405020304" pitchFamily="18" charset="0"/>
                <a:ea typeface="Calibri" panose="020F0502020204030204" pitchFamily="34" charset="0"/>
              </a:rPr>
              <a:t>no se considera que la realización de las actividades laborales dentro del hogar haya afectado en la calidad, no obstante, las actividades propias del hogar (principalmente en las mujeres) son un factor que pueden generar estrés en las personas, pudiendo sentirse agobiados por la combinación de las actividades del hogar y laborales</a:t>
            </a:r>
            <a:endParaRPr lang="es-EC" dirty="0"/>
          </a:p>
        </p:txBody>
      </p:sp>
    </p:spTree>
    <p:extLst>
      <p:ext uri="{BB962C8B-B14F-4D97-AF65-F5344CB8AC3E}">
        <p14:creationId xmlns:p14="http://schemas.microsoft.com/office/powerpoint/2010/main" val="19371086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D6AC079-6941-4709-9C1B-C8E8A57B786D}"/>
              </a:ext>
            </a:extLst>
          </p:cNvPr>
          <p:cNvSpPr>
            <a:spLocks noGrp="1"/>
          </p:cNvSpPr>
          <p:nvPr>
            <p:ph type="title"/>
          </p:nvPr>
        </p:nvSpPr>
        <p:spPr>
          <a:xfrm>
            <a:off x="870204" y="606564"/>
            <a:ext cx="10451592" cy="1325563"/>
          </a:xfrm>
        </p:spPr>
        <p:txBody>
          <a:bodyPr anchor="ctr">
            <a:normAutofit/>
          </a:bodyPr>
          <a:lstStyle/>
          <a:p>
            <a:r>
              <a:rPr lang="es-EC" b="1" dirty="0">
                <a:solidFill>
                  <a:schemeClr val="accent1">
                    <a:lumMod val="50000"/>
                  </a:schemeClr>
                </a:solidFill>
              </a:rPr>
              <a:t>Entrevista a la Rectora  </a:t>
            </a:r>
            <a:br>
              <a:rPr lang="es-EC"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br>
            <a:r>
              <a:rPr lang="es-EC" b="1" dirty="0"/>
              <a:t> </a:t>
            </a:r>
          </a:p>
        </p:txBody>
      </p:sp>
      <p:sp>
        <p:nvSpPr>
          <p:cNvPr id="3" name="CuadroTexto 2">
            <a:extLst>
              <a:ext uri="{FF2B5EF4-FFF2-40B4-BE49-F238E27FC236}">
                <a16:creationId xmlns:a16="http://schemas.microsoft.com/office/drawing/2014/main" id="{FDFBA9BB-3542-4A7D-A8FF-AC7F353A0563}"/>
              </a:ext>
            </a:extLst>
          </p:cNvPr>
          <p:cNvSpPr txBox="1"/>
          <p:nvPr/>
        </p:nvSpPr>
        <p:spPr>
          <a:xfrm>
            <a:off x="1491916" y="2598821"/>
            <a:ext cx="9095873" cy="2705100"/>
          </a:xfrm>
          <a:prstGeom prst="rect">
            <a:avLst/>
          </a:prstGeom>
          <a:noFill/>
        </p:spPr>
        <p:txBody>
          <a:bodyPr wrap="square" rtlCol="0">
            <a:spAutoFit/>
          </a:bodyPr>
          <a:lstStyle/>
          <a:p>
            <a:pPr marL="342900" lvl="0" indent="-342900" algn="just">
              <a:lnSpc>
                <a:spcPct val="107000"/>
              </a:lnSpc>
              <a:spcBef>
                <a:spcPts val="1200"/>
              </a:spcBef>
              <a:spcAft>
                <a:spcPts val="800"/>
              </a:spcAft>
              <a:buFont typeface="Symbol" panose="05050102010706020507" pitchFamily="18" charset="2"/>
              <a:buChar char=""/>
            </a:pPr>
            <a:r>
              <a:rPr lang="es-EC" sz="1800" b="1" dirty="0">
                <a:effectLst/>
                <a:latin typeface="Times New Roman" panose="02020603050405020304" pitchFamily="18" charset="0"/>
                <a:ea typeface="Calibri" panose="020F0502020204030204" pitchFamily="34" charset="0"/>
                <a:cs typeface="Times New Roman" panose="02020603050405020304" pitchFamily="18" charset="0"/>
              </a:rPr>
              <a:t>Las actividades virtuales y calidad laboral: </a:t>
            </a:r>
            <a:r>
              <a:rPr lang="es-EC" sz="1800" dirty="0">
                <a:effectLst/>
                <a:latin typeface="Times New Roman" panose="02020603050405020304" pitchFamily="18" charset="0"/>
                <a:ea typeface="Calibri" panose="020F0502020204030204" pitchFamily="34" charset="0"/>
                <a:cs typeface="Times New Roman" panose="02020603050405020304" pitchFamily="18" charset="0"/>
              </a:rPr>
              <a:t>en las actuales circunstancias no podría identificarse que la calidad laboral es peor o mejor, sino que podríamos hablar del grado de adaptación laboral.</a:t>
            </a:r>
            <a:endParaRPr lang="es-EC"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Bef>
                <a:spcPts val="1200"/>
              </a:spcBef>
              <a:spcAft>
                <a:spcPts val="800"/>
              </a:spcAft>
              <a:buFont typeface="Symbol" panose="05050102010706020507" pitchFamily="18" charset="2"/>
              <a:buChar char=""/>
            </a:pPr>
            <a:r>
              <a:rPr lang="es-EC" sz="1800" b="1" dirty="0">
                <a:effectLst/>
                <a:latin typeface="Times New Roman" panose="02020603050405020304" pitchFamily="18" charset="0"/>
                <a:ea typeface="Calibri" panose="020F0502020204030204" pitchFamily="34" charset="0"/>
              </a:rPr>
              <a:t>Mejoramiento de las condiciones laborales: </a:t>
            </a:r>
            <a:r>
              <a:rPr lang="es-EC" sz="1800" dirty="0">
                <a:effectLst/>
                <a:latin typeface="Times New Roman" panose="02020603050405020304" pitchFamily="18" charset="0"/>
                <a:ea typeface="Calibri" panose="020F0502020204030204" pitchFamily="34" charset="0"/>
              </a:rPr>
              <a:t>al realizarse las jornadas laborales de manera virtual, los docentes son los encargados de mejorar su entorno (hogar), de tal manera que les permita cumplir con sus actividades programadas. La institución responsable de su capital humano ha realizado varias capacitaciones virtuales en diferentes temáticas, con el objetivo de mejorar dichos entornos dentro de los hogares.</a:t>
            </a:r>
            <a:endParaRPr lang="es-EC" dirty="0"/>
          </a:p>
        </p:txBody>
      </p:sp>
    </p:spTree>
    <p:extLst>
      <p:ext uri="{BB962C8B-B14F-4D97-AF65-F5344CB8AC3E}">
        <p14:creationId xmlns:p14="http://schemas.microsoft.com/office/powerpoint/2010/main" val="3857896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8C9559-84EA-4EC6-8A71-B458A80C9B00}"/>
              </a:ext>
            </a:extLst>
          </p:cNvPr>
          <p:cNvSpPr>
            <a:spLocks noGrp="1"/>
          </p:cNvSpPr>
          <p:nvPr>
            <p:ph type="title"/>
          </p:nvPr>
        </p:nvSpPr>
        <p:spPr/>
        <p:txBody>
          <a:bodyPr/>
          <a:lstStyle/>
          <a:p>
            <a:r>
              <a:rPr lang="es-EC" b="1" dirty="0">
                <a:solidFill>
                  <a:schemeClr val="accent1">
                    <a:lumMod val="50000"/>
                  </a:schemeClr>
                </a:solidFill>
              </a:rPr>
              <a:t>7. Conclusiones</a:t>
            </a:r>
          </a:p>
        </p:txBody>
      </p:sp>
      <p:sp>
        <p:nvSpPr>
          <p:cNvPr id="3" name="Marcador de contenido 2">
            <a:extLst>
              <a:ext uri="{FF2B5EF4-FFF2-40B4-BE49-F238E27FC236}">
                <a16:creationId xmlns:a16="http://schemas.microsoft.com/office/drawing/2014/main" id="{6AE1C69C-C971-4BF2-B028-51C2C7D17650}"/>
              </a:ext>
            </a:extLst>
          </p:cNvPr>
          <p:cNvSpPr>
            <a:spLocks noGrp="1"/>
          </p:cNvSpPr>
          <p:nvPr>
            <p:ph idx="1"/>
          </p:nvPr>
        </p:nvSpPr>
        <p:spPr/>
        <p:txBody>
          <a:bodyPr/>
          <a:lstStyle/>
          <a:p>
            <a:pPr algn="just"/>
            <a:r>
              <a:rPr lang="es-EC" sz="2400" dirty="0">
                <a:latin typeface="Times New Roman" panose="02020603050405020304" pitchFamily="18" charset="0"/>
                <a:ea typeface="Calibri" panose="020F0502020204030204" pitchFamily="34" charset="0"/>
                <a:cs typeface="Times New Roman" panose="02020603050405020304" pitchFamily="18" charset="0"/>
              </a:rPr>
              <a:t>S</a:t>
            </a:r>
            <a:r>
              <a:rPr lang="es-EC" sz="2400" dirty="0">
                <a:effectLst/>
                <a:latin typeface="Times New Roman" panose="02020603050405020304" pitchFamily="18" charset="0"/>
                <a:ea typeface="Calibri" panose="020F0502020204030204" pitchFamily="34" charset="0"/>
                <a:cs typeface="Times New Roman" panose="02020603050405020304" pitchFamily="18" charset="0"/>
              </a:rPr>
              <a:t>e establecieron 7 dimensiones para determinar el clima laboral institucional, las cuales son: sentido de pertinencia, relaciones entre compañeros, satisfacción, eficacia y eficiencia, liderazgo, reconocimiento y oportunidades de desarrollo e innovación. Estas fueron subdivididas en internas, neutra y externas. </a:t>
            </a:r>
          </a:p>
          <a:p>
            <a:pPr marL="0" indent="0" algn="just">
              <a:buNone/>
            </a:pPr>
            <a:endParaRPr lang="es-EC"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es-EC" sz="2400" dirty="0">
                <a:effectLst/>
                <a:latin typeface="Times New Roman" panose="02020603050405020304" pitchFamily="18" charset="0"/>
                <a:ea typeface="Calibri" panose="020F0502020204030204" pitchFamily="34" charset="0"/>
                <a:cs typeface="Times New Roman" panose="02020603050405020304" pitchFamily="18" charset="0"/>
              </a:rPr>
              <a:t>La valoración positiva más alta proviene de la dimensión relación entre compañeros con un 81,55 %, mientras que la valoración negativa más alta pertenece a la dimensión liderazgo con un 45,85 %. </a:t>
            </a:r>
            <a:endParaRPr lang="es-EC"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s-EC" dirty="0"/>
          </a:p>
        </p:txBody>
      </p:sp>
    </p:spTree>
    <p:extLst>
      <p:ext uri="{BB962C8B-B14F-4D97-AF65-F5344CB8AC3E}">
        <p14:creationId xmlns:p14="http://schemas.microsoft.com/office/powerpoint/2010/main" val="20255417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8C9559-84EA-4EC6-8A71-B458A80C9B00}"/>
              </a:ext>
            </a:extLst>
          </p:cNvPr>
          <p:cNvSpPr>
            <a:spLocks noGrp="1"/>
          </p:cNvSpPr>
          <p:nvPr>
            <p:ph type="title"/>
          </p:nvPr>
        </p:nvSpPr>
        <p:spPr/>
        <p:txBody>
          <a:bodyPr/>
          <a:lstStyle/>
          <a:p>
            <a:r>
              <a:rPr lang="es-EC" b="1" dirty="0">
                <a:solidFill>
                  <a:schemeClr val="accent1">
                    <a:lumMod val="50000"/>
                  </a:schemeClr>
                </a:solidFill>
              </a:rPr>
              <a:t>7. Conclusiones</a:t>
            </a:r>
          </a:p>
        </p:txBody>
      </p:sp>
      <p:sp>
        <p:nvSpPr>
          <p:cNvPr id="3" name="Marcador de contenido 2">
            <a:extLst>
              <a:ext uri="{FF2B5EF4-FFF2-40B4-BE49-F238E27FC236}">
                <a16:creationId xmlns:a16="http://schemas.microsoft.com/office/drawing/2014/main" id="{6AE1C69C-C971-4BF2-B028-51C2C7D17650}"/>
              </a:ext>
            </a:extLst>
          </p:cNvPr>
          <p:cNvSpPr>
            <a:spLocks noGrp="1"/>
          </p:cNvSpPr>
          <p:nvPr>
            <p:ph idx="1"/>
          </p:nvPr>
        </p:nvSpPr>
        <p:spPr/>
        <p:txBody>
          <a:bodyPr/>
          <a:lstStyle/>
          <a:p>
            <a:r>
              <a:rPr lang="es-EC" sz="2400" dirty="0">
                <a:effectLst/>
                <a:latin typeface="Times New Roman" panose="02020603050405020304" pitchFamily="18" charset="0"/>
                <a:ea typeface="Calibri" panose="020F0502020204030204" pitchFamily="34" charset="0"/>
                <a:cs typeface="Times New Roman" panose="02020603050405020304" pitchFamily="18" charset="0"/>
              </a:rPr>
              <a:t>La estimación porcentual de las 7 dimensiones permitió establecer que existe una valoración positiva equivalente al 73 % de las opiniones y un 27 % de las percepciones fueron negativas. El primer valor representa la determinación del clima laboral a través de la estimación favorable de los porcentajes en cada una de las dimensiones analizadas. </a:t>
            </a:r>
          </a:p>
          <a:p>
            <a:endParaRPr lang="es-EC" sz="2400" dirty="0">
              <a:effectLst/>
              <a:latin typeface="Calibri" panose="020F0502020204030204" pitchFamily="34" charset="0"/>
              <a:ea typeface="Calibri" panose="020F0502020204030204" pitchFamily="34" charset="0"/>
              <a:cs typeface="Times New Roman" panose="02020603050405020304" pitchFamily="18" charset="0"/>
            </a:endParaRPr>
          </a:p>
          <a:p>
            <a:r>
              <a:rPr lang="es-EC" sz="2400" dirty="0">
                <a:effectLst/>
                <a:latin typeface="Times New Roman" panose="02020603050405020304" pitchFamily="18" charset="0"/>
                <a:ea typeface="Calibri" panose="020F0502020204030204" pitchFamily="34" charset="0"/>
                <a:cs typeface="Times New Roman" panose="02020603050405020304" pitchFamily="18" charset="0"/>
              </a:rPr>
              <a:t>Al aplicarse el criterio de positividad para las opiniones de muy satisfactorio y satisfactorio en los resultados de la pregunta 21, se denota que el 78,7 % de los participantes estima como favorable el actual clima laboral durante las jornadas de teletrabajo. </a:t>
            </a:r>
            <a:endParaRPr lang="es-EC"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s-EC" dirty="0"/>
          </a:p>
        </p:txBody>
      </p:sp>
    </p:spTree>
    <p:extLst>
      <p:ext uri="{BB962C8B-B14F-4D97-AF65-F5344CB8AC3E}">
        <p14:creationId xmlns:p14="http://schemas.microsoft.com/office/powerpoint/2010/main" val="1995543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FD4538-7D70-4284-A0CE-4A21BEDC85B1}"/>
              </a:ext>
            </a:extLst>
          </p:cNvPr>
          <p:cNvSpPr>
            <a:spLocks noGrp="1"/>
          </p:cNvSpPr>
          <p:nvPr>
            <p:ph type="title"/>
          </p:nvPr>
        </p:nvSpPr>
        <p:spPr/>
        <p:txBody>
          <a:bodyPr/>
          <a:lstStyle/>
          <a:p>
            <a:r>
              <a:rPr lang="es-EC" b="1" dirty="0">
                <a:solidFill>
                  <a:schemeClr val="accent1">
                    <a:lumMod val="50000"/>
                  </a:schemeClr>
                </a:solidFill>
              </a:rPr>
              <a:t>2. Problema</a:t>
            </a:r>
          </a:p>
        </p:txBody>
      </p:sp>
      <p:sp>
        <p:nvSpPr>
          <p:cNvPr id="3" name="Marcador de contenido 2">
            <a:extLst>
              <a:ext uri="{FF2B5EF4-FFF2-40B4-BE49-F238E27FC236}">
                <a16:creationId xmlns:a16="http://schemas.microsoft.com/office/drawing/2014/main" id="{10C819E1-B926-4C9B-9B7F-EDD309A4D955}"/>
              </a:ext>
            </a:extLst>
          </p:cNvPr>
          <p:cNvSpPr>
            <a:spLocks noGrp="1"/>
          </p:cNvSpPr>
          <p:nvPr>
            <p:ph idx="1"/>
          </p:nvPr>
        </p:nvSpPr>
        <p:spPr/>
        <p:txBody>
          <a:bodyPr>
            <a:normAutofit/>
          </a:bodyPr>
          <a:lstStyle/>
          <a:p>
            <a:pPr algn="just"/>
            <a:r>
              <a:rPr lang="es-EC" sz="2400" dirty="0">
                <a:effectLst/>
                <a:latin typeface="Times New Roman" panose="02020603050405020304" pitchFamily="18" charset="0"/>
                <a:ea typeface="Calibri" panose="020F0502020204030204" pitchFamily="34" charset="0"/>
              </a:rPr>
              <a:t>La pandemia sigue afectando al componente social de las personas, debido a las restricciones, los distanciamientos y los confinamientos, provocando cambios drásticos en la forma de convivir con el entorno y en las interrelaciones laborales. </a:t>
            </a:r>
          </a:p>
          <a:p>
            <a:pPr algn="just"/>
            <a:r>
              <a:rPr lang="es-EC" sz="2400" dirty="0">
                <a:effectLst/>
                <a:latin typeface="Times New Roman" panose="02020603050405020304" pitchFamily="18" charset="0"/>
                <a:ea typeface="Calibri" panose="020F0502020204030204" pitchFamily="34" charset="0"/>
              </a:rPr>
              <a:t>Con estas perspectivas surge la necesidad de conocer y evaluar los entornos laborales durante la pandemia, con el objetivo de conocer las particularidades y conflictos que se desarrollan en esta nueva relación laboral.</a:t>
            </a:r>
            <a:endParaRPr lang="es-EC" sz="3600" dirty="0"/>
          </a:p>
        </p:txBody>
      </p:sp>
    </p:spTree>
    <p:extLst>
      <p:ext uri="{BB962C8B-B14F-4D97-AF65-F5344CB8AC3E}">
        <p14:creationId xmlns:p14="http://schemas.microsoft.com/office/powerpoint/2010/main" val="27660708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8C9559-84EA-4EC6-8A71-B458A80C9B00}"/>
              </a:ext>
            </a:extLst>
          </p:cNvPr>
          <p:cNvSpPr>
            <a:spLocks noGrp="1"/>
          </p:cNvSpPr>
          <p:nvPr>
            <p:ph type="title"/>
          </p:nvPr>
        </p:nvSpPr>
        <p:spPr/>
        <p:txBody>
          <a:bodyPr/>
          <a:lstStyle/>
          <a:p>
            <a:r>
              <a:rPr lang="es-EC" b="1" dirty="0">
                <a:solidFill>
                  <a:schemeClr val="accent1">
                    <a:lumMod val="50000"/>
                  </a:schemeClr>
                </a:solidFill>
              </a:rPr>
              <a:t>7. Conclusiones</a:t>
            </a:r>
          </a:p>
        </p:txBody>
      </p:sp>
      <p:sp>
        <p:nvSpPr>
          <p:cNvPr id="3" name="Marcador de contenido 2">
            <a:extLst>
              <a:ext uri="{FF2B5EF4-FFF2-40B4-BE49-F238E27FC236}">
                <a16:creationId xmlns:a16="http://schemas.microsoft.com/office/drawing/2014/main" id="{6AE1C69C-C971-4BF2-B028-51C2C7D17650}"/>
              </a:ext>
            </a:extLst>
          </p:cNvPr>
          <p:cNvSpPr>
            <a:spLocks noGrp="1"/>
          </p:cNvSpPr>
          <p:nvPr>
            <p:ph idx="1"/>
          </p:nvPr>
        </p:nvSpPr>
        <p:spPr/>
        <p:txBody>
          <a:bodyPr/>
          <a:lstStyle/>
          <a:p>
            <a:pPr algn="just">
              <a:lnSpc>
                <a:spcPct val="107000"/>
              </a:lnSpc>
              <a:spcBef>
                <a:spcPts val="1200"/>
              </a:spcBef>
              <a:spcAft>
                <a:spcPts val="800"/>
              </a:spcAft>
            </a:pPr>
            <a:r>
              <a:rPr lang="es-EC" sz="2400" dirty="0">
                <a:effectLst/>
                <a:latin typeface="Times New Roman" panose="02020603050405020304" pitchFamily="18" charset="0"/>
                <a:ea typeface="Calibri" panose="020F0502020204030204" pitchFamily="34" charset="0"/>
                <a:cs typeface="Times New Roman" panose="02020603050405020304" pitchFamily="18" charset="0"/>
              </a:rPr>
              <a:t>La entrevista con la rectora de la institución permitió conocer la percepción de la gerencia en la relación a los valores del liderazgo, la calidad laboral durante la pandemia, aportes de la institución para mejorar las condiciones laborales dentro de los hogares y en la estimación cualitativa del actual clima laboral institucional, siendo este último elemento favorable desde la visión de la entrevistada. </a:t>
            </a:r>
            <a:endParaRPr lang="es-EC"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s-EC" dirty="0"/>
          </a:p>
        </p:txBody>
      </p:sp>
    </p:spTree>
    <p:extLst>
      <p:ext uri="{BB962C8B-B14F-4D97-AF65-F5344CB8AC3E}">
        <p14:creationId xmlns:p14="http://schemas.microsoft.com/office/powerpoint/2010/main" val="2990478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7BF3F0-4515-4315-8500-AAC2308E93CA}"/>
              </a:ext>
            </a:extLst>
          </p:cNvPr>
          <p:cNvSpPr>
            <a:spLocks noGrp="1"/>
          </p:cNvSpPr>
          <p:nvPr>
            <p:ph type="title"/>
          </p:nvPr>
        </p:nvSpPr>
        <p:spPr/>
        <p:txBody>
          <a:bodyPr/>
          <a:lstStyle/>
          <a:p>
            <a:r>
              <a:rPr lang="es-EC" b="1" dirty="0">
                <a:solidFill>
                  <a:schemeClr val="accent1">
                    <a:lumMod val="50000"/>
                  </a:schemeClr>
                </a:solidFill>
              </a:rPr>
              <a:t>3. Objetivo  </a:t>
            </a:r>
          </a:p>
        </p:txBody>
      </p:sp>
      <p:sp>
        <p:nvSpPr>
          <p:cNvPr id="3" name="Marcador de contenido 2">
            <a:extLst>
              <a:ext uri="{FF2B5EF4-FFF2-40B4-BE49-F238E27FC236}">
                <a16:creationId xmlns:a16="http://schemas.microsoft.com/office/drawing/2014/main" id="{05436D2A-BF0C-42B1-B732-97249B2F76D5}"/>
              </a:ext>
            </a:extLst>
          </p:cNvPr>
          <p:cNvSpPr>
            <a:spLocks noGrp="1"/>
          </p:cNvSpPr>
          <p:nvPr>
            <p:ph idx="1"/>
          </p:nvPr>
        </p:nvSpPr>
        <p:spPr/>
        <p:txBody>
          <a:bodyPr>
            <a:normAutofit/>
          </a:bodyPr>
          <a:lstStyle/>
          <a:p>
            <a:pPr marL="0" indent="0">
              <a:buNone/>
            </a:pPr>
            <a:endParaRPr lang="es-EC" dirty="0">
              <a:latin typeface="Times New Roman" panose="02020603050405020304" pitchFamily="18" charset="0"/>
              <a:ea typeface="Calibri" panose="020F0502020204030204" pitchFamily="34" charset="0"/>
            </a:endParaRPr>
          </a:p>
          <a:p>
            <a:pPr marL="0" indent="0">
              <a:buNone/>
            </a:pPr>
            <a:endParaRPr lang="es-EC" dirty="0">
              <a:latin typeface="Times New Roman" panose="02020603050405020304" pitchFamily="18" charset="0"/>
              <a:ea typeface="Calibri" panose="020F0502020204030204" pitchFamily="34" charset="0"/>
            </a:endParaRPr>
          </a:p>
          <a:p>
            <a:pPr marL="0" indent="0">
              <a:buNone/>
            </a:pPr>
            <a:r>
              <a:rPr lang="es-EC" dirty="0">
                <a:latin typeface="Times New Roman" panose="02020603050405020304" pitchFamily="18" charset="0"/>
                <a:ea typeface="Calibri" panose="020F0502020204030204" pitchFamily="34" charset="0"/>
              </a:rPr>
              <a:t>A</a:t>
            </a:r>
            <a:r>
              <a:rPr lang="es-EC" dirty="0">
                <a:effectLst/>
                <a:latin typeface="Times New Roman" panose="02020603050405020304" pitchFamily="18" charset="0"/>
                <a:ea typeface="Calibri" panose="020F0502020204030204" pitchFamily="34" charset="0"/>
              </a:rPr>
              <a:t>nalizar el clima laboral en el Instituto Superior Tecnológico Juan Bautista Aguirre de la ciudad de Daule (Ecuador) durante la pandemia de covid-19.</a:t>
            </a:r>
            <a:endParaRPr lang="es-EC" sz="4000" dirty="0"/>
          </a:p>
        </p:txBody>
      </p:sp>
    </p:spTree>
    <p:extLst>
      <p:ext uri="{BB962C8B-B14F-4D97-AF65-F5344CB8AC3E}">
        <p14:creationId xmlns:p14="http://schemas.microsoft.com/office/powerpoint/2010/main" val="3466993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8BD22D-2C85-41C0-8342-2E5670118646}"/>
              </a:ext>
            </a:extLst>
          </p:cNvPr>
          <p:cNvSpPr>
            <a:spLocks noGrp="1"/>
          </p:cNvSpPr>
          <p:nvPr>
            <p:ph type="title"/>
          </p:nvPr>
        </p:nvSpPr>
        <p:spPr/>
        <p:txBody>
          <a:bodyPr/>
          <a:lstStyle/>
          <a:p>
            <a:r>
              <a:rPr lang="es-EC" b="1" dirty="0">
                <a:solidFill>
                  <a:schemeClr val="accent1">
                    <a:lumMod val="50000"/>
                  </a:schemeClr>
                </a:solidFill>
              </a:rPr>
              <a:t>4. Justificación</a:t>
            </a:r>
          </a:p>
        </p:txBody>
      </p:sp>
      <p:sp>
        <p:nvSpPr>
          <p:cNvPr id="3" name="Marcador de contenido 2">
            <a:extLst>
              <a:ext uri="{FF2B5EF4-FFF2-40B4-BE49-F238E27FC236}">
                <a16:creationId xmlns:a16="http://schemas.microsoft.com/office/drawing/2014/main" id="{67D99D1A-0AA0-4E48-A900-F2BB5D0FD30D}"/>
              </a:ext>
            </a:extLst>
          </p:cNvPr>
          <p:cNvSpPr>
            <a:spLocks noGrp="1"/>
          </p:cNvSpPr>
          <p:nvPr>
            <p:ph idx="1"/>
          </p:nvPr>
        </p:nvSpPr>
        <p:spPr/>
        <p:txBody>
          <a:bodyPr>
            <a:normAutofit/>
          </a:bodyPr>
          <a:lstStyle/>
          <a:p>
            <a:r>
              <a:rPr lang="es-EC" sz="2400" dirty="0">
                <a:effectLst/>
                <a:latin typeface="Times New Roman" panose="02020603050405020304" pitchFamily="18" charset="0"/>
                <a:ea typeface="Calibri" panose="020F0502020204030204" pitchFamily="34" charset="0"/>
              </a:rPr>
              <a:t>La educación se ha adaptado a la modalidad de teletrabajo para los docentes y de teleeducación para los estudiantes, donde ambos grupos humanos han tenido que ajustar los entornos de su residencia para desarrollar las diferentes actividades</a:t>
            </a:r>
            <a:r>
              <a:rPr lang="es-EC" sz="2000" dirty="0">
                <a:effectLst/>
                <a:latin typeface="Times New Roman" panose="02020603050405020304" pitchFamily="18" charset="0"/>
                <a:ea typeface="Calibri" panose="020F0502020204030204" pitchFamily="34" charset="0"/>
              </a:rPr>
              <a:t>.</a:t>
            </a:r>
          </a:p>
          <a:p>
            <a:pPr marL="0" indent="0">
              <a:buNone/>
            </a:pPr>
            <a:endParaRPr lang="es-EC" sz="2000" dirty="0">
              <a:effectLst/>
              <a:latin typeface="Times New Roman" panose="02020603050405020304" pitchFamily="18" charset="0"/>
              <a:ea typeface="Calibri" panose="020F0502020204030204" pitchFamily="34" charset="0"/>
            </a:endParaRPr>
          </a:p>
          <a:p>
            <a:r>
              <a:rPr lang="es-EC" sz="2400" dirty="0">
                <a:latin typeface="Times New Roman" panose="02020603050405020304" pitchFamily="18" charset="0"/>
              </a:rPr>
              <a:t>El clima laboral no es una moda reciente, sino que es una preocupación recurrente de las instituciones responsable con la calidad laboral de sus trabajadores, pero que ha tomado nuevas connotaciones a partir de la pandemia que se inició en el 2020, debido a que muchos trabajadores cambiaron su forma laboral de la presencialidad a la virtualidad (teletrabajo), por lo tanto, existen nuevas particularidades que se deben establecer para conocer el “clima laboral” desde la virtualidad de las actividades.</a:t>
            </a:r>
          </a:p>
          <a:p>
            <a:endParaRPr lang="es-EC" sz="3200" dirty="0"/>
          </a:p>
        </p:txBody>
      </p:sp>
    </p:spTree>
    <p:extLst>
      <p:ext uri="{BB962C8B-B14F-4D97-AF65-F5344CB8AC3E}">
        <p14:creationId xmlns:p14="http://schemas.microsoft.com/office/powerpoint/2010/main" val="1719603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DDCB1B-6BB4-4441-A35E-B087B4F1AC77}"/>
              </a:ext>
            </a:extLst>
          </p:cNvPr>
          <p:cNvSpPr>
            <a:spLocks noGrp="1"/>
          </p:cNvSpPr>
          <p:nvPr>
            <p:ph type="title"/>
          </p:nvPr>
        </p:nvSpPr>
        <p:spPr/>
        <p:txBody>
          <a:bodyPr/>
          <a:lstStyle/>
          <a:p>
            <a:r>
              <a:rPr lang="es-EC" b="1" dirty="0">
                <a:solidFill>
                  <a:schemeClr val="accent1">
                    <a:lumMod val="50000"/>
                  </a:schemeClr>
                </a:solidFill>
              </a:rPr>
              <a:t>5. Metodología </a:t>
            </a:r>
          </a:p>
        </p:txBody>
      </p:sp>
      <p:graphicFrame>
        <p:nvGraphicFramePr>
          <p:cNvPr id="4" name="Marcador de contenido 3">
            <a:extLst>
              <a:ext uri="{FF2B5EF4-FFF2-40B4-BE49-F238E27FC236}">
                <a16:creationId xmlns:a16="http://schemas.microsoft.com/office/drawing/2014/main" id="{3A8FE7AC-AE96-4576-8597-C49B1F12290C}"/>
              </a:ext>
            </a:extLst>
          </p:cNvPr>
          <p:cNvGraphicFramePr>
            <a:graphicFrameLocks noGrp="1"/>
          </p:cNvGraphicFramePr>
          <p:nvPr>
            <p:ph idx="1"/>
            <p:extLst>
              <p:ext uri="{D42A27DB-BD31-4B8C-83A1-F6EECF244321}">
                <p14:modId xmlns:p14="http://schemas.microsoft.com/office/powerpoint/2010/main" val="78900227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2352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DDCB1B-6BB4-4441-A35E-B087B4F1AC77}"/>
              </a:ext>
            </a:extLst>
          </p:cNvPr>
          <p:cNvSpPr>
            <a:spLocks noGrp="1"/>
          </p:cNvSpPr>
          <p:nvPr>
            <p:ph type="title"/>
          </p:nvPr>
        </p:nvSpPr>
        <p:spPr/>
        <p:txBody>
          <a:bodyPr/>
          <a:lstStyle/>
          <a:p>
            <a:r>
              <a:rPr lang="es-EC" b="1" dirty="0">
                <a:solidFill>
                  <a:schemeClr val="accent1">
                    <a:lumMod val="50000"/>
                  </a:schemeClr>
                </a:solidFill>
              </a:rPr>
              <a:t>5. Metodología </a:t>
            </a:r>
          </a:p>
        </p:txBody>
      </p:sp>
      <p:graphicFrame>
        <p:nvGraphicFramePr>
          <p:cNvPr id="4" name="Marcador de contenido 3">
            <a:extLst>
              <a:ext uri="{FF2B5EF4-FFF2-40B4-BE49-F238E27FC236}">
                <a16:creationId xmlns:a16="http://schemas.microsoft.com/office/drawing/2014/main" id="{3A8FE7AC-AE96-4576-8597-C49B1F12290C}"/>
              </a:ext>
            </a:extLst>
          </p:cNvPr>
          <p:cNvGraphicFramePr>
            <a:graphicFrameLocks noGrp="1"/>
          </p:cNvGraphicFramePr>
          <p:nvPr>
            <p:ph idx="1"/>
            <p:extLst>
              <p:ext uri="{D42A27DB-BD31-4B8C-83A1-F6EECF244321}">
                <p14:modId xmlns:p14="http://schemas.microsoft.com/office/powerpoint/2010/main" val="298266637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42254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DDCB1B-6BB4-4441-A35E-B087B4F1AC77}"/>
              </a:ext>
            </a:extLst>
          </p:cNvPr>
          <p:cNvSpPr>
            <a:spLocks noGrp="1"/>
          </p:cNvSpPr>
          <p:nvPr>
            <p:ph type="title"/>
          </p:nvPr>
        </p:nvSpPr>
        <p:spPr/>
        <p:txBody>
          <a:bodyPr/>
          <a:lstStyle/>
          <a:p>
            <a:r>
              <a:rPr lang="es-EC" b="1" dirty="0">
                <a:solidFill>
                  <a:schemeClr val="accent1">
                    <a:lumMod val="50000"/>
                  </a:schemeClr>
                </a:solidFill>
              </a:rPr>
              <a:t>5. Metodología </a:t>
            </a:r>
          </a:p>
        </p:txBody>
      </p:sp>
      <p:graphicFrame>
        <p:nvGraphicFramePr>
          <p:cNvPr id="4" name="Marcador de contenido 3">
            <a:extLst>
              <a:ext uri="{FF2B5EF4-FFF2-40B4-BE49-F238E27FC236}">
                <a16:creationId xmlns:a16="http://schemas.microsoft.com/office/drawing/2014/main" id="{3A8FE7AC-AE96-4576-8597-C49B1F12290C}"/>
              </a:ext>
            </a:extLst>
          </p:cNvPr>
          <p:cNvGraphicFramePr>
            <a:graphicFrameLocks noGrp="1"/>
          </p:cNvGraphicFramePr>
          <p:nvPr>
            <p:ph idx="1"/>
            <p:extLst>
              <p:ext uri="{D42A27DB-BD31-4B8C-83A1-F6EECF244321}">
                <p14:modId xmlns:p14="http://schemas.microsoft.com/office/powerpoint/2010/main" val="350503962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198745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459</TotalTime>
  <Words>1539</Words>
  <Application>Microsoft Office PowerPoint</Application>
  <PresentationFormat>Panorámica</PresentationFormat>
  <Paragraphs>119</Paragraphs>
  <Slides>40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40</vt:i4>
      </vt:variant>
    </vt:vector>
  </HeadingPairs>
  <TitlesOfParts>
    <vt:vector size="46" baseType="lpstr">
      <vt:lpstr>Arial</vt:lpstr>
      <vt:lpstr>Calibri</vt:lpstr>
      <vt:lpstr>Calibri Light</vt:lpstr>
      <vt:lpstr>Symbol</vt:lpstr>
      <vt:lpstr>Times New Roman</vt:lpstr>
      <vt:lpstr>Tema de Office</vt:lpstr>
      <vt:lpstr>  “ANÁLISIS DEL CLIMA LABORAL EN EL INSTITUTO SUPERIOR TECNOLÓGICO JUAN BAUTISTA AGUIRRE EN TIEMPOS DE PANDEMIA”  INTEGRANTES:  DARWIN APOLO ROBLES  SORAYA ALVARADO FIALLO MARCEL MÉNDEZ MANTUANO  KEYLA BODERO JIMÉNEZ    </vt:lpstr>
      <vt:lpstr>1. Introducción </vt:lpstr>
      <vt:lpstr>1. Introducción </vt:lpstr>
      <vt:lpstr>2. Problema</vt:lpstr>
      <vt:lpstr>3. Objetivo  </vt:lpstr>
      <vt:lpstr>4. Justificación</vt:lpstr>
      <vt:lpstr>5. Metodología </vt:lpstr>
      <vt:lpstr>5. Metodología </vt:lpstr>
      <vt:lpstr>5. Metodología </vt:lpstr>
      <vt:lpstr>Valoración positiva o negativa de las diferentes escalas usadas en la encuesta </vt:lpstr>
      <vt:lpstr>6. Resultados </vt:lpstr>
      <vt:lpstr>Clasificación de las preguntas por cada dimensión  </vt:lpstr>
      <vt:lpstr>Dimensión Interna </vt:lpstr>
      <vt:lpstr>Sentido de Pertinencia </vt:lpstr>
      <vt:lpstr>Valoración Sentido de Pertinencia </vt:lpstr>
      <vt:lpstr>Relación entre compañeros  </vt:lpstr>
      <vt:lpstr>Valoración Relación entre compañeros </vt:lpstr>
      <vt:lpstr>Dimensión interna satisfacción  </vt:lpstr>
      <vt:lpstr>Dimensión interna satisfacción  </vt:lpstr>
      <vt:lpstr>Dimensión interna satisfacción  </vt:lpstr>
      <vt:lpstr>Valoración Dimensión interna satisfacción</vt:lpstr>
      <vt:lpstr>Dimensión Neutra   </vt:lpstr>
      <vt:lpstr>Dimensión Neutra   </vt:lpstr>
      <vt:lpstr>Dimensión Neutra   </vt:lpstr>
      <vt:lpstr>Valoración de la dimensión eficacia y eficiencia  </vt:lpstr>
      <vt:lpstr>Dimensión Externa  </vt:lpstr>
      <vt:lpstr>Liderazgo    </vt:lpstr>
      <vt:lpstr>Liderazgo    </vt:lpstr>
      <vt:lpstr>Valoración Liderazgo    </vt:lpstr>
      <vt:lpstr>Reconocimiento Laboral    </vt:lpstr>
      <vt:lpstr>Valoración Reconocimiento Laboral    </vt:lpstr>
      <vt:lpstr>Innovación  </vt:lpstr>
      <vt:lpstr>Valoración Innovación  </vt:lpstr>
      <vt:lpstr>Resumen de resultados   </vt:lpstr>
      <vt:lpstr>Clima laboral institucional   </vt:lpstr>
      <vt:lpstr>Entrevista a la Rectora    </vt:lpstr>
      <vt:lpstr>Entrevista a la Rectora    </vt:lpstr>
      <vt:lpstr>7. Conclusiones</vt:lpstr>
      <vt:lpstr>7. Conclusiones</vt:lpstr>
      <vt:lpstr>7. Conclusiones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dc:title>
  <dc:creator>Diego Fernando Tapia Campos</dc:creator>
  <cp:lastModifiedBy>Karina Cumandá Segura Muñoz</cp:lastModifiedBy>
  <cp:revision>21</cp:revision>
  <dcterms:created xsi:type="dcterms:W3CDTF">2020-03-11T17:20:05Z</dcterms:created>
  <dcterms:modified xsi:type="dcterms:W3CDTF">2021-08-02T19:34:07Z</dcterms:modified>
</cp:coreProperties>
</file>