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2" r:id="rId3"/>
    <p:sldId id="263" r:id="rId4"/>
    <p:sldId id="264" r:id="rId5"/>
    <p:sldId id="265" r:id="rId6"/>
    <p:sldId id="266" r:id="rId7"/>
    <p:sldId id="268" r:id="rId8"/>
    <p:sldId id="269" r:id="rId9"/>
    <p:sldId id="270" r:id="rId10"/>
    <p:sldId id="271" r:id="rId11"/>
    <p:sldId id="273" r:id="rId12"/>
    <p:sldId id="27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72" autoAdjust="0"/>
    <p:restoredTop sz="94740"/>
  </p:normalViewPr>
  <p:slideViewPr>
    <p:cSldViewPr snapToGrid="0" snapToObjects="1">
      <p:cViewPr varScale="1">
        <p:scale>
          <a:sx n="68" d="100"/>
          <a:sy n="68" d="100"/>
        </p:scale>
        <p:origin x="65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069484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888680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5EB6DA6-1053-C647-9E77-B42FB131DB4B}" type="slidenum">
              <a:rPr lang="es-EC" smtClean="0"/>
              <a:t>‹Nº›</a:t>
            </a:fld>
            <a:endParaRPr lang="es-EC"/>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34815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los estilos de texto del patrón</a:t>
            </a:r>
          </a:p>
        </p:txBody>
      </p:sp>
      <p:sp>
        <p:nvSpPr>
          <p:cNvPr id="5" name="Date Placeholder 4"/>
          <p:cNvSpPr>
            <a:spLocks noGrp="1"/>
          </p:cNvSpPr>
          <p:nvPr>
            <p:ph type="dt" sz="half" idx="10"/>
          </p:nvPr>
        </p:nvSpPr>
        <p:spPr/>
        <p:txBody>
          <a:bodyPr/>
          <a:lstStyle/>
          <a:p>
            <a:fld id="{6F660E00-8CE3-1A43-9E20-FF5DEFA07353}" type="datetimeFigureOut">
              <a:rPr lang="es-EC" smtClean="0"/>
              <a:t>26/7/2021</a:t>
            </a:fld>
            <a:endParaRPr lang="es-EC"/>
          </a:p>
        </p:txBody>
      </p:sp>
      <p:sp>
        <p:nvSpPr>
          <p:cNvPr id="6" name="Footer Placeholder 5"/>
          <p:cNvSpPr>
            <a:spLocks noGrp="1"/>
          </p:cNvSpPr>
          <p:nvPr>
            <p:ph type="ftr" sz="quarter" idx="11"/>
          </p:nvPr>
        </p:nvSpPr>
        <p:spPr/>
        <p:txBody>
          <a:bodyPr/>
          <a:lstStyle/>
          <a:p>
            <a:endParaRPr lang="es-EC"/>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60133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los estilos de texto del patrón</a:t>
            </a:r>
          </a:p>
        </p:txBody>
      </p:sp>
      <p:sp>
        <p:nvSpPr>
          <p:cNvPr id="5" name="Date Placeholder 4"/>
          <p:cNvSpPr>
            <a:spLocks noGrp="1"/>
          </p:cNvSpPr>
          <p:nvPr>
            <p:ph type="dt" sz="half" idx="10"/>
          </p:nvPr>
        </p:nvSpPr>
        <p:spPr/>
        <p:txBody>
          <a:bodyPr/>
          <a:lstStyle/>
          <a:p>
            <a:fld id="{6F660E00-8CE3-1A43-9E20-FF5DEFA07353}" type="datetimeFigureOut">
              <a:rPr lang="es-EC" smtClean="0"/>
              <a:t>26/7/2021</a:t>
            </a:fld>
            <a:endParaRPr lang="es-EC"/>
          </a:p>
        </p:txBody>
      </p:sp>
      <p:sp>
        <p:nvSpPr>
          <p:cNvPr id="6" name="Footer Placeholder 5"/>
          <p:cNvSpPr>
            <a:spLocks noGrp="1"/>
          </p:cNvSpPr>
          <p:nvPr>
            <p:ph type="ftr" sz="quarter" idx="11"/>
          </p:nvPr>
        </p:nvSpPr>
        <p:spPr/>
        <p:txBody>
          <a:bodyPr/>
          <a:lstStyle/>
          <a:p>
            <a:endParaRPr lang="es-EC"/>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5EB6DA6-1053-C647-9E77-B42FB131DB4B}" type="slidenum">
              <a:rPr lang="es-EC" smtClean="0"/>
              <a:t>‹Nº›</a:t>
            </a:fld>
            <a:endParaRPr lang="es-EC"/>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19194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los estilos de texto del patrón</a:t>
            </a:r>
          </a:p>
        </p:txBody>
      </p:sp>
      <p:sp>
        <p:nvSpPr>
          <p:cNvPr id="5" name="Date Placeholder 4"/>
          <p:cNvSpPr>
            <a:spLocks noGrp="1"/>
          </p:cNvSpPr>
          <p:nvPr>
            <p:ph type="dt" sz="half" idx="10"/>
          </p:nvPr>
        </p:nvSpPr>
        <p:spPr/>
        <p:txBody>
          <a:bodyPr/>
          <a:lstStyle/>
          <a:p>
            <a:fld id="{6F660E00-8CE3-1A43-9E20-FF5DEFA07353}" type="datetimeFigureOut">
              <a:rPr lang="es-EC" smtClean="0"/>
              <a:t>26/7/2021</a:t>
            </a:fld>
            <a:endParaRPr lang="es-EC"/>
          </a:p>
        </p:txBody>
      </p:sp>
      <p:sp>
        <p:nvSpPr>
          <p:cNvPr id="6" name="Footer Placeholder 5"/>
          <p:cNvSpPr>
            <a:spLocks noGrp="1"/>
          </p:cNvSpPr>
          <p:nvPr>
            <p:ph type="ftr" sz="quarter" idx="11"/>
          </p:nvPr>
        </p:nvSpPr>
        <p:spPr/>
        <p:txBody>
          <a:bodyPr/>
          <a:lstStyle/>
          <a:p>
            <a:endParaRPr lang="es-EC"/>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246703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0983939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338519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377459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6F660E00-8CE3-1A43-9E20-FF5DEFA07353}" type="datetimeFigureOut">
              <a:rPr lang="es-EC" smtClean="0"/>
              <a:t>26/7/2021</a:t>
            </a:fld>
            <a:endParaRPr lang="es-EC"/>
          </a:p>
        </p:txBody>
      </p:sp>
      <p:sp>
        <p:nvSpPr>
          <p:cNvPr id="5" name="Footer Placeholder 4"/>
          <p:cNvSpPr>
            <a:spLocks noGrp="1"/>
          </p:cNvSpPr>
          <p:nvPr>
            <p:ph type="ftr" sz="quarter" idx="11"/>
          </p:nvPr>
        </p:nvSpPr>
        <p:spPr/>
        <p:txBody>
          <a:bodyPr/>
          <a:lstStyle/>
          <a:p>
            <a:endParaRPr lang="es-EC"/>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471448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F660E00-8CE3-1A43-9E20-FF5DEFA07353}" type="datetimeFigureOut">
              <a:rPr lang="es-EC" smtClean="0"/>
              <a:t>26/7/2021</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38069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F660E00-8CE3-1A43-9E20-FF5DEFA07353}" type="datetimeFigureOut">
              <a:rPr lang="es-EC" smtClean="0"/>
              <a:t>26/7/2021</a:t>
            </a:fld>
            <a:endParaRPr lang="es-EC"/>
          </a:p>
        </p:txBody>
      </p:sp>
      <p:sp>
        <p:nvSpPr>
          <p:cNvPr id="8" name="Footer Placeholder 7"/>
          <p:cNvSpPr>
            <a:spLocks noGrp="1"/>
          </p:cNvSpPr>
          <p:nvPr>
            <p:ph type="ftr" sz="quarter" idx="11"/>
          </p:nvPr>
        </p:nvSpPr>
        <p:spPr/>
        <p:txBody>
          <a:bodyPr/>
          <a:lstStyle/>
          <a:p>
            <a:endParaRPr lang="es-EC"/>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701631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F660E00-8CE3-1A43-9E20-FF5DEFA07353}" type="datetimeFigureOut">
              <a:rPr lang="es-EC" smtClean="0"/>
              <a:t>26/7/2021</a:t>
            </a:fld>
            <a:endParaRPr lang="es-EC"/>
          </a:p>
        </p:txBody>
      </p:sp>
      <p:sp>
        <p:nvSpPr>
          <p:cNvPr id="4" name="Footer Placeholder 3"/>
          <p:cNvSpPr>
            <a:spLocks noGrp="1"/>
          </p:cNvSpPr>
          <p:nvPr>
            <p:ph type="ftr" sz="quarter" idx="11"/>
          </p:nvPr>
        </p:nvSpPr>
        <p:spPr/>
        <p:txBody>
          <a:bodyPr/>
          <a:lstStyle/>
          <a:p>
            <a:endParaRPr lang="es-EC"/>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996950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660E00-8CE3-1A43-9E20-FF5DEFA07353}" type="datetimeFigureOut">
              <a:rPr lang="es-EC" smtClean="0"/>
              <a:t>26/7/2021</a:t>
            </a:fld>
            <a:endParaRPr lang="es-EC"/>
          </a:p>
        </p:txBody>
      </p:sp>
      <p:sp>
        <p:nvSpPr>
          <p:cNvPr id="3" name="Footer Placeholder 2"/>
          <p:cNvSpPr>
            <a:spLocks noGrp="1"/>
          </p:cNvSpPr>
          <p:nvPr>
            <p:ph type="ftr" sz="quarter" idx="11"/>
          </p:nvPr>
        </p:nvSpPr>
        <p:spPr/>
        <p:txBody>
          <a:bodyPr/>
          <a:lstStyle/>
          <a:p>
            <a:endParaRPr lang="es-EC"/>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816774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6F660E00-8CE3-1A43-9E20-FF5DEFA07353}" type="datetimeFigureOut">
              <a:rPr lang="es-EC" smtClean="0"/>
              <a:t>26/7/2021</a:t>
            </a:fld>
            <a:endParaRPr lang="es-EC"/>
          </a:p>
        </p:txBody>
      </p:sp>
      <p:sp>
        <p:nvSpPr>
          <p:cNvPr id="6" name="Footer Placeholder 5"/>
          <p:cNvSpPr>
            <a:spLocks noGrp="1"/>
          </p:cNvSpPr>
          <p:nvPr>
            <p:ph type="ftr" sz="quarter" idx="11"/>
          </p:nvPr>
        </p:nvSpPr>
        <p:spPr/>
        <p:txBody>
          <a:bodyPr/>
          <a:lstStyle/>
          <a:p>
            <a:endParaRPr lang="es-EC"/>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198359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6F660E00-8CE3-1A43-9E20-FF5DEFA07353}" type="datetimeFigureOut">
              <a:rPr lang="es-EC" smtClean="0"/>
              <a:t>26/7/2021</a:t>
            </a:fld>
            <a:endParaRPr lang="es-EC"/>
          </a:p>
        </p:txBody>
      </p:sp>
      <p:sp>
        <p:nvSpPr>
          <p:cNvPr id="6" name="Footer Placeholder 5"/>
          <p:cNvSpPr>
            <a:spLocks noGrp="1"/>
          </p:cNvSpPr>
          <p:nvPr>
            <p:ph type="ftr" sz="quarter" idx="11"/>
          </p:nvPr>
        </p:nvSpPr>
        <p:spPr/>
        <p:txBody>
          <a:bodyPr/>
          <a:lstStyle/>
          <a:p>
            <a:endParaRPr lang="es-EC"/>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7445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F660E00-8CE3-1A43-9E20-FF5DEFA07353}" type="datetimeFigureOut">
              <a:rPr lang="es-EC" smtClean="0"/>
              <a:t>26/7/2021</a:t>
            </a:fld>
            <a:endParaRPr lang="es-EC"/>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C"/>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5EB6DA6-1053-C647-9E77-B42FB131DB4B}" type="slidenum">
              <a:rPr lang="es-EC" smtClean="0"/>
              <a:t>‹Nº›</a:t>
            </a:fld>
            <a:endParaRPr lang="es-EC"/>
          </a:p>
        </p:txBody>
      </p:sp>
    </p:spTree>
    <p:extLst>
      <p:ext uri="{BB962C8B-B14F-4D97-AF65-F5344CB8AC3E}">
        <p14:creationId xmlns:p14="http://schemas.microsoft.com/office/powerpoint/2010/main" val="19461867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42C09-2D22-6240-BA02-E9B6723D67B5}"/>
              </a:ext>
            </a:extLst>
          </p:cNvPr>
          <p:cNvSpPr>
            <a:spLocks noGrp="1"/>
          </p:cNvSpPr>
          <p:nvPr>
            <p:ph type="ctrTitle"/>
          </p:nvPr>
        </p:nvSpPr>
        <p:spPr>
          <a:xfrm>
            <a:off x="0" y="3200184"/>
            <a:ext cx="6096000" cy="2387600"/>
          </a:xfrm>
        </p:spPr>
        <p:txBody>
          <a:bodyPr>
            <a:normAutofit/>
          </a:bodyPr>
          <a:lstStyle/>
          <a:p>
            <a:r>
              <a:rPr lang="es-ES" sz="3500" b="1" dirty="0">
                <a:solidFill>
                  <a:schemeClr val="bg1"/>
                </a:solidFill>
              </a:rPr>
              <a:t>LA FORMACIÓN TÉCNICA Y TECNOLÓGICA EN EL DESARROLLO DE LA SOCIEDAD</a:t>
            </a:r>
            <a:endParaRPr lang="es-EC" sz="3500" b="1" dirty="0">
              <a:solidFill>
                <a:schemeClr val="bg1"/>
              </a:solidFill>
            </a:endParaRPr>
          </a:p>
        </p:txBody>
      </p:sp>
    </p:spTree>
    <p:extLst>
      <p:ext uri="{BB962C8B-B14F-4D97-AF65-F5344CB8AC3E}">
        <p14:creationId xmlns:p14="http://schemas.microsoft.com/office/powerpoint/2010/main" val="3090497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15B48F-34EC-43A5-8B1F-41B87EFEF14B}"/>
              </a:ext>
            </a:extLst>
          </p:cNvPr>
          <p:cNvSpPr>
            <a:spLocks noGrp="1"/>
          </p:cNvSpPr>
          <p:nvPr>
            <p:ph type="title"/>
          </p:nvPr>
        </p:nvSpPr>
        <p:spPr>
          <a:xfrm>
            <a:off x="419101" y="2047828"/>
            <a:ext cx="3932237" cy="1600200"/>
          </a:xfrm>
        </p:spPr>
        <p:txBody>
          <a:bodyPr>
            <a:normAutofit/>
          </a:bodyPr>
          <a:lstStyle/>
          <a:p>
            <a:pPr algn="just"/>
            <a:r>
              <a:rPr lang="es-ES" b="1" dirty="0"/>
              <a:t>Diseño y Construcción de Lavamanos a Pedal para los Mercados del Cantón Riobamba</a:t>
            </a:r>
            <a:endParaRPr lang="es-EC" b="1" dirty="0"/>
          </a:p>
        </p:txBody>
      </p:sp>
      <p:sp>
        <p:nvSpPr>
          <p:cNvPr id="5" name="Rectángulo 4">
            <a:extLst>
              <a:ext uri="{FF2B5EF4-FFF2-40B4-BE49-F238E27FC236}">
                <a16:creationId xmlns:a16="http://schemas.microsoft.com/office/drawing/2014/main" id="{10F36618-764C-4DF1-8D7B-6E527EE486C7}"/>
              </a:ext>
            </a:extLst>
          </p:cNvPr>
          <p:cNvSpPr/>
          <p:nvPr/>
        </p:nvSpPr>
        <p:spPr>
          <a:xfrm>
            <a:off x="4748364" y="796869"/>
            <a:ext cx="7029451" cy="5264262"/>
          </a:xfrm>
          <a:prstGeom prst="rect">
            <a:avLst/>
          </a:prstGeom>
        </p:spPr>
        <p:txBody>
          <a:bodyPr wrap="square">
            <a:spAutoFit/>
          </a:bodyPr>
          <a:lstStyle/>
          <a:p>
            <a:pPr algn="just">
              <a:lnSpc>
                <a:spcPct val="115000"/>
              </a:lnSpc>
              <a:spcAft>
                <a:spcPts val="1000"/>
              </a:spcAft>
            </a:pPr>
            <a:endParaRPr lang="es-ES" sz="2800" dirty="0">
              <a:latin typeface="Times New Roman" panose="02020603050405020304" pitchFamily="18" charset="0"/>
              <a:ea typeface="Times New Roman" panose="02020603050405020304" pitchFamily="18" charset="0"/>
            </a:endParaRPr>
          </a:p>
          <a:p>
            <a:pPr algn="just">
              <a:lnSpc>
                <a:spcPct val="115000"/>
              </a:lnSpc>
              <a:spcAft>
                <a:spcPts val="1000"/>
              </a:spcAft>
            </a:pPr>
            <a:r>
              <a:rPr lang="es-ES" sz="2800" dirty="0">
                <a:latin typeface="Times New Roman" panose="02020603050405020304" pitchFamily="18" charset="0"/>
                <a:ea typeface="Times New Roman" panose="02020603050405020304" pitchFamily="18" charset="0"/>
              </a:rPr>
              <a:t>El proyecto  se genera ante la emergencia sanitaria y la necesidad de colaborar con la comunidad en lo que se refiere a la bioseguridad  principalmente en los mercados que es el lugar en donde converge la gente en  grandes cantidades, también pensando en la alivianar la disminución de la economía del sector productor de la zona. </a:t>
            </a:r>
          </a:p>
          <a:p>
            <a:pPr algn="just">
              <a:lnSpc>
                <a:spcPct val="115000"/>
              </a:lnSpc>
              <a:spcAft>
                <a:spcPts val="1000"/>
              </a:spcAft>
            </a:pPr>
            <a:endParaRPr lang="es-EC"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6633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0A52A9D4-0358-41D9-B025-19604937D435}"/>
              </a:ext>
            </a:extLst>
          </p:cNvPr>
          <p:cNvPicPr>
            <a:picLocks noChangeAspect="1"/>
          </p:cNvPicPr>
          <p:nvPr/>
        </p:nvPicPr>
        <p:blipFill>
          <a:blip r:embed="rId2"/>
          <a:stretch>
            <a:fillRect/>
          </a:stretch>
        </p:blipFill>
        <p:spPr>
          <a:xfrm>
            <a:off x="1516690" y="1118967"/>
            <a:ext cx="3041241" cy="5025114"/>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a:extLst>
              <a:ext uri="{FF2B5EF4-FFF2-40B4-BE49-F238E27FC236}">
                <a16:creationId xmlns:a16="http://schemas.microsoft.com/office/drawing/2014/main" id="{48FEE9EE-0B74-4CB9-8677-2A5CCAA5B9A6}"/>
              </a:ext>
            </a:extLst>
          </p:cNvPr>
          <p:cNvPicPr>
            <a:picLocks noChangeAspect="1"/>
          </p:cNvPicPr>
          <p:nvPr/>
        </p:nvPicPr>
        <p:blipFill>
          <a:blip r:embed="rId3"/>
          <a:stretch>
            <a:fillRect/>
          </a:stretch>
        </p:blipFill>
        <p:spPr>
          <a:xfrm>
            <a:off x="5047167" y="1470658"/>
            <a:ext cx="6265491" cy="446590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293665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4F351C47-C016-4876-8941-3BC91B9B4DDC}"/>
              </a:ext>
            </a:extLst>
          </p:cNvPr>
          <p:cNvPicPr>
            <a:picLocks noChangeAspect="1"/>
          </p:cNvPicPr>
          <p:nvPr/>
        </p:nvPicPr>
        <p:blipFill>
          <a:blip r:embed="rId2"/>
          <a:stretch>
            <a:fillRect/>
          </a:stretch>
        </p:blipFill>
        <p:spPr>
          <a:xfrm>
            <a:off x="1565323" y="956601"/>
            <a:ext cx="3998742" cy="5331656"/>
          </a:xfrm>
          <a:prstGeom prst="rect">
            <a:avLst/>
          </a:prstGeom>
          <a:ln w="88900" cap="sq" cmpd="thickThin">
            <a:solidFill>
              <a:srgbClr val="000000"/>
            </a:solidFill>
            <a:prstDash val="solid"/>
            <a:miter lim="800000"/>
          </a:ln>
          <a:effectLst>
            <a:innerShdw blurRad="76200">
              <a:srgbClr val="000000"/>
            </a:innerShdw>
          </a:effectLst>
        </p:spPr>
      </p:pic>
      <p:pic>
        <p:nvPicPr>
          <p:cNvPr id="10" name="Imagen 9">
            <a:extLst>
              <a:ext uri="{FF2B5EF4-FFF2-40B4-BE49-F238E27FC236}">
                <a16:creationId xmlns:a16="http://schemas.microsoft.com/office/drawing/2014/main" id="{08456E12-3F61-4B1F-BE8A-20CFB6FCC7ED}"/>
              </a:ext>
            </a:extLst>
          </p:cNvPr>
          <p:cNvPicPr>
            <a:picLocks noChangeAspect="1"/>
          </p:cNvPicPr>
          <p:nvPr/>
        </p:nvPicPr>
        <p:blipFill>
          <a:blip r:embed="rId3"/>
          <a:stretch>
            <a:fillRect/>
          </a:stretch>
        </p:blipFill>
        <p:spPr>
          <a:xfrm>
            <a:off x="6447693" y="956600"/>
            <a:ext cx="3998742" cy="533165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969766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3900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0DF6AF-78B4-5B40-AB90-D6E336F66C2F}"/>
              </a:ext>
            </a:extLst>
          </p:cNvPr>
          <p:cNvSpPr>
            <a:spLocks noGrp="1"/>
          </p:cNvSpPr>
          <p:nvPr>
            <p:ph type="title"/>
          </p:nvPr>
        </p:nvSpPr>
        <p:spPr>
          <a:xfrm>
            <a:off x="656908" y="2074985"/>
            <a:ext cx="3932237" cy="1600200"/>
          </a:xfrm>
        </p:spPr>
        <p:txBody>
          <a:bodyPr>
            <a:normAutofit fontScale="90000"/>
          </a:bodyPr>
          <a:lstStyle/>
          <a:p>
            <a:r>
              <a:rPr lang="es-EC" sz="3600" b="1" dirty="0"/>
              <a:t>LA VINCULACIÓN CON LA SOCIEDAD</a:t>
            </a:r>
            <a:br>
              <a:rPr lang="es-EC" sz="3600" b="1" dirty="0"/>
            </a:br>
            <a:endParaRPr lang="es-EC" sz="3600" b="1" dirty="0"/>
          </a:p>
        </p:txBody>
      </p:sp>
      <p:sp>
        <p:nvSpPr>
          <p:cNvPr id="5" name="Rectángulo 4">
            <a:extLst>
              <a:ext uri="{FF2B5EF4-FFF2-40B4-BE49-F238E27FC236}">
                <a16:creationId xmlns:a16="http://schemas.microsoft.com/office/drawing/2014/main" id="{24289998-3C6E-4043-9DBD-AC987F17B396}"/>
              </a:ext>
            </a:extLst>
          </p:cNvPr>
          <p:cNvSpPr/>
          <p:nvPr/>
        </p:nvSpPr>
        <p:spPr>
          <a:xfrm>
            <a:off x="4914900" y="1036896"/>
            <a:ext cx="6991350" cy="4832092"/>
          </a:xfrm>
          <a:prstGeom prst="rect">
            <a:avLst/>
          </a:prstGeom>
        </p:spPr>
        <p:txBody>
          <a:bodyPr wrap="square">
            <a:spAutoFit/>
          </a:bodyPr>
          <a:lstStyle/>
          <a:p>
            <a:pPr algn="just">
              <a:spcAft>
                <a:spcPts val="0"/>
              </a:spcAft>
            </a:pPr>
            <a:r>
              <a:rPr lang="es-EC" sz="2200" b="1" dirty="0">
                <a:solidFill>
                  <a:srgbClr val="404040"/>
                </a:solidFill>
                <a:latin typeface="Times New Roman" panose="02020603050405020304" pitchFamily="18" charset="0"/>
                <a:ea typeface="Times New Roman" panose="02020603050405020304" pitchFamily="18" charset="0"/>
                <a:cs typeface="Times New Roman" panose="02020603050405020304" pitchFamily="18" charset="0"/>
              </a:rPr>
              <a:t>El Instituto Superior Tecnológico Carlos Cisneros ha desarrollado diferentes actividades y proyectos de vinculación con la sociedad lo cual genera un nexo directo en el intercambio de conocimientos y prácticas en las diferentes organizaciones, barrios y comunidades de la Zona 3 del país, con el propósito de compartir con quienes más necesitan, posicionándose como una institución con responsabilidad social.</a:t>
            </a:r>
            <a:r>
              <a:rPr lang="es-EC" sz="2200" dirty="0">
                <a:solidFill>
                  <a:srgbClr val="40404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s-EC" sz="22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C"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s-EC" sz="22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s-ES" sz="2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En los últimos años, varias instituciones han sido beneficiadas por los proyectos de Vinculación con la Sociedad, entre las cuales se encuentran: </a:t>
            </a:r>
            <a:r>
              <a:rPr lang="es-ES" sz="2200" b="1" dirty="0" err="1">
                <a:solidFill>
                  <a:srgbClr val="404040"/>
                </a:solidFill>
                <a:latin typeface="Times New Roman" panose="02020603050405020304" pitchFamily="18" charset="0"/>
                <a:ea typeface="Calibri" panose="020F0502020204030204" pitchFamily="34" charset="0"/>
                <a:cs typeface="Times New Roman" panose="02020603050405020304" pitchFamily="18" charset="0"/>
              </a:rPr>
              <a:t>GAD’s</a:t>
            </a:r>
            <a:r>
              <a:rPr lang="es-ES" sz="2200" b="1" dirty="0">
                <a:solidFill>
                  <a:srgbClr val="404040"/>
                </a:solidFill>
                <a:latin typeface="Times New Roman" panose="02020603050405020304" pitchFamily="18" charset="0"/>
                <a:ea typeface="Calibri" panose="020F0502020204030204" pitchFamily="34" charset="0"/>
                <a:cs typeface="Times New Roman" panose="02020603050405020304" pitchFamily="18" charset="0"/>
              </a:rPr>
              <a:t>, instituciones educativas, organizaciones sociales, barrios y comunidades en la provincia de Chimborazo.</a:t>
            </a:r>
            <a:endParaRPr lang="es-EC"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6091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15B48F-34EC-43A5-8B1F-41B87EFEF14B}"/>
              </a:ext>
            </a:extLst>
          </p:cNvPr>
          <p:cNvSpPr>
            <a:spLocks noGrp="1"/>
          </p:cNvSpPr>
          <p:nvPr>
            <p:ph type="title"/>
          </p:nvPr>
        </p:nvSpPr>
        <p:spPr>
          <a:xfrm>
            <a:off x="222153" y="1561514"/>
            <a:ext cx="3932237" cy="2381836"/>
          </a:xfrm>
        </p:spPr>
        <p:txBody>
          <a:bodyPr>
            <a:normAutofit fontScale="90000"/>
          </a:bodyPr>
          <a:lstStyle/>
          <a:p>
            <a:pPr algn="just"/>
            <a:r>
              <a:rPr lang="es-ES" sz="2800" b="1" dirty="0"/>
              <a:t>Introducción a la Robótica Dirigido a Estudiantes de la Sección Básica de las Unidades Educativas Públicas.</a:t>
            </a:r>
            <a:endParaRPr lang="es-EC" sz="2800" b="1" dirty="0"/>
          </a:p>
        </p:txBody>
      </p:sp>
      <p:sp>
        <p:nvSpPr>
          <p:cNvPr id="5" name="Rectángulo 4">
            <a:extLst>
              <a:ext uri="{FF2B5EF4-FFF2-40B4-BE49-F238E27FC236}">
                <a16:creationId xmlns:a16="http://schemas.microsoft.com/office/drawing/2014/main" id="{10F36618-764C-4DF1-8D7B-6E527EE486C7}"/>
              </a:ext>
            </a:extLst>
          </p:cNvPr>
          <p:cNvSpPr/>
          <p:nvPr/>
        </p:nvSpPr>
        <p:spPr>
          <a:xfrm>
            <a:off x="4318782" y="781019"/>
            <a:ext cx="7454117" cy="5632311"/>
          </a:xfrm>
          <a:prstGeom prst="rect">
            <a:avLst/>
          </a:prstGeom>
        </p:spPr>
        <p:txBody>
          <a:bodyPr wrap="square">
            <a:spAutoFit/>
          </a:bodyPr>
          <a:lstStyle/>
          <a:p>
            <a:pPr algn="just"/>
            <a:endParaRPr lang="es-ES" sz="2000" dirty="0">
              <a:latin typeface="Times New Roman" panose="02020603050405020304" pitchFamily="18" charset="0"/>
              <a:cs typeface="Times New Roman" panose="02020603050405020304" pitchFamily="18" charset="0"/>
            </a:endParaRPr>
          </a:p>
          <a:p>
            <a:pPr algn="just"/>
            <a:r>
              <a:rPr lang="es-ES" sz="2000" dirty="0">
                <a:latin typeface="Times New Roman" panose="02020603050405020304" pitchFamily="18" charset="0"/>
                <a:cs typeface="Times New Roman" panose="02020603050405020304" pitchFamily="18" charset="0"/>
              </a:rPr>
              <a:t>Con este proyecto pretende contribuir con una introducción palpable a la tecnología digital además de un acercamiento con las actividades de habilidad manual desde la concepción, construcción y puesta en funcionamiento de prototipos de robótica, generando una estimulación en aspectos digitales a los niños en áreas del conocimiento tales como: construcción y programación básica de robots didácticos, además de expresión artística y manualidades que contribuyan al desarrollo de habilidades y destrezas en el razonamiento verbal, numérico, abstracto y espacial. </a:t>
            </a:r>
          </a:p>
          <a:p>
            <a:pPr algn="just"/>
            <a:endParaRPr lang="es-ES" sz="2000" dirty="0">
              <a:latin typeface="Times New Roman" panose="02020603050405020304" pitchFamily="18" charset="0"/>
              <a:cs typeface="Times New Roman" panose="02020603050405020304" pitchFamily="18" charset="0"/>
            </a:endParaRPr>
          </a:p>
          <a:p>
            <a:pPr algn="just"/>
            <a:r>
              <a:rPr lang="es-ES" sz="2000" dirty="0">
                <a:latin typeface="Times New Roman" panose="02020603050405020304" pitchFamily="18" charset="0"/>
                <a:cs typeface="Times New Roman" panose="02020603050405020304" pitchFamily="18" charset="0"/>
              </a:rPr>
              <a:t>Abordando exclusivamente el área pedagógica, apoyados por los docentes de la Universidad Nacional de Educación se desarrollaron metodologías basada en proyectos a los chicos de los cursos comprendidos entre 8 y 12 años que asistían a clases en las escuelas y unidades educativas visitadas en el distrito 3 de educación. </a:t>
            </a:r>
            <a:endParaRPr lang="es-EC" sz="2000" dirty="0">
              <a:latin typeface="Times New Roman" panose="02020603050405020304" pitchFamily="18" charset="0"/>
              <a:cs typeface="Times New Roman" panose="02020603050405020304" pitchFamily="18" charset="0"/>
            </a:endParaRPr>
          </a:p>
          <a:p>
            <a:pPr algn="just"/>
            <a:endParaRPr lang="es-ES" sz="2000" dirty="0">
              <a:latin typeface="Times New Roman" panose="02020603050405020304" pitchFamily="18" charset="0"/>
              <a:cs typeface="Times New Roman" panose="02020603050405020304" pitchFamily="18" charset="0"/>
            </a:endParaRPr>
          </a:p>
          <a:p>
            <a:pPr algn="just"/>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783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6F20933-AAFA-4F8C-9B42-F3812AE8BDB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15950" y="1908968"/>
            <a:ext cx="5010150" cy="3437732"/>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a:extLst>
              <a:ext uri="{FF2B5EF4-FFF2-40B4-BE49-F238E27FC236}">
                <a16:creationId xmlns:a16="http://schemas.microsoft.com/office/drawing/2014/main" id="{10E14A60-1188-479E-BECA-CE24B821780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096000" y="1908968"/>
            <a:ext cx="5010150" cy="343773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279686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4DE18942-1F7C-4CD4-AA86-C60FE30913B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595754" y="1111884"/>
            <a:ext cx="3903345" cy="4920615"/>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a:extLst>
              <a:ext uri="{FF2B5EF4-FFF2-40B4-BE49-F238E27FC236}">
                <a16:creationId xmlns:a16="http://schemas.microsoft.com/office/drawing/2014/main" id="{25F3BA9C-EDC2-4397-A8FB-35B02F48078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552565" y="1111884"/>
            <a:ext cx="3812540" cy="492061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75876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73A6BD0-8DC0-4241-B12A-04B6D626098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715962" y="1513522"/>
            <a:ext cx="5113338" cy="3680778"/>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a:extLst>
              <a:ext uri="{FF2B5EF4-FFF2-40B4-BE49-F238E27FC236}">
                <a16:creationId xmlns:a16="http://schemas.microsoft.com/office/drawing/2014/main" id="{5844B00F-80DB-404B-BD11-4A5BADB14243}"/>
              </a:ext>
            </a:extLst>
          </p:cNvPr>
          <p:cNvPicPr/>
          <p:nvPr/>
        </p:nvPicPr>
        <p:blipFill>
          <a:blip r:embed="rId3"/>
          <a:stretch>
            <a:fillRect/>
          </a:stretch>
        </p:blipFill>
        <p:spPr>
          <a:xfrm>
            <a:off x="6096000" y="1513522"/>
            <a:ext cx="5380038" cy="368077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5140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15B48F-34EC-43A5-8B1F-41B87EFEF14B}"/>
              </a:ext>
            </a:extLst>
          </p:cNvPr>
          <p:cNvSpPr>
            <a:spLocks noGrp="1"/>
          </p:cNvSpPr>
          <p:nvPr>
            <p:ph type="title"/>
          </p:nvPr>
        </p:nvSpPr>
        <p:spPr>
          <a:xfrm>
            <a:off x="419101" y="2231130"/>
            <a:ext cx="3932237" cy="1600200"/>
          </a:xfrm>
        </p:spPr>
        <p:txBody>
          <a:bodyPr>
            <a:normAutofit/>
          </a:bodyPr>
          <a:lstStyle/>
          <a:p>
            <a:pPr algn="just"/>
            <a:r>
              <a:rPr lang="es-ES" b="1" dirty="0"/>
              <a:t>Instalación de un sistema de alarmas comunitarias en la parroquia Licán</a:t>
            </a:r>
            <a:endParaRPr lang="es-EC" b="1" dirty="0"/>
          </a:p>
        </p:txBody>
      </p:sp>
      <p:sp>
        <p:nvSpPr>
          <p:cNvPr id="5" name="Rectángulo 4">
            <a:extLst>
              <a:ext uri="{FF2B5EF4-FFF2-40B4-BE49-F238E27FC236}">
                <a16:creationId xmlns:a16="http://schemas.microsoft.com/office/drawing/2014/main" id="{10F36618-764C-4DF1-8D7B-6E527EE486C7}"/>
              </a:ext>
            </a:extLst>
          </p:cNvPr>
          <p:cNvSpPr/>
          <p:nvPr/>
        </p:nvSpPr>
        <p:spPr>
          <a:xfrm>
            <a:off x="4743448" y="1299570"/>
            <a:ext cx="7029451" cy="4441024"/>
          </a:xfrm>
          <a:prstGeom prst="rect">
            <a:avLst/>
          </a:prstGeom>
        </p:spPr>
        <p:txBody>
          <a:bodyPr wrap="square">
            <a:spAutoFit/>
          </a:bodyPr>
          <a:lstStyle/>
          <a:p>
            <a:pPr algn="just">
              <a:lnSpc>
                <a:spcPct val="115000"/>
              </a:lnSpc>
              <a:spcAft>
                <a:spcPts val="1000"/>
              </a:spcAft>
            </a:pPr>
            <a:r>
              <a:rPr lang="es-ES" sz="2400" dirty="0">
                <a:latin typeface="Times New Roman" panose="02020603050405020304" pitchFamily="18" charset="0"/>
                <a:ea typeface="Times New Roman" panose="02020603050405020304" pitchFamily="18" charset="0"/>
              </a:rPr>
              <a:t>La parroquia </a:t>
            </a:r>
            <a:r>
              <a:rPr lang="es-ES" sz="2400" dirty="0" err="1">
                <a:latin typeface="Times New Roman" panose="02020603050405020304" pitchFamily="18" charset="0"/>
                <a:ea typeface="Times New Roman" panose="02020603050405020304" pitchFamily="18" charset="0"/>
              </a:rPr>
              <a:t>Lican</a:t>
            </a:r>
            <a:r>
              <a:rPr lang="es-ES" sz="2400" dirty="0">
                <a:latin typeface="Times New Roman" panose="02020603050405020304" pitchFamily="18" charset="0"/>
                <a:ea typeface="Times New Roman" panose="02020603050405020304" pitchFamily="18" charset="0"/>
              </a:rPr>
              <a:t> expresa la necesidad de la Instalación de Alarmas Comunitarias ya que este beneficio ayudaría a la disminución de la delincuencia.</a:t>
            </a:r>
          </a:p>
          <a:p>
            <a:pPr algn="just">
              <a:lnSpc>
                <a:spcPct val="115000"/>
              </a:lnSpc>
              <a:spcAft>
                <a:spcPts val="1000"/>
              </a:spcAft>
            </a:pPr>
            <a:r>
              <a:rPr lang="es-ES" sz="2400" dirty="0">
                <a:latin typeface="Times New Roman" panose="02020603050405020304" pitchFamily="18" charset="0"/>
                <a:ea typeface="Times New Roman" panose="02020603050405020304" pitchFamily="18" charset="0"/>
              </a:rPr>
              <a:t>Luego de un análisis técnico se realiza el montaje de una sirena en un lugar que permita la distribución de cables hacia las vivienda en donde se ubican los pulsadores, ya sean internos o externos. Mediante la capacitación a los usuarios sobre el funcionamiento del proyecto se espera incrementar la seguridad y la participación colectiva.</a:t>
            </a:r>
            <a:endParaRPr lang="es-EC" sz="24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167410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5D91BD42-213D-4CFC-8AF5-F51B400B0796}"/>
              </a:ext>
            </a:extLst>
          </p:cNvPr>
          <p:cNvPicPr>
            <a:picLocks noChangeAspect="1"/>
          </p:cNvPicPr>
          <p:nvPr/>
        </p:nvPicPr>
        <p:blipFill rotWithShape="1">
          <a:blip r:embed="rId2"/>
          <a:srcRect t="27555"/>
          <a:stretch/>
        </p:blipFill>
        <p:spPr>
          <a:xfrm>
            <a:off x="296372" y="1812032"/>
            <a:ext cx="5710728" cy="3102868"/>
          </a:xfrm>
          <a:prstGeom prst="rect">
            <a:avLst/>
          </a:prstGeom>
          <a:ln w="88900" cap="sq" cmpd="thickThin">
            <a:solidFill>
              <a:srgbClr val="000000"/>
            </a:solidFill>
            <a:prstDash val="solid"/>
            <a:miter lim="800000"/>
          </a:ln>
          <a:effectLst>
            <a:innerShdw blurRad="76200">
              <a:srgbClr val="000000"/>
            </a:innerShdw>
          </a:effectLst>
        </p:spPr>
      </p:pic>
      <p:pic>
        <p:nvPicPr>
          <p:cNvPr id="8" name="Imagen 7">
            <a:extLst>
              <a:ext uri="{FF2B5EF4-FFF2-40B4-BE49-F238E27FC236}">
                <a16:creationId xmlns:a16="http://schemas.microsoft.com/office/drawing/2014/main" id="{08D49375-7F7C-47A5-B3B6-8587869AA058}"/>
              </a:ext>
            </a:extLst>
          </p:cNvPr>
          <p:cNvPicPr>
            <a:picLocks noChangeAspect="1"/>
          </p:cNvPicPr>
          <p:nvPr/>
        </p:nvPicPr>
        <p:blipFill>
          <a:blip r:embed="rId3"/>
          <a:stretch>
            <a:fillRect/>
          </a:stretch>
        </p:blipFill>
        <p:spPr>
          <a:xfrm>
            <a:off x="6327466" y="1812032"/>
            <a:ext cx="5530062" cy="310286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864581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6">
                <a:lumMod val="60000"/>
                <a:lumOff val="4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5" name="Imagen 4" descr="Imagen que contiene exterior, pasto, sucio, lado&#10;&#10;Descripción generada automáticamente">
            <a:extLst>
              <a:ext uri="{FF2B5EF4-FFF2-40B4-BE49-F238E27FC236}">
                <a16:creationId xmlns:a16="http://schemas.microsoft.com/office/drawing/2014/main" id="{1E762720-2070-44E1-9DE5-9D11200B196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929" y="1069340"/>
            <a:ext cx="3400109" cy="4556760"/>
          </a:xfrm>
          <a:prstGeom prst="rect">
            <a:avLst/>
          </a:prstGeom>
          <a:ln w="88900" cap="sq" cmpd="thickThin">
            <a:solidFill>
              <a:srgbClr val="000000"/>
            </a:solidFill>
            <a:prstDash val="solid"/>
            <a:miter lim="800000"/>
          </a:ln>
          <a:effectLst>
            <a:innerShdw blurRad="76200">
              <a:srgbClr val="000000"/>
            </a:innerShdw>
          </a:effectLst>
        </p:spPr>
      </p:pic>
      <p:pic>
        <p:nvPicPr>
          <p:cNvPr id="6" name="Imagen 5">
            <a:extLst>
              <a:ext uri="{FF2B5EF4-FFF2-40B4-BE49-F238E27FC236}">
                <a16:creationId xmlns:a16="http://schemas.microsoft.com/office/drawing/2014/main" id="{E76321D9-3C8C-4C19-8B5A-5C692F96EA1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1761" y="1069340"/>
            <a:ext cx="3400109" cy="455676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240606860"/>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395</TotalTime>
  <Words>442</Words>
  <Application>Microsoft Office PowerPoint</Application>
  <PresentationFormat>Panorámica</PresentationFormat>
  <Paragraphs>16</Paragraphs>
  <Slides>12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Calibri</vt:lpstr>
      <vt:lpstr>Century Gothic</vt:lpstr>
      <vt:lpstr>Times New Roman</vt:lpstr>
      <vt:lpstr>Wingdings 3</vt:lpstr>
      <vt:lpstr>Espiral</vt:lpstr>
      <vt:lpstr>LA FORMACIÓN TÉCNICA Y TECNOLÓGICA EN EL DESARROLLO DE LA SOCIEDAD</vt:lpstr>
      <vt:lpstr>LA VINCULACIÓN CON LA SOCIEDAD </vt:lpstr>
      <vt:lpstr>Introducción a la Robótica Dirigido a Estudiantes de la Sección Básica de las Unidades Educativas Públicas.</vt:lpstr>
      <vt:lpstr>Presentación de PowerPoint</vt:lpstr>
      <vt:lpstr>Presentación de PowerPoint</vt:lpstr>
      <vt:lpstr>Presentación de PowerPoint</vt:lpstr>
      <vt:lpstr>Instalación de un sistema de alarmas comunitarias en la parroquia Licán</vt:lpstr>
      <vt:lpstr>Presentación de PowerPoint</vt:lpstr>
      <vt:lpstr>Presentación de PowerPoint</vt:lpstr>
      <vt:lpstr>Diseño y Construcción de Lavamanos a Pedal para los Mercados del Cantón Riobamba</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Diego Fernando Tapia Campos</dc:creator>
  <cp:lastModifiedBy>Karina Cumandá</cp:lastModifiedBy>
  <cp:revision>40</cp:revision>
  <dcterms:created xsi:type="dcterms:W3CDTF">2020-03-11T17:20:05Z</dcterms:created>
  <dcterms:modified xsi:type="dcterms:W3CDTF">2021-07-26T20:15:39Z</dcterms:modified>
</cp:coreProperties>
</file>