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1"/>
  </p:notesMasterIdLst>
  <p:handoutMasterIdLst>
    <p:handoutMasterId r:id="rId22"/>
  </p:handoutMasterIdLst>
  <p:sldIdLst>
    <p:sldId id="256" r:id="rId2"/>
    <p:sldId id="262" r:id="rId3"/>
    <p:sldId id="263" r:id="rId4"/>
    <p:sldId id="264" r:id="rId5"/>
    <p:sldId id="269" r:id="rId6"/>
    <p:sldId id="266" r:id="rId7"/>
    <p:sldId id="267" r:id="rId8"/>
    <p:sldId id="270" r:id="rId9"/>
    <p:sldId id="268" r:id="rId10"/>
    <p:sldId id="271" r:id="rId11"/>
    <p:sldId id="272" r:id="rId12"/>
    <p:sldId id="273" r:id="rId13"/>
    <p:sldId id="274" r:id="rId14"/>
    <p:sldId id="275" r:id="rId15"/>
    <p:sldId id="276" r:id="rId16"/>
    <p:sldId id="277" r:id="rId17"/>
    <p:sldId id="278" r:id="rId18"/>
    <p:sldId id="279" r:id="rId19"/>
    <p:sldId id="280" r:id="rId20"/>
  </p:sldIdLst>
  <p:sldSz cx="12192000" cy="6858000"/>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44" autoAdjust="0"/>
    <p:restoredTop sz="94291" autoAdjust="0"/>
  </p:normalViewPr>
  <p:slideViewPr>
    <p:cSldViewPr snapToGrid="0" snapToObjects="1">
      <p:cViewPr varScale="1">
        <p:scale>
          <a:sx n="65" d="100"/>
          <a:sy n="65" d="100"/>
        </p:scale>
        <p:origin x="690" y="6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53" d="100"/>
          <a:sy n="53" d="100"/>
        </p:scale>
        <p:origin x="2844"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iagrams/_rels/data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image" Target="../media/image5.jpg"/></Relationships>
</file>

<file path=ppt/diagrams/_rels/drawing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image" Target="../media/image5.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F0353E-46F1-4911-991A-62E44CD55E47}" type="doc">
      <dgm:prSet loTypeId="urn:microsoft.com/office/officeart/2005/8/layout/hProcess11" loCatId="process" qsTypeId="urn:microsoft.com/office/officeart/2005/8/quickstyle/simple5" qsCatId="simple" csTypeId="urn:microsoft.com/office/officeart/2005/8/colors/accent1_2" csCatId="accent1" phldr="1"/>
      <dgm:spPr/>
    </dgm:pt>
    <dgm:pt modelId="{826AD9BF-9D3A-4949-AA97-7A84E055127D}">
      <dgm:prSet phldrT="[Texto]"/>
      <dgm:spPr/>
      <dgm:t>
        <a:bodyPr/>
        <a:lstStyle/>
        <a:p>
          <a:r>
            <a:rPr lang="es-ES" b="1" dirty="0"/>
            <a:t>BASES CONCEPTUALES DE LA INVESTIGACIÓN FORMATIVA </a:t>
          </a:r>
          <a:endParaRPr lang="ca-ES" dirty="0"/>
        </a:p>
      </dgm:t>
    </dgm:pt>
    <dgm:pt modelId="{120EC6EF-FECD-4E0C-80BD-B3B7ACE28608}" type="parTrans" cxnId="{DEEF6392-C25C-4642-B40B-66DAD981C40F}">
      <dgm:prSet/>
      <dgm:spPr/>
      <dgm:t>
        <a:bodyPr/>
        <a:lstStyle/>
        <a:p>
          <a:endParaRPr lang="ca-ES"/>
        </a:p>
      </dgm:t>
    </dgm:pt>
    <dgm:pt modelId="{B66D5DD3-09C6-4C17-B5AB-F7B3A7627D08}" type="sibTrans" cxnId="{DEEF6392-C25C-4642-B40B-66DAD981C40F}">
      <dgm:prSet/>
      <dgm:spPr/>
      <dgm:t>
        <a:bodyPr/>
        <a:lstStyle/>
        <a:p>
          <a:endParaRPr lang="ca-ES"/>
        </a:p>
      </dgm:t>
    </dgm:pt>
    <dgm:pt modelId="{65D8310B-71C1-4C41-928C-E47282E0101B}">
      <dgm:prSet phldrT="[Texto]"/>
      <dgm:spPr/>
      <dgm:t>
        <a:bodyPr/>
        <a:lstStyle/>
        <a:p>
          <a:r>
            <a:rPr lang="es-EC" b="1" dirty="0"/>
            <a:t>APLICACIONES DE LA INVESTIGACIÓN FORMATIVA</a:t>
          </a:r>
          <a:endParaRPr lang="ca-ES" dirty="0"/>
        </a:p>
      </dgm:t>
    </dgm:pt>
    <dgm:pt modelId="{7492895E-B303-42F3-8708-C91591E0AD40}" type="parTrans" cxnId="{DCA08523-69F2-4BA2-BD69-33E4DCE6E0D7}">
      <dgm:prSet/>
      <dgm:spPr/>
      <dgm:t>
        <a:bodyPr/>
        <a:lstStyle/>
        <a:p>
          <a:endParaRPr lang="ca-ES"/>
        </a:p>
      </dgm:t>
    </dgm:pt>
    <dgm:pt modelId="{7D8EF3FF-0AE5-4A15-956A-A7CA92B67551}" type="sibTrans" cxnId="{DCA08523-69F2-4BA2-BD69-33E4DCE6E0D7}">
      <dgm:prSet/>
      <dgm:spPr/>
      <dgm:t>
        <a:bodyPr/>
        <a:lstStyle/>
        <a:p>
          <a:endParaRPr lang="ca-ES"/>
        </a:p>
      </dgm:t>
    </dgm:pt>
    <dgm:pt modelId="{33555E05-000D-4880-8BA6-365742D06B1D}">
      <dgm:prSet phldrT="[Texto]"/>
      <dgm:spPr/>
      <dgm:t>
        <a:bodyPr/>
        <a:lstStyle/>
        <a:p>
          <a:r>
            <a:rPr lang="es-EC" b="1" dirty="0"/>
            <a:t>LA ALIANZA ENTRE INVESTIGACIÓN FORMATIVA E INNOVACIÓN</a:t>
          </a:r>
          <a:endParaRPr lang="ca-ES" dirty="0"/>
        </a:p>
      </dgm:t>
    </dgm:pt>
    <dgm:pt modelId="{A434A85D-0208-45AD-AE56-3825A2B2EC32}" type="parTrans" cxnId="{884EF20A-8D60-4F3D-A6A6-F7634157B101}">
      <dgm:prSet/>
      <dgm:spPr/>
      <dgm:t>
        <a:bodyPr/>
        <a:lstStyle/>
        <a:p>
          <a:endParaRPr lang="ca-ES"/>
        </a:p>
      </dgm:t>
    </dgm:pt>
    <dgm:pt modelId="{26109E4E-73F7-455F-A196-0C0F065B37CF}" type="sibTrans" cxnId="{884EF20A-8D60-4F3D-A6A6-F7634157B101}">
      <dgm:prSet/>
      <dgm:spPr/>
      <dgm:t>
        <a:bodyPr/>
        <a:lstStyle/>
        <a:p>
          <a:endParaRPr lang="ca-ES"/>
        </a:p>
      </dgm:t>
    </dgm:pt>
    <dgm:pt modelId="{A1D65F35-3E8F-4D16-A55A-318A8DE82E79}" type="pres">
      <dgm:prSet presAssocID="{93F0353E-46F1-4911-991A-62E44CD55E47}" presName="Name0" presStyleCnt="0">
        <dgm:presLayoutVars>
          <dgm:dir/>
          <dgm:resizeHandles val="exact"/>
        </dgm:presLayoutVars>
      </dgm:prSet>
      <dgm:spPr/>
    </dgm:pt>
    <dgm:pt modelId="{6295A7E6-5159-4ED7-9D9F-8728F1AA2A0E}" type="pres">
      <dgm:prSet presAssocID="{93F0353E-46F1-4911-991A-62E44CD55E47}" presName="arrow" presStyleLbl="bgShp" presStyleIdx="0" presStyleCnt="1"/>
      <dgm:spPr/>
    </dgm:pt>
    <dgm:pt modelId="{5D1C9439-25DB-45F8-8FB7-1758D1D29FC5}" type="pres">
      <dgm:prSet presAssocID="{93F0353E-46F1-4911-991A-62E44CD55E47}" presName="points" presStyleCnt="0"/>
      <dgm:spPr/>
    </dgm:pt>
    <dgm:pt modelId="{F0D4D220-E3B3-4A7F-85DA-E8139E8E27AB}" type="pres">
      <dgm:prSet presAssocID="{826AD9BF-9D3A-4949-AA97-7A84E055127D}" presName="compositeA" presStyleCnt="0"/>
      <dgm:spPr/>
    </dgm:pt>
    <dgm:pt modelId="{2CDBB12D-D315-4869-83F4-7A513A087E51}" type="pres">
      <dgm:prSet presAssocID="{826AD9BF-9D3A-4949-AA97-7A84E055127D}" presName="textA" presStyleLbl="revTx" presStyleIdx="0" presStyleCnt="3">
        <dgm:presLayoutVars>
          <dgm:bulletEnabled val="1"/>
        </dgm:presLayoutVars>
      </dgm:prSet>
      <dgm:spPr/>
    </dgm:pt>
    <dgm:pt modelId="{3A9E0E1A-1B66-49B9-B44D-CF4F507D0A8F}" type="pres">
      <dgm:prSet presAssocID="{826AD9BF-9D3A-4949-AA97-7A84E055127D}" presName="circleA" presStyleLbl="node1" presStyleIdx="0" presStyleCnt="3"/>
      <dgm:spPr/>
    </dgm:pt>
    <dgm:pt modelId="{3F3D0764-DE83-4DFC-AB89-CD6B4704EADC}" type="pres">
      <dgm:prSet presAssocID="{826AD9BF-9D3A-4949-AA97-7A84E055127D}" presName="spaceA" presStyleCnt="0"/>
      <dgm:spPr/>
    </dgm:pt>
    <dgm:pt modelId="{5D0DB61D-6934-4C4A-9582-9D207F7C7A52}" type="pres">
      <dgm:prSet presAssocID="{B66D5DD3-09C6-4C17-B5AB-F7B3A7627D08}" presName="space" presStyleCnt="0"/>
      <dgm:spPr/>
    </dgm:pt>
    <dgm:pt modelId="{CA188FC6-40BC-4E4D-9382-6B6DC9CED97C}" type="pres">
      <dgm:prSet presAssocID="{65D8310B-71C1-4C41-928C-E47282E0101B}" presName="compositeB" presStyleCnt="0"/>
      <dgm:spPr/>
    </dgm:pt>
    <dgm:pt modelId="{AFCDBEF1-B2F7-4433-900D-9E03D694791D}" type="pres">
      <dgm:prSet presAssocID="{65D8310B-71C1-4C41-928C-E47282E0101B}" presName="textB" presStyleLbl="revTx" presStyleIdx="1" presStyleCnt="3">
        <dgm:presLayoutVars>
          <dgm:bulletEnabled val="1"/>
        </dgm:presLayoutVars>
      </dgm:prSet>
      <dgm:spPr/>
    </dgm:pt>
    <dgm:pt modelId="{879CD91C-C281-430C-A571-7693D5F05273}" type="pres">
      <dgm:prSet presAssocID="{65D8310B-71C1-4C41-928C-E47282E0101B}" presName="circleB" presStyleLbl="node1" presStyleIdx="1" presStyleCnt="3"/>
      <dgm:spPr/>
    </dgm:pt>
    <dgm:pt modelId="{D48A724D-CF4C-4BA1-AF49-72D2DA282820}" type="pres">
      <dgm:prSet presAssocID="{65D8310B-71C1-4C41-928C-E47282E0101B}" presName="spaceB" presStyleCnt="0"/>
      <dgm:spPr/>
    </dgm:pt>
    <dgm:pt modelId="{7E470F07-ED56-4149-A4FC-3D1FB1F0FA3A}" type="pres">
      <dgm:prSet presAssocID="{7D8EF3FF-0AE5-4A15-956A-A7CA92B67551}" presName="space" presStyleCnt="0"/>
      <dgm:spPr/>
    </dgm:pt>
    <dgm:pt modelId="{8AD99630-E58C-45DE-B8D0-4C54710B169B}" type="pres">
      <dgm:prSet presAssocID="{33555E05-000D-4880-8BA6-365742D06B1D}" presName="compositeA" presStyleCnt="0"/>
      <dgm:spPr/>
    </dgm:pt>
    <dgm:pt modelId="{FBB756B5-9EE1-45CC-9376-7C192A905341}" type="pres">
      <dgm:prSet presAssocID="{33555E05-000D-4880-8BA6-365742D06B1D}" presName="textA" presStyleLbl="revTx" presStyleIdx="2" presStyleCnt="3">
        <dgm:presLayoutVars>
          <dgm:bulletEnabled val="1"/>
        </dgm:presLayoutVars>
      </dgm:prSet>
      <dgm:spPr/>
    </dgm:pt>
    <dgm:pt modelId="{33F0A0CB-FC5E-4F41-8396-564141D6EA11}" type="pres">
      <dgm:prSet presAssocID="{33555E05-000D-4880-8BA6-365742D06B1D}" presName="circleA" presStyleLbl="node1" presStyleIdx="2" presStyleCnt="3"/>
      <dgm:spPr/>
    </dgm:pt>
    <dgm:pt modelId="{FFE07F52-C11C-4308-86CD-A86E6DA82324}" type="pres">
      <dgm:prSet presAssocID="{33555E05-000D-4880-8BA6-365742D06B1D}" presName="spaceA" presStyleCnt="0"/>
      <dgm:spPr/>
    </dgm:pt>
  </dgm:ptLst>
  <dgm:cxnLst>
    <dgm:cxn modelId="{884EF20A-8D60-4F3D-A6A6-F7634157B101}" srcId="{93F0353E-46F1-4911-991A-62E44CD55E47}" destId="{33555E05-000D-4880-8BA6-365742D06B1D}" srcOrd="2" destOrd="0" parTransId="{A434A85D-0208-45AD-AE56-3825A2B2EC32}" sibTransId="{26109E4E-73F7-455F-A196-0C0F065B37CF}"/>
    <dgm:cxn modelId="{DCA08523-69F2-4BA2-BD69-33E4DCE6E0D7}" srcId="{93F0353E-46F1-4911-991A-62E44CD55E47}" destId="{65D8310B-71C1-4C41-928C-E47282E0101B}" srcOrd="1" destOrd="0" parTransId="{7492895E-B303-42F3-8708-C91591E0AD40}" sibTransId="{7D8EF3FF-0AE5-4A15-956A-A7CA92B67551}"/>
    <dgm:cxn modelId="{53228368-EA15-4F53-90C7-82FE7B1E0157}" type="presOf" srcId="{33555E05-000D-4880-8BA6-365742D06B1D}" destId="{FBB756B5-9EE1-45CC-9376-7C192A905341}" srcOrd="0" destOrd="0" presId="urn:microsoft.com/office/officeart/2005/8/layout/hProcess11"/>
    <dgm:cxn modelId="{A0E0D952-698C-4685-BC55-6B5053707AC1}" type="presOf" srcId="{93F0353E-46F1-4911-991A-62E44CD55E47}" destId="{A1D65F35-3E8F-4D16-A55A-318A8DE82E79}" srcOrd="0" destOrd="0" presId="urn:microsoft.com/office/officeart/2005/8/layout/hProcess11"/>
    <dgm:cxn modelId="{503C7E83-7055-4729-BE11-F9A17C883226}" type="presOf" srcId="{826AD9BF-9D3A-4949-AA97-7A84E055127D}" destId="{2CDBB12D-D315-4869-83F4-7A513A087E51}" srcOrd="0" destOrd="0" presId="urn:microsoft.com/office/officeart/2005/8/layout/hProcess11"/>
    <dgm:cxn modelId="{DEEF6392-C25C-4642-B40B-66DAD981C40F}" srcId="{93F0353E-46F1-4911-991A-62E44CD55E47}" destId="{826AD9BF-9D3A-4949-AA97-7A84E055127D}" srcOrd="0" destOrd="0" parTransId="{120EC6EF-FECD-4E0C-80BD-B3B7ACE28608}" sibTransId="{B66D5DD3-09C6-4C17-B5AB-F7B3A7627D08}"/>
    <dgm:cxn modelId="{087544BB-D3A6-45DF-84E9-BF2BE7E999D2}" type="presOf" srcId="{65D8310B-71C1-4C41-928C-E47282E0101B}" destId="{AFCDBEF1-B2F7-4433-900D-9E03D694791D}" srcOrd="0" destOrd="0" presId="urn:microsoft.com/office/officeart/2005/8/layout/hProcess11"/>
    <dgm:cxn modelId="{65F3C31B-4BED-4849-A679-A6F74BC8DBB0}" type="presParOf" srcId="{A1D65F35-3E8F-4D16-A55A-318A8DE82E79}" destId="{6295A7E6-5159-4ED7-9D9F-8728F1AA2A0E}" srcOrd="0" destOrd="0" presId="urn:microsoft.com/office/officeart/2005/8/layout/hProcess11"/>
    <dgm:cxn modelId="{7E6BEBD8-A570-4D51-8863-14BBF2457CE7}" type="presParOf" srcId="{A1D65F35-3E8F-4D16-A55A-318A8DE82E79}" destId="{5D1C9439-25DB-45F8-8FB7-1758D1D29FC5}" srcOrd="1" destOrd="0" presId="urn:microsoft.com/office/officeart/2005/8/layout/hProcess11"/>
    <dgm:cxn modelId="{7B1317EE-58D5-4EFB-BBFE-11F022324E8A}" type="presParOf" srcId="{5D1C9439-25DB-45F8-8FB7-1758D1D29FC5}" destId="{F0D4D220-E3B3-4A7F-85DA-E8139E8E27AB}" srcOrd="0" destOrd="0" presId="urn:microsoft.com/office/officeart/2005/8/layout/hProcess11"/>
    <dgm:cxn modelId="{BFB11527-C555-4DC7-8BE6-F4AFD190B9C5}" type="presParOf" srcId="{F0D4D220-E3B3-4A7F-85DA-E8139E8E27AB}" destId="{2CDBB12D-D315-4869-83F4-7A513A087E51}" srcOrd="0" destOrd="0" presId="urn:microsoft.com/office/officeart/2005/8/layout/hProcess11"/>
    <dgm:cxn modelId="{3440872C-23F4-4C61-98F1-735D794CE0F6}" type="presParOf" srcId="{F0D4D220-E3B3-4A7F-85DA-E8139E8E27AB}" destId="{3A9E0E1A-1B66-49B9-B44D-CF4F507D0A8F}" srcOrd="1" destOrd="0" presId="urn:microsoft.com/office/officeart/2005/8/layout/hProcess11"/>
    <dgm:cxn modelId="{C59F8B82-2064-4F50-BE41-5DD2D2C4B3B4}" type="presParOf" srcId="{F0D4D220-E3B3-4A7F-85DA-E8139E8E27AB}" destId="{3F3D0764-DE83-4DFC-AB89-CD6B4704EADC}" srcOrd="2" destOrd="0" presId="urn:microsoft.com/office/officeart/2005/8/layout/hProcess11"/>
    <dgm:cxn modelId="{9708F4C4-3C77-4ADE-BCF8-5F6640F3E00A}" type="presParOf" srcId="{5D1C9439-25DB-45F8-8FB7-1758D1D29FC5}" destId="{5D0DB61D-6934-4C4A-9582-9D207F7C7A52}" srcOrd="1" destOrd="0" presId="urn:microsoft.com/office/officeart/2005/8/layout/hProcess11"/>
    <dgm:cxn modelId="{7BF64794-84B6-4678-8CE2-540D286730F1}" type="presParOf" srcId="{5D1C9439-25DB-45F8-8FB7-1758D1D29FC5}" destId="{CA188FC6-40BC-4E4D-9382-6B6DC9CED97C}" srcOrd="2" destOrd="0" presId="urn:microsoft.com/office/officeart/2005/8/layout/hProcess11"/>
    <dgm:cxn modelId="{ED1EDCE0-DB13-430B-9D83-1436F13BB6BA}" type="presParOf" srcId="{CA188FC6-40BC-4E4D-9382-6B6DC9CED97C}" destId="{AFCDBEF1-B2F7-4433-900D-9E03D694791D}" srcOrd="0" destOrd="0" presId="urn:microsoft.com/office/officeart/2005/8/layout/hProcess11"/>
    <dgm:cxn modelId="{C47FCE2C-EA34-41C7-965C-1AED773B72C2}" type="presParOf" srcId="{CA188FC6-40BC-4E4D-9382-6B6DC9CED97C}" destId="{879CD91C-C281-430C-A571-7693D5F05273}" srcOrd="1" destOrd="0" presId="urn:microsoft.com/office/officeart/2005/8/layout/hProcess11"/>
    <dgm:cxn modelId="{081C34E3-B272-4221-B494-5B7A68B11288}" type="presParOf" srcId="{CA188FC6-40BC-4E4D-9382-6B6DC9CED97C}" destId="{D48A724D-CF4C-4BA1-AF49-72D2DA282820}" srcOrd="2" destOrd="0" presId="urn:microsoft.com/office/officeart/2005/8/layout/hProcess11"/>
    <dgm:cxn modelId="{E804CD0F-B49F-4334-9A4B-5B446460029F}" type="presParOf" srcId="{5D1C9439-25DB-45F8-8FB7-1758D1D29FC5}" destId="{7E470F07-ED56-4149-A4FC-3D1FB1F0FA3A}" srcOrd="3" destOrd="0" presId="urn:microsoft.com/office/officeart/2005/8/layout/hProcess11"/>
    <dgm:cxn modelId="{DD771071-501C-460A-90FB-DE8653A41443}" type="presParOf" srcId="{5D1C9439-25DB-45F8-8FB7-1758D1D29FC5}" destId="{8AD99630-E58C-45DE-B8D0-4C54710B169B}" srcOrd="4" destOrd="0" presId="urn:microsoft.com/office/officeart/2005/8/layout/hProcess11"/>
    <dgm:cxn modelId="{D9F96AF2-C62A-4435-AAE2-FE1F1FBD0DDC}" type="presParOf" srcId="{8AD99630-E58C-45DE-B8D0-4C54710B169B}" destId="{FBB756B5-9EE1-45CC-9376-7C192A905341}" srcOrd="0" destOrd="0" presId="urn:microsoft.com/office/officeart/2005/8/layout/hProcess11"/>
    <dgm:cxn modelId="{BD26378D-77C4-4CFE-87AE-6F1C196D09FB}" type="presParOf" srcId="{8AD99630-E58C-45DE-B8D0-4C54710B169B}" destId="{33F0A0CB-FC5E-4F41-8396-564141D6EA11}" srcOrd="1" destOrd="0" presId="urn:microsoft.com/office/officeart/2005/8/layout/hProcess11"/>
    <dgm:cxn modelId="{2CD5E470-D156-4C62-B29F-FAA5D4E7BAF5}" type="presParOf" srcId="{8AD99630-E58C-45DE-B8D0-4C54710B169B}" destId="{FFE07F52-C11C-4308-86CD-A86E6DA82324}"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3D1E055-4196-4CAE-970F-9D7887719C7D}" type="doc">
      <dgm:prSet loTypeId="urn:microsoft.com/office/officeart/2005/8/layout/bProcess3" loCatId="process" qsTypeId="urn:microsoft.com/office/officeart/2005/8/quickstyle/simple5" qsCatId="simple" csTypeId="urn:microsoft.com/office/officeart/2005/8/colors/accent1_1" csCatId="accent1" phldr="1"/>
      <dgm:spPr/>
      <dgm:t>
        <a:bodyPr/>
        <a:lstStyle/>
        <a:p>
          <a:endParaRPr lang="ca-ES"/>
        </a:p>
      </dgm:t>
    </dgm:pt>
    <dgm:pt modelId="{7224770C-200F-4183-8292-DE86FA7C2145}">
      <dgm:prSet phldrT="[Texto]" custT="1"/>
      <dgm:spPr/>
      <dgm:t>
        <a:bodyPr/>
        <a:lstStyle/>
        <a:p>
          <a:pPr>
            <a:lnSpc>
              <a:spcPct val="150000"/>
            </a:lnSpc>
            <a:spcBef>
              <a:spcPts val="0"/>
            </a:spcBef>
            <a:spcAft>
              <a:spcPts val="0"/>
            </a:spcAft>
          </a:pPr>
          <a:r>
            <a:rPr lang="es-ES" sz="1600" b="1" noProof="0" dirty="0"/>
            <a:t>Escenarios de incertidumbre y complejidad siglo XXI intensificados por la pandemia</a:t>
          </a:r>
        </a:p>
      </dgm:t>
    </dgm:pt>
    <dgm:pt modelId="{36774CDD-21B6-4248-9632-8D86AC90F541}" type="parTrans" cxnId="{D5AC7207-90F3-4647-AE09-5C9F95D86E57}">
      <dgm:prSet/>
      <dgm:spPr/>
      <dgm:t>
        <a:bodyPr/>
        <a:lstStyle/>
        <a:p>
          <a:pPr>
            <a:lnSpc>
              <a:spcPct val="150000"/>
            </a:lnSpc>
            <a:spcBef>
              <a:spcPts val="0"/>
            </a:spcBef>
            <a:spcAft>
              <a:spcPts val="0"/>
            </a:spcAft>
          </a:pPr>
          <a:endParaRPr lang="es-ES" sz="2000" b="1" noProof="0" dirty="0"/>
        </a:p>
      </dgm:t>
    </dgm:pt>
    <dgm:pt modelId="{B5EF38AE-532D-4F0B-BF17-BD3F52BD3B15}" type="sibTrans" cxnId="{D5AC7207-90F3-4647-AE09-5C9F95D86E57}">
      <dgm:prSet custT="1"/>
      <dgm:spPr/>
      <dgm:t>
        <a:bodyPr/>
        <a:lstStyle/>
        <a:p>
          <a:pPr>
            <a:lnSpc>
              <a:spcPct val="150000"/>
            </a:lnSpc>
            <a:spcBef>
              <a:spcPts val="0"/>
            </a:spcBef>
            <a:spcAft>
              <a:spcPts val="0"/>
            </a:spcAft>
          </a:pPr>
          <a:endParaRPr lang="es-ES" sz="600" b="1" noProof="0" dirty="0"/>
        </a:p>
      </dgm:t>
    </dgm:pt>
    <dgm:pt modelId="{49F28076-8FC3-4CFB-9D3C-AFBBA1724AEC}">
      <dgm:prSet phldrT="[Texto]" custT="1"/>
      <dgm:spPr/>
      <dgm:t>
        <a:bodyPr/>
        <a:lstStyle/>
        <a:p>
          <a:pPr>
            <a:lnSpc>
              <a:spcPct val="150000"/>
            </a:lnSpc>
            <a:spcBef>
              <a:spcPts val="0"/>
            </a:spcBef>
            <a:spcAft>
              <a:spcPts val="0"/>
            </a:spcAft>
          </a:pPr>
          <a:r>
            <a:rPr lang="es-ES" sz="1600" b="1" noProof="0" dirty="0"/>
            <a:t>Reto clave para los agentes educativos: Mejora continua de la calidad educativa</a:t>
          </a:r>
        </a:p>
      </dgm:t>
    </dgm:pt>
    <dgm:pt modelId="{0C27FDD9-87DD-429D-98AB-938315E69CE8}" type="parTrans" cxnId="{1DD0FE2B-06F9-48FC-B47D-F4CA1A2FF65C}">
      <dgm:prSet/>
      <dgm:spPr/>
      <dgm:t>
        <a:bodyPr/>
        <a:lstStyle/>
        <a:p>
          <a:pPr>
            <a:lnSpc>
              <a:spcPct val="150000"/>
            </a:lnSpc>
            <a:spcBef>
              <a:spcPts val="0"/>
            </a:spcBef>
            <a:spcAft>
              <a:spcPts val="0"/>
            </a:spcAft>
          </a:pPr>
          <a:endParaRPr lang="es-ES" sz="2000" b="1" noProof="0" dirty="0"/>
        </a:p>
      </dgm:t>
    </dgm:pt>
    <dgm:pt modelId="{1B5C31E1-301A-45FB-B299-085C3A644782}" type="sibTrans" cxnId="{1DD0FE2B-06F9-48FC-B47D-F4CA1A2FF65C}">
      <dgm:prSet custT="1"/>
      <dgm:spPr/>
      <dgm:t>
        <a:bodyPr/>
        <a:lstStyle/>
        <a:p>
          <a:pPr>
            <a:lnSpc>
              <a:spcPct val="150000"/>
            </a:lnSpc>
            <a:spcBef>
              <a:spcPts val="0"/>
            </a:spcBef>
            <a:spcAft>
              <a:spcPts val="0"/>
            </a:spcAft>
          </a:pPr>
          <a:endParaRPr lang="es-ES" sz="600" b="1" noProof="0" dirty="0"/>
        </a:p>
      </dgm:t>
    </dgm:pt>
    <dgm:pt modelId="{9EB0B3C8-E2AA-4C2E-997F-CD7A4486B670}">
      <dgm:prSet phldrT="[Texto]" custT="1"/>
      <dgm:spPr/>
      <dgm:t>
        <a:bodyPr/>
        <a:lstStyle/>
        <a:p>
          <a:pPr>
            <a:lnSpc>
              <a:spcPct val="150000"/>
            </a:lnSpc>
            <a:spcBef>
              <a:spcPts val="0"/>
            </a:spcBef>
            <a:spcAft>
              <a:spcPts val="0"/>
            </a:spcAft>
          </a:pPr>
          <a:r>
            <a:rPr lang="es-ES" sz="1600" b="1" noProof="0" dirty="0"/>
            <a:t>4º ODS de NNUU 2030: </a:t>
          </a:r>
          <a:r>
            <a:rPr lang="es-EC" sz="1600" b="1" dirty="0"/>
            <a:t>Educación de calidad para todos y todas a lo largo de la vida</a:t>
          </a:r>
          <a:endParaRPr lang="es-ES" sz="1600" b="1" noProof="0" dirty="0"/>
        </a:p>
      </dgm:t>
    </dgm:pt>
    <dgm:pt modelId="{2DD7C154-E4C4-4999-B7CE-FD18B42167CC}" type="parTrans" cxnId="{F54E2F9D-287B-4A90-9217-D027ED62AFBB}">
      <dgm:prSet/>
      <dgm:spPr/>
      <dgm:t>
        <a:bodyPr/>
        <a:lstStyle/>
        <a:p>
          <a:pPr>
            <a:lnSpc>
              <a:spcPct val="150000"/>
            </a:lnSpc>
            <a:spcBef>
              <a:spcPts val="0"/>
            </a:spcBef>
            <a:spcAft>
              <a:spcPts val="0"/>
            </a:spcAft>
          </a:pPr>
          <a:endParaRPr lang="es-ES" sz="2000" b="1" noProof="0" dirty="0"/>
        </a:p>
      </dgm:t>
    </dgm:pt>
    <dgm:pt modelId="{FC3D1671-4E8E-45BC-A61D-432BBAFC3566}" type="sibTrans" cxnId="{F54E2F9D-287B-4A90-9217-D027ED62AFBB}">
      <dgm:prSet custT="1"/>
      <dgm:spPr/>
      <dgm:t>
        <a:bodyPr/>
        <a:lstStyle/>
        <a:p>
          <a:pPr>
            <a:lnSpc>
              <a:spcPct val="150000"/>
            </a:lnSpc>
            <a:spcBef>
              <a:spcPts val="0"/>
            </a:spcBef>
            <a:spcAft>
              <a:spcPts val="0"/>
            </a:spcAft>
          </a:pPr>
          <a:endParaRPr lang="es-ES" sz="600" b="1" noProof="0" dirty="0"/>
        </a:p>
      </dgm:t>
    </dgm:pt>
    <dgm:pt modelId="{8761C1DB-C15F-4769-BBA9-78921B9CFB2C}">
      <dgm:prSet phldrT="[Texto]" custT="1"/>
      <dgm:spPr/>
      <dgm:t>
        <a:bodyPr/>
        <a:lstStyle/>
        <a:p>
          <a:pPr>
            <a:lnSpc>
              <a:spcPct val="150000"/>
            </a:lnSpc>
            <a:spcBef>
              <a:spcPts val="0"/>
            </a:spcBef>
            <a:spcAft>
              <a:spcPts val="0"/>
            </a:spcAft>
          </a:pPr>
          <a:r>
            <a:rPr lang="es-ES" sz="1600" b="1" dirty="0"/>
            <a:t>Desde enfoque pedagógico de la calidad educativa como </a:t>
          </a:r>
          <a:r>
            <a:rPr lang="es-EC" sz="1600" b="1" dirty="0"/>
            <a:t>búsqueda constante de mejora de procesos y resultados de enseñanza aprendizaje (UNESCO, 2005)</a:t>
          </a:r>
          <a:r>
            <a:rPr lang="es-ES" sz="1600" b="1" dirty="0"/>
            <a:t> </a:t>
          </a:r>
          <a:endParaRPr lang="es-ES" sz="1600" b="1" noProof="0" dirty="0"/>
        </a:p>
      </dgm:t>
    </dgm:pt>
    <dgm:pt modelId="{D5FA56F7-6389-4FDF-8BB3-2C5B0418C0F0}" type="parTrans" cxnId="{4559002D-FEE7-4569-8A07-C76FBC1E7FE0}">
      <dgm:prSet/>
      <dgm:spPr/>
      <dgm:t>
        <a:bodyPr/>
        <a:lstStyle/>
        <a:p>
          <a:pPr>
            <a:lnSpc>
              <a:spcPct val="150000"/>
            </a:lnSpc>
            <a:spcBef>
              <a:spcPts val="0"/>
            </a:spcBef>
            <a:spcAft>
              <a:spcPts val="0"/>
            </a:spcAft>
          </a:pPr>
          <a:endParaRPr lang="es-ES" sz="2000" b="1" noProof="0" dirty="0"/>
        </a:p>
      </dgm:t>
    </dgm:pt>
    <dgm:pt modelId="{1F1356B8-2F7C-4E12-AD7D-B5F33520B216}" type="sibTrans" cxnId="{4559002D-FEE7-4569-8A07-C76FBC1E7FE0}">
      <dgm:prSet custT="1"/>
      <dgm:spPr/>
      <dgm:t>
        <a:bodyPr/>
        <a:lstStyle/>
        <a:p>
          <a:pPr>
            <a:lnSpc>
              <a:spcPct val="150000"/>
            </a:lnSpc>
            <a:spcBef>
              <a:spcPts val="0"/>
            </a:spcBef>
            <a:spcAft>
              <a:spcPts val="0"/>
            </a:spcAft>
          </a:pPr>
          <a:endParaRPr lang="es-ES" sz="600" b="1" noProof="0" dirty="0"/>
        </a:p>
      </dgm:t>
    </dgm:pt>
    <dgm:pt modelId="{93029FF3-A5FB-4B1B-87B3-74078DEF4652}">
      <dgm:prSet phldrT="[Texto]" custT="1"/>
      <dgm:spPr/>
      <dgm:t>
        <a:bodyPr/>
        <a:lstStyle/>
        <a:p>
          <a:pPr>
            <a:lnSpc>
              <a:spcPct val="150000"/>
            </a:lnSpc>
            <a:spcBef>
              <a:spcPts val="0"/>
            </a:spcBef>
            <a:spcAft>
              <a:spcPts val="0"/>
            </a:spcAft>
          </a:pPr>
          <a:r>
            <a:rPr lang="es-EC" sz="1600" b="1" dirty="0"/>
            <a:t>Investigación formativa e innovación pedagógica se configuran como poderosas herramientas de mejora de la calidad educativa en </a:t>
          </a:r>
          <a:r>
            <a:rPr lang="es-ES" sz="1600" b="1" noProof="0" dirty="0"/>
            <a:t>instituciones de formación técnica y tecnológica  </a:t>
          </a:r>
        </a:p>
      </dgm:t>
    </dgm:pt>
    <dgm:pt modelId="{144666F8-DA71-4E38-8B46-0FDE14EC6ADD}" type="parTrans" cxnId="{F9DF49BB-D304-4BC3-8582-4FFF214C09C8}">
      <dgm:prSet/>
      <dgm:spPr/>
      <dgm:t>
        <a:bodyPr/>
        <a:lstStyle/>
        <a:p>
          <a:pPr>
            <a:lnSpc>
              <a:spcPct val="150000"/>
            </a:lnSpc>
            <a:spcBef>
              <a:spcPts val="0"/>
            </a:spcBef>
            <a:spcAft>
              <a:spcPts val="0"/>
            </a:spcAft>
          </a:pPr>
          <a:endParaRPr lang="es-ES" sz="2000" b="1" noProof="0" dirty="0"/>
        </a:p>
      </dgm:t>
    </dgm:pt>
    <dgm:pt modelId="{D8450A5E-E60A-45BC-9BE0-245F07D2347A}" type="sibTrans" cxnId="{F9DF49BB-D304-4BC3-8582-4FFF214C09C8}">
      <dgm:prSet/>
      <dgm:spPr/>
      <dgm:t>
        <a:bodyPr/>
        <a:lstStyle/>
        <a:p>
          <a:pPr>
            <a:lnSpc>
              <a:spcPct val="150000"/>
            </a:lnSpc>
            <a:spcBef>
              <a:spcPts val="0"/>
            </a:spcBef>
            <a:spcAft>
              <a:spcPts val="0"/>
            </a:spcAft>
          </a:pPr>
          <a:endParaRPr lang="es-ES" sz="2000" b="1" noProof="0" dirty="0"/>
        </a:p>
      </dgm:t>
    </dgm:pt>
    <dgm:pt modelId="{62346597-C660-4565-8913-9F1AF7F9989C}" type="pres">
      <dgm:prSet presAssocID="{D3D1E055-4196-4CAE-970F-9D7887719C7D}" presName="Name0" presStyleCnt="0">
        <dgm:presLayoutVars>
          <dgm:dir/>
          <dgm:resizeHandles val="exact"/>
        </dgm:presLayoutVars>
      </dgm:prSet>
      <dgm:spPr/>
    </dgm:pt>
    <dgm:pt modelId="{9910531C-9286-444C-9585-5BB6337BD5EC}" type="pres">
      <dgm:prSet presAssocID="{7224770C-200F-4183-8292-DE86FA7C2145}" presName="node" presStyleLbl="node1" presStyleIdx="0" presStyleCnt="5">
        <dgm:presLayoutVars>
          <dgm:bulletEnabled val="1"/>
        </dgm:presLayoutVars>
      </dgm:prSet>
      <dgm:spPr/>
    </dgm:pt>
    <dgm:pt modelId="{100DCE5C-0DED-4EEE-95FB-D46A1E7FE7C8}" type="pres">
      <dgm:prSet presAssocID="{B5EF38AE-532D-4F0B-BF17-BD3F52BD3B15}" presName="sibTrans" presStyleLbl="sibTrans1D1" presStyleIdx="0" presStyleCnt="4"/>
      <dgm:spPr/>
    </dgm:pt>
    <dgm:pt modelId="{6B21EE88-C09A-4367-93B9-24B02583EB81}" type="pres">
      <dgm:prSet presAssocID="{B5EF38AE-532D-4F0B-BF17-BD3F52BD3B15}" presName="connectorText" presStyleLbl="sibTrans1D1" presStyleIdx="0" presStyleCnt="4"/>
      <dgm:spPr/>
    </dgm:pt>
    <dgm:pt modelId="{ADD7D853-02F4-4912-AB00-32C0856944F1}" type="pres">
      <dgm:prSet presAssocID="{49F28076-8FC3-4CFB-9D3C-AFBBA1724AEC}" presName="node" presStyleLbl="node1" presStyleIdx="1" presStyleCnt="5">
        <dgm:presLayoutVars>
          <dgm:bulletEnabled val="1"/>
        </dgm:presLayoutVars>
      </dgm:prSet>
      <dgm:spPr/>
    </dgm:pt>
    <dgm:pt modelId="{31D1A277-F4AD-4C9E-89AD-407DF069F4E8}" type="pres">
      <dgm:prSet presAssocID="{1B5C31E1-301A-45FB-B299-085C3A644782}" presName="sibTrans" presStyleLbl="sibTrans1D1" presStyleIdx="1" presStyleCnt="4"/>
      <dgm:spPr/>
    </dgm:pt>
    <dgm:pt modelId="{1E007B7D-805C-4D72-814E-4BA031A0898D}" type="pres">
      <dgm:prSet presAssocID="{1B5C31E1-301A-45FB-B299-085C3A644782}" presName="connectorText" presStyleLbl="sibTrans1D1" presStyleIdx="1" presStyleCnt="4"/>
      <dgm:spPr/>
    </dgm:pt>
    <dgm:pt modelId="{24114FC4-B22F-4EAB-82A3-B902F71E9565}" type="pres">
      <dgm:prSet presAssocID="{9EB0B3C8-E2AA-4C2E-997F-CD7A4486B670}" presName="node" presStyleLbl="node1" presStyleIdx="2" presStyleCnt="5">
        <dgm:presLayoutVars>
          <dgm:bulletEnabled val="1"/>
        </dgm:presLayoutVars>
      </dgm:prSet>
      <dgm:spPr/>
    </dgm:pt>
    <dgm:pt modelId="{C8089F68-97E8-4003-8437-78D1B2620D02}" type="pres">
      <dgm:prSet presAssocID="{FC3D1671-4E8E-45BC-A61D-432BBAFC3566}" presName="sibTrans" presStyleLbl="sibTrans1D1" presStyleIdx="2" presStyleCnt="4"/>
      <dgm:spPr/>
    </dgm:pt>
    <dgm:pt modelId="{5D4C7E37-3C69-428E-8B6E-B8B1B35F242F}" type="pres">
      <dgm:prSet presAssocID="{FC3D1671-4E8E-45BC-A61D-432BBAFC3566}" presName="connectorText" presStyleLbl="sibTrans1D1" presStyleIdx="2" presStyleCnt="4"/>
      <dgm:spPr/>
    </dgm:pt>
    <dgm:pt modelId="{BDB51477-7B8C-4A83-8475-C78132AFF2AB}" type="pres">
      <dgm:prSet presAssocID="{8761C1DB-C15F-4769-BBA9-78921B9CFB2C}" presName="node" presStyleLbl="node1" presStyleIdx="3" presStyleCnt="5">
        <dgm:presLayoutVars>
          <dgm:bulletEnabled val="1"/>
        </dgm:presLayoutVars>
      </dgm:prSet>
      <dgm:spPr/>
    </dgm:pt>
    <dgm:pt modelId="{9AF55102-B27C-42AB-9238-7ACC04C5F6F9}" type="pres">
      <dgm:prSet presAssocID="{1F1356B8-2F7C-4E12-AD7D-B5F33520B216}" presName="sibTrans" presStyleLbl="sibTrans1D1" presStyleIdx="3" presStyleCnt="4"/>
      <dgm:spPr/>
    </dgm:pt>
    <dgm:pt modelId="{0CA22B8A-E8F7-473B-8374-C841C3260213}" type="pres">
      <dgm:prSet presAssocID="{1F1356B8-2F7C-4E12-AD7D-B5F33520B216}" presName="connectorText" presStyleLbl="sibTrans1D1" presStyleIdx="3" presStyleCnt="4"/>
      <dgm:spPr/>
    </dgm:pt>
    <dgm:pt modelId="{2BE916B5-9B59-4528-82FC-FE4783783ACB}" type="pres">
      <dgm:prSet presAssocID="{93029FF3-A5FB-4B1B-87B3-74078DEF4652}" presName="node" presStyleLbl="node1" presStyleIdx="4" presStyleCnt="5" custScaleX="180385">
        <dgm:presLayoutVars>
          <dgm:bulletEnabled val="1"/>
        </dgm:presLayoutVars>
      </dgm:prSet>
      <dgm:spPr/>
    </dgm:pt>
  </dgm:ptLst>
  <dgm:cxnLst>
    <dgm:cxn modelId="{D5AC7207-90F3-4647-AE09-5C9F95D86E57}" srcId="{D3D1E055-4196-4CAE-970F-9D7887719C7D}" destId="{7224770C-200F-4183-8292-DE86FA7C2145}" srcOrd="0" destOrd="0" parTransId="{36774CDD-21B6-4248-9632-8D86AC90F541}" sibTransId="{B5EF38AE-532D-4F0B-BF17-BD3F52BD3B15}"/>
    <dgm:cxn modelId="{09554509-84E5-4FEA-84AB-4E9F70A723FF}" type="presOf" srcId="{1F1356B8-2F7C-4E12-AD7D-B5F33520B216}" destId="{0CA22B8A-E8F7-473B-8374-C841C3260213}" srcOrd="1" destOrd="0" presId="urn:microsoft.com/office/officeart/2005/8/layout/bProcess3"/>
    <dgm:cxn modelId="{FE0E931E-69D0-4BED-A271-F61509C101BB}" type="presOf" srcId="{B5EF38AE-532D-4F0B-BF17-BD3F52BD3B15}" destId="{100DCE5C-0DED-4EEE-95FB-D46A1E7FE7C8}" srcOrd="0" destOrd="0" presId="urn:microsoft.com/office/officeart/2005/8/layout/bProcess3"/>
    <dgm:cxn modelId="{8EE5FD25-0CB9-4095-9C89-65DF2A208E6D}" type="presOf" srcId="{9EB0B3C8-E2AA-4C2E-997F-CD7A4486B670}" destId="{24114FC4-B22F-4EAB-82A3-B902F71E9565}" srcOrd="0" destOrd="0" presId="urn:microsoft.com/office/officeart/2005/8/layout/bProcess3"/>
    <dgm:cxn modelId="{2104DC26-E52B-4EC0-9A0E-F2FB4A43E633}" type="presOf" srcId="{8761C1DB-C15F-4769-BBA9-78921B9CFB2C}" destId="{BDB51477-7B8C-4A83-8475-C78132AFF2AB}" srcOrd="0" destOrd="0" presId="urn:microsoft.com/office/officeart/2005/8/layout/bProcess3"/>
    <dgm:cxn modelId="{1DD0FE2B-06F9-48FC-B47D-F4CA1A2FF65C}" srcId="{D3D1E055-4196-4CAE-970F-9D7887719C7D}" destId="{49F28076-8FC3-4CFB-9D3C-AFBBA1724AEC}" srcOrd="1" destOrd="0" parTransId="{0C27FDD9-87DD-429D-98AB-938315E69CE8}" sibTransId="{1B5C31E1-301A-45FB-B299-085C3A644782}"/>
    <dgm:cxn modelId="{4559002D-FEE7-4569-8A07-C76FBC1E7FE0}" srcId="{D3D1E055-4196-4CAE-970F-9D7887719C7D}" destId="{8761C1DB-C15F-4769-BBA9-78921B9CFB2C}" srcOrd="3" destOrd="0" parTransId="{D5FA56F7-6389-4FDF-8BB3-2C5B0418C0F0}" sibTransId="{1F1356B8-2F7C-4E12-AD7D-B5F33520B216}"/>
    <dgm:cxn modelId="{6127065D-6C2F-43DE-88DD-9F6ECC6D15FE}" type="presOf" srcId="{7224770C-200F-4183-8292-DE86FA7C2145}" destId="{9910531C-9286-444C-9585-5BB6337BD5EC}" srcOrd="0" destOrd="0" presId="urn:microsoft.com/office/officeart/2005/8/layout/bProcess3"/>
    <dgm:cxn modelId="{2B0ED563-79D7-4AE7-8663-01145AE7271F}" type="presOf" srcId="{FC3D1671-4E8E-45BC-A61D-432BBAFC3566}" destId="{C8089F68-97E8-4003-8437-78D1B2620D02}" srcOrd="0" destOrd="0" presId="urn:microsoft.com/office/officeart/2005/8/layout/bProcess3"/>
    <dgm:cxn modelId="{979CD166-B17C-40D5-A68A-4859EFF1FB73}" type="presOf" srcId="{D3D1E055-4196-4CAE-970F-9D7887719C7D}" destId="{62346597-C660-4565-8913-9F1AF7F9989C}" srcOrd="0" destOrd="0" presId="urn:microsoft.com/office/officeart/2005/8/layout/bProcess3"/>
    <dgm:cxn modelId="{9A83B869-3B83-4E64-91D6-AF22453A9F4F}" type="presOf" srcId="{93029FF3-A5FB-4B1B-87B3-74078DEF4652}" destId="{2BE916B5-9B59-4528-82FC-FE4783783ACB}" srcOrd="0" destOrd="0" presId="urn:microsoft.com/office/officeart/2005/8/layout/bProcess3"/>
    <dgm:cxn modelId="{88E9B56A-5A2D-4E16-ACF8-130164701D26}" type="presOf" srcId="{1B5C31E1-301A-45FB-B299-085C3A644782}" destId="{1E007B7D-805C-4D72-814E-4BA031A0898D}" srcOrd="1" destOrd="0" presId="urn:microsoft.com/office/officeart/2005/8/layout/bProcess3"/>
    <dgm:cxn modelId="{79160D81-3E4D-4E33-B0F9-394D591FF436}" type="presOf" srcId="{49F28076-8FC3-4CFB-9D3C-AFBBA1724AEC}" destId="{ADD7D853-02F4-4912-AB00-32C0856944F1}" srcOrd="0" destOrd="0" presId="urn:microsoft.com/office/officeart/2005/8/layout/bProcess3"/>
    <dgm:cxn modelId="{6ABEE48B-67F4-4B1A-A2D3-066D5BC18543}" type="presOf" srcId="{1F1356B8-2F7C-4E12-AD7D-B5F33520B216}" destId="{9AF55102-B27C-42AB-9238-7ACC04C5F6F9}" srcOrd="0" destOrd="0" presId="urn:microsoft.com/office/officeart/2005/8/layout/bProcess3"/>
    <dgm:cxn modelId="{B91F1E91-B3F9-4011-B813-E293594476FD}" type="presOf" srcId="{B5EF38AE-532D-4F0B-BF17-BD3F52BD3B15}" destId="{6B21EE88-C09A-4367-93B9-24B02583EB81}" srcOrd="1" destOrd="0" presId="urn:microsoft.com/office/officeart/2005/8/layout/bProcess3"/>
    <dgm:cxn modelId="{EDE4B498-156A-4D7E-950B-26A587BA19A8}" type="presOf" srcId="{FC3D1671-4E8E-45BC-A61D-432BBAFC3566}" destId="{5D4C7E37-3C69-428E-8B6E-B8B1B35F242F}" srcOrd="1" destOrd="0" presId="urn:microsoft.com/office/officeart/2005/8/layout/bProcess3"/>
    <dgm:cxn modelId="{F54E2F9D-287B-4A90-9217-D027ED62AFBB}" srcId="{D3D1E055-4196-4CAE-970F-9D7887719C7D}" destId="{9EB0B3C8-E2AA-4C2E-997F-CD7A4486B670}" srcOrd="2" destOrd="0" parTransId="{2DD7C154-E4C4-4999-B7CE-FD18B42167CC}" sibTransId="{FC3D1671-4E8E-45BC-A61D-432BBAFC3566}"/>
    <dgm:cxn modelId="{F9DF49BB-D304-4BC3-8582-4FFF214C09C8}" srcId="{D3D1E055-4196-4CAE-970F-9D7887719C7D}" destId="{93029FF3-A5FB-4B1B-87B3-74078DEF4652}" srcOrd="4" destOrd="0" parTransId="{144666F8-DA71-4E38-8B46-0FDE14EC6ADD}" sibTransId="{D8450A5E-E60A-45BC-9BE0-245F07D2347A}"/>
    <dgm:cxn modelId="{7B05D0F1-C638-4D57-A1C1-022024427FE2}" type="presOf" srcId="{1B5C31E1-301A-45FB-B299-085C3A644782}" destId="{31D1A277-F4AD-4C9E-89AD-407DF069F4E8}" srcOrd="0" destOrd="0" presId="urn:microsoft.com/office/officeart/2005/8/layout/bProcess3"/>
    <dgm:cxn modelId="{4861BED0-9CF6-4B37-8B4B-1F5CBFC03F70}" type="presParOf" srcId="{62346597-C660-4565-8913-9F1AF7F9989C}" destId="{9910531C-9286-444C-9585-5BB6337BD5EC}" srcOrd="0" destOrd="0" presId="urn:microsoft.com/office/officeart/2005/8/layout/bProcess3"/>
    <dgm:cxn modelId="{F5AD20B5-D4B9-406F-831E-8CE2AD127BC0}" type="presParOf" srcId="{62346597-C660-4565-8913-9F1AF7F9989C}" destId="{100DCE5C-0DED-4EEE-95FB-D46A1E7FE7C8}" srcOrd="1" destOrd="0" presId="urn:microsoft.com/office/officeart/2005/8/layout/bProcess3"/>
    <dgm:cxn modelId="{B0D355DD-EE07-473B-A08B-FB9E673027FB}" type="presParOf" srcId="{100DCE5C-0DED-4EEE-95FB-D46A1E7FE7C8}" destId="{6B21EE88-C09A-4367-93B9-24B02583EB81}" srcOrd="0" destOrd="0" presId="urn:microsoft.com/office/officeart/2005/8/layout/bProcess3"/>
    <dgm:cxn modelId="{505884CB-AA8F-471B-B769-E183B5C99E44}" type="presParOf" srcId="{62346597-C660-4565-8913-9F1AF7F9989C}" destId="{ADD7D853-02F4-4912-AB00-32C0856944F1}" srcOrd="2" destOrd="0" presId="urn:microsoft.com/office/officeart/2005/8/layout/bProcess3"/>
    <dgm:cxn modelId="{E41339F5-10DF-4386-B8AE-803523D86EC4}" type="presParOf" srcId="{62346597-C660-4565-8913-9F1AF7F9989C}" destId="{31D1A277-F4AD-4C9E-89AD-407DF069F4E8}" srcOrd="3" destOrd="0" presId="urn:microsoft.com/office/officeart/2005/8/layout/bProcess3"/>
    <dgm:cxn modelId="{B56E1B1B-FC63-4119-8E04-A1E3080084EF}" type="presParOf" srcId="{31D1A277-F4AD-4C9E-89AD-407DF069F4E8}" destId="{1E007B7D-805C-4D72-814E-4BA031A0898D}" srcOrd="0" destOrd="0" presId="urn:microsoft.com/office/officeart/2005/8/layout/bProcess3"/>
    <dgm:cxn modelId="{958353E8-7DEA-404C-BC9A-18BDA5B0B3AB}" type="presParOf" srcId="{62346597-C660-4565-8913-9F1AF7F9989C}" destId="{24114FC4-B22F-4EAB-82A3-B902F71E9565}" srcOrd="4" destOrd="0" presId="urn:microsoft.com/office/officeart/2005/8/layout/bProcess3"/>
    <dgm:cxn modelId="{3EC4D0A2-0E41-46AF-8C9E-66659F3267A2}" type="presParOf" srcId="{62346597-C660-4565-8913-9F1AF7F9989C}" destId="{C8089F68-97E8-4003-8437-78D1B2620D02}" srcOrd="5" destOrd="0" presId="urn:microsoft.com/office/officeart/2005/8/layout/bProcess3"/>
    <dgm:cxn modelId="{57BC208F-1133-4C87-A9B2-8503D456EF95}" type="presParOf" srcId="{C8089F68-97E8-4003-8437-78D1B2620D02}" destId="{5D4C7E37-3C69-428E-8B6E-B8B1B35F242F}" srcOrd="0" destOrd="0" presId="urn:microsoft.com/office/officeart/2005/8/layout/bProcess3"/>
    <dgm:cxn modelId="{F31E2EA7-8437-4568-A08E-41997381FBF8}" type="presParOf" srcId="{62346597-C660-4565-8913-9F1AF7F9989C}" destId="{BDB51477-7B8C-4A83-8475-C78132AFF2AB}" srcOrd="6" destOrd="0" presId="urn:microsoft.com/office/officeart/2005/8/layout/bProcess3"/>
    <dgm:cxn modelId="{E6EB2DF5-DBD3-4B30-8858-29051C6A08B2}" type="presParOf" srcId="{62346597-C660-4565-8913-9F1AF7F9989C}" destId="{9AF55102-B27C-42AB-9238-7ACC04C5F6F9}" srcOrd="7" destOrd="0" presId="urn:microsoft.com/office/officeart/2005/8/layout/bProcess3"/>
    <dgm:cxn modelId="{9B4E6F52-D7C5-4502-A80D-3235149D1F72}" type="presParOf" srcId="{9AF55102-B27C-42AB-9238-7ACC04C5F6F9}" destId="{0CA22B8A-E8F7-473B-8374-C841C3260213}" srcOrd="0" destOrd="0" presId="urn:microsoft.com/office/officeart/2005/8/layout/bProcess3"/>
    <dgm:cxn modelId="{F023303A-9D76-42CA-BCB0-3254D98860B1}" type="presParOf" srcId="{62346597-C660-4565-8913-9F1AF7F9989C}" destId="{2BE916B5-9B59-4528-82FC-FE4783783ACB}" srcOrd="8"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A983FE6-C137-4F8D-82FA-673C22BCB0DE}" type="doc">
      <dgm:prSet loTypeId="urn:microsoft.com/office/officeart/2005/8/layout/vProcess5" loCatId="process" qsTypeId="urn:microsoft.com/office/officeart/2005/8/quickstyle/simple5" qsCatId="simple" csTypeId="urn:microsoft.com/office/officeart/2005/8/colors/accent1_1" csCatId="accent1" phldr="1"/>
      <dgm:spPr/>
      <dgm:t>
        <a:bodyPr/>
        <a:lstStyle/>
        <a:p>
          <a:endParaRPr lang="ca-ES"/>
        </a:p>
      </dgm:t>
    </dgm:pt>
    <dgm:pt modelId="{50A429C3-E6C1-49F1-BDCA-93B046B4B48E}">
      <dgm:prSet phldrT="[Texto]" custT="1"/>
      <dgm:spPr/>
      <dgm:t>
        <a:bodyPr/>
        <a:lstStyle/>
        <a:p>
          <a:r>
            <a:rPr lang="es-ES" sz="1600" b="1" noProof="0" dirty="0"/>
            <a:t>IF es marco estratégico pedagógico de enseñanza aprendizaje </a:t>
          </a:r>
        </a:p>
      </dgm:t>
    </dgm:pt>
    <dgm:pt modelId="{2524A975-D9AE-4597-BDA1-D8B25965D9AA}" type="parTrans" cxnId="{09371094-4F6E-4449-92AF-6B0FC60FA2DD}">
      <dgm:prSet/>
      <dgm:spPr/>
      <dgm:t>
        <a:bodyPr/>
        <a:lstStyle/>
        <a:p>
          <a:endParaRPr lang="es-ES" sz="1600" b="1" noProof="0" dirty="0"/>
        </a:p>
      </dgm:t>
    </dgm:pt>
    <dgm:pt modelId="{10E55910-2EB8-4170-94F0-B1109CB49E2C}" type="sibTrans" cxnId="{09371094-4F6E-4449-92AF-6B0FC60FA2DD}">
      <dgm:prSet custT="1"/>
      <dgm:spPr/>
      <dgm:t>
        <a:bodyPr/>
        <a:lstStyle/>
        <a:p>
          <a:endParaRPr lang="es-ES" sz="1600" b="1" noProof="0" dirty="0"/>
        </a:p>
      </dgm:t>
    </dgm:pt>
    <dgm:pt modelId="{9CDF0D55-E444-4A47-899F-3AD8A0369433}">
      <dgm:prSet phldrT="[Texto]" custT="1"/>
      <dgm:spPr/>
      <dgm:t>
        <a:bodyPr/>
        <a:lstStyle/>
        <a:p>
          <a:r>
            <a:rPr lang="es-ES" sz="1600" b="1" noProof="0" dirty="0"/>
            <a:t>El foco está en la relación educativa entre estudiantes y docentes</a:t>
          </a:r>
        </a:p>
      </dgm:t>
    </dgm:pt>
    <dgm:pt modelId="{1DC18691-50EC-4E11-864A-3EC35161660A}" type="parTrans" cxnId="{6C42A7F6-8EE3-4CA4-9867-1BA820F42937}">
      <dgm:prSet/>
      <dgm:spPr/>
      <dgm:t>
        <a:bodyPr/>
        <a:lstStyle/>
        <a:p>
          <a:endParaRPr lang="es-ES" sz="1600" b="1" noProof="0" dirty="0"/>
        </a:p>
      </dgm:t>
    </dgm:pt>
    <dgm:pt modelId="{B44DBF73-8E68-435A-ACE9-F1B1B70FD9F4}" type="sibTrans" cxnId="{6C42A7F6-8EE3-4CA4-9867-1BA820F42937}">
      <dgm:prSet custT="1"/>
      <dgm:spPr/>
      <dgm:t>
        <a:bodyPr/>
        <a:lstStyle/>
        <a:p>
          <a:endParaRPr lang="es-ES" sz="1600" b="1" noProof="0" dirty="0"/>
        </a:p>
      </dgm:t>
    </dgm:pt>
    <dgm:pt modelId="{597A517F-3056-43D0-A045-7E8C7AECC999}">
      <dgm:prSet phldrT="[Texto]" custT="1"/>
      <dgm:spPr/>
      <dgm:t>
        <a:bodyPr/>
        <a:lstStyle/>
        <a:p>
          <a:r>
            <a:rPr lang="es-ES" sz="1600" b="1" noProof="0" dirty="0"/>
            <a:t>Se orienta a la consecución de aprendizajes activos, significativos y competenciales</a:t>
          </a:r>
        </a:p>
      </dgm:t>
    </dgm:pt>
    <dgm:pt modelId="{6E2410C1-2118-4BFF-A9CD-631C8DC2292F}" type="parTrans" cxnId="{B02B071C-C167-4CB6-B769-B870CA413B09}">
      <dgm:prSet/>
      <dgm:spPr/>
      <dgm:t>
        <a:bodyPr/>
        <a:lstStyle/>
        <a:p>
          <a:endParaRPr lang="es-ES" sz="1600" b="1" noProof="0" dirty="0"/>
        </a:p>
      </dgm:t>
    </dgm:pt>
    <dgm:pt modelId="{FA665DFD-CA9F-4E27-BB49-31525E3A6345}" type="sibTrans" cxnId="{B02B071C-C167-4CB6-B769-B870CA413B09}">
      <dgm:prSet custT="1"/>
      <dgm:spPr/>
      <dgm:t>
        <a:bodyPr/>
        <a:lstStyle/>
        <a:p>
          <a:endParaRPr lang="es-ES" sz="1600" b="1" noProof="0" dirty="0"/>
        </a:p>
      </dgm:t>
    </dgm:pt>
    <dgm:pt modelId="{296AC2B0-9BEE-4ABB-9270-B26FC7A1AF98}">
      <dgm:prSet phldrT="[Texto]" custT="1"/>
      <dgm:spPr/>
      <dgm:t>
        <a:bodyPr/>
        <a:lstStyle/>
        <a:p>
          <a:r>
            <a:rPr lang="es-ES" sz="1600" b="1" dirty="0"/>
            <a:t>Profesorado facilitador en construcción conocimiento del alumnado y activador de sus procesos de aprendizaje</a:t>
          </a:r>
          <a:endParaRPr lang="es-ES" sz="1600" b="1" noProof="0" dirty="0"/>
        </a:p>
      </dgm:t>
    </dgm:pt>
    <dgm:pt modelId="{70C8F3CF-86C3-47FA-AF7A-34BDEA862DF4}" type="parTrans" cxnId="{C0517F29-251B-45B9-B400-F9A698EEAD1E}">
      <dgm:prSet/>
      <dgm:spPr/>
      <dgm:t>
        <a:bodyPr/>
        <a:lstStyle/>
        <a:p>
          <a:endParaRPr lang="es-ES" sz="1600" dirty="0"/>
        </a:p>
      </dgm:t>
    </dgm:pt>
    <dgm:pt modelId="{F1F18C57-5891-4CBE-95A0-D623EB3DD737}" type="sibTrans" cxnId="{C0517F29-251B-45B9-B400-F9A698EEAD1E}">
      <dgm:prSet custT="1"/>
      <dgm:spPr/>
      <dgm:t>
        <a:bodyPr/>
        <a:lstStyle/>
        <a:p>
          <a:endParaRPr lang="es-ES" sz="1600" dirty="0"/>
        </a:p>
      </dgm:t>
    </dgm:pt>
    <dgm:pt modelId="{C3DDEF4D-84ED-4B6F-8583-89D32713B016}">
      <dgm:prSet phldrT="[Texto]" custT="1"/>
      <dgm:spPr/>
      <dgm:t>
        <a:bodyPr/>
        <a:lstStyle/>
        <a:p>
          <a:r>
            <a:rPr lang="es-EC" sz="1600" b="1" dirty="0"/>
            <a:t>Alumnado asume un rol activo en la construcción de sus aprendizajes y en el desarrollo de su propia formación</a:t>
          </a:r>
          <a:r>
            <a:rPr lang="es-EC" sz="1600" dirty="0"/>
            <a:t>.</a:t>
          </a:r>
          <a:endParaRPr lang="es-ES" sz="1600" b="1" noProof="0" dirty="0"/>
        </a:p>
      </dgm:t>
    </dgm:pt>
    <dgm:pt modelId="{BEF38FCF-716C-4456-A96C-D7694C520212}" type="parTrans" cxnId="{4567525C-E985-48ED-A3B2-BB05C3AFBB3B}">
      <dgm:prSet/>
      <dgm:spPr/>
      <dgm:t>
        <a:bodyPr/>
        <a:lstStyle/>
        <a:p>
          <a:endParaRPr lang="ca-ES" sz="1600"/>
        </a:p>
      </dgm:t>
    </dgm:pt>
    <dgm:pt modelId="{BC6D7183-001E-4C82-BAE5-CD774092EF71}" type="sibTrans" cxnId="{4567525C-E985-48ED-A3B2-BB05C3AFBB3B}">
      <dgm:prSet/>
      <dgm:spPr/>
      <dgm:t>
        <a:bodyPr/>
        <a:lstStyle/>
        <a:p>
          <a:endParaRPr lang="ca-ES" sz="1600"/>
        </a:p>
      </dgm:t>
    </dgm:pt>
    <dgm:pt modelId="{DEA9E0C5-5581-4E41-8AD7-0E19E346D2F4}" type="pres">
      <dgm:prSet presAssocID="{1A983FE6-C137-4F8D-82FA-673C22BCB0DE}" presName="outerComposite" presStyleCnt="0">
        <dgm:presLayoutVars>
          <dgm:chMax val="5"/>
          <dgm:dir/>
          <dgm:resizeHandles val="exact"/>
        </dgm:presLayoutVars>
      </dgm:prSet>
      <dgm:spPr/>
    </dgm:pt>
    <dgm:pt modelId="{08C68CCA-AC75-4AE8-A429-40C6186E74C0}" type="pres">
      <dgm:prSet presAssocID="{1A983FE6-C137-4F8D-82FA-673C22BCB0DE}" presName="dummyMaxCanvas" presStyleCnt="0">
        <dgm:presLayoutVars/>
      </dgm:prSet>
      <dgm:spPr/>
    </dgm:pt>
    <dgm:pt modelId="{0D214A53-21FC-412B-9121-97AC01FB25C6}" type="pres">
      <dgm:prSet presAssocID="{1A983FE6-C137-4F8D-82FA-673C22BCB0DE}" presName="FiveNodes_1" presStyleLbl="node1" presStyleIdx="0" presStyleCnt="5">
        <dgm:presLayoutVars>
          <dgm:bulletEnabled val="1"/>
        </dgm:presLayoutVars>
      </dgm:prSet>
      <dgm:spPr/>
    </dgm:pt>
    <dgm:pt modelId="{D22F8ABB-A985-4DB2-8F7F-0F2863B01756}" type="pres">
      <dgm:prSet presAssocID="{1A983FE6-C137-4F8D-82FA-673C22BCB0DE}" presName="FiveNodes_2" presStyleLbl="node1" presStyleIdx="1" presStyleCnt="5">
        <dgm:presLayoutVars>
          <dgm:bulletEnabled val="1"/>
        </dgm:presLayoutVars>
      </dgm:prSet>
      <dgm:spPr/>
    </dgm:pt>
    <dgm:pt modelId="{0EDE20B3-370E-4213-9972-59CDE468FDD4}" type="pres">
      <dgm:prSet presAssocID="{1A983FE6-C137-4F8D-82FA-673C22BCB0DE}" presName="FiveNodes_3" presStyleLbl="node1" presStyleIdx="2" presStyleCnt="5">
        <dgm:presLayoutVars>
          <dgm:bulletEnabled val="1"/>
        </dgm:presLayoutVars>
      </dgm:prSet>
      <dgm:spPr/>
    </dgm:pt>
    <dgm:pt modelId="{81BF9649-330E-4C1D-89A5-2815C82D73DB}" type="pres">
      <dgm:prSet presAssocID="{1A983FE6-C137-4F8D-82FA-673C22BCB0DE}" presName="FiveNodes_4" presStyleLbl="node1" presStyleIdx="3" presStyleCnt="5">
        <dgm:presLayoutVars>
          <dgm:bulletEnabled val="1"/>
        </dgm:presLayoutVars>
      </dgm:prSet>
      <dgm:spPr/>
    </dgm:pt>
    <dgm:pt modelId="{051A4CDA-29FB-4CB6-B4E5-364005A2CD09}" type="pres">
      <dgm:prSet presAssocID="{1A983FE6-C137-4F8D-82FA-673C22BCB0DE}" presName="FiveNodes_5" presStyleLbl="node1" presStyleIdx="4" presStyleCnt="5">
        <dgm:presLayoutVars>
          <dgm:bulletEnabled val="1"/>
        </dgm:presLayoutVars>
      </dgm:prSet>
      <dgm:spPr/>
    </dgm:pt>
    <dgm:pt modelId="{81D55CC3-7D23-480C-9BA8-EC2E24B0CEBD}" type="pres">
      <dgm:prSet presAssocID="{1A983FE6-C137-4F8D-82FA-673C22BCB0DE}" presName="FiveConn_1-2" presStyleLbl="fgAccFollowNode1" presStyleIdx="0" presStyleCnt="4">
        <dgm:presLayoutVars>
          <dgm:bulletEnabled val="1"/>
        </dgm:presLayoutVars>
      </dgm:prSet>
      <dgm:spPr/>
    </dgm:pt>
    <dgm:pt modelId="{23244CAC-6B15-4CCF-A7CC-BBF5922A5804}" type="pres">
      <dgm:prSet presAssocID="{1A983FE6-C137-4F8D-82FA-673C22BCB0DE}" presName="FiveConn_2-3" presStyleLbl="fgAccFollowNode1" presStyleIdx="1" presStyleCnt="4">
        <dgm:presLayoutVars>
          <dgm:bulletEnabled val="1"/>
        </dgm:presLayoutVars>
      </dgm:prSet>
      <dgm:spPr/>
    </dgm:pt>
    <dgm:pt modelId="{80448CB1-60F9-4546-977F-607E2341234D}" type="pres">
      <dgm:prSet presAssocID="{1A983FE6-C137-4F8D-82FA-673C22BCB0DE}" presName="FiveConn_3-4" presStyleLbl="fgAccFollowNode1" presStyleIdx="2" presStyleCnt="4">
        <dgm:presLayoutVars>
          <dgm:bulletEnabled val="1"/>
        </dgm:presLayoutVars>
      </dgm:prSet>
      <dgm:spPr/>
    </dgm:pt>
    <dgm:pt modelId="{D9CA0E34-5142-4EAE-867D-6CBDBDA29C83}" type="pres">
      <dgm:prSet presAssocID="{1A983FE6-C137-4F8D-82FA-673C22BCB0DE}" presName="FiveConn_4-5" presStyleLbl="fgAccFollowNode1" presStyleIdx="3" presStyleCnt="4">
        <dgm:presLayoutVars>
          <dgm:bulletEnabled val="1"/>
        </dgm:presLayoutVars>
      </dgm:prSet>
      <dgm:spPr/>
    </dgm:pt>
    <dgm:pt modelId="{14173B3D-B99B-4EEF-9222-CC865652EB8F}" type="pres">
      <dgm:prSet presAssocID="{1A983FE6-C137-4F8D-82FA-673C22BCB0DE}" presName="FiveNodes_1_text" presStyleLbl="node1" presStyleIdx="4" presStyleCnt="5">
        <dgm:presLayoutVars>
          <dgm:bulletEnabled val="1"/>
        </dgm:presLayoutVars>
      </dgm:prSet>
      <dgm:spPr/>
    </dgm:pt>
    <dgm:pt modelId="{EE160C5A-85DC-4E30-923B-95D4919B1246}" type="pres">
      <dgm:prSet presAssocID="{1A983FE6-C137-4F8D-82FA-673C22BCB0DE}" presName="FiveNodes_2_text" presStyleLbl="node1" presStyleIdx="4" presStyleCnt="5">
        <dgm:presLayoutVars>
          <dgm:bulletEnabled val="1"/>
        </dgm:presLayoutVars>
      </dgm:prSet>
      <dgm:spPr/>
    </dgm:pt>
    <dgm:pt modelId="{52B96DE3-7209-4314-B36A-4084972A1F52}" type="pres">
      <dgm:prSet presAssocID="{1A983FE6-C137-4F8D-82FA-673C22BCB0DE}" presName="FiveNodes_3_text" presStyleLbl="node1" presStyleIdx="4" presStyleCnt="5">
        <dgm:presLayoutVars>
          <dgm:bulletEnabled val="1"/>
        </dgm:presLayoutVars>
      </dgm:prSet>
      <dgm:spPr/>
    </dgm:pt>
    <dgm:pt modelId="{FD3CCC1C-9A91-4CF8-B60C-689643475FA2}" type="pres">
      <dgm:prSet presAssocID="{1A983FE6-C137-4F8D-82FA-673C22BCB0DE}" presName="FiveNodes_4_text" presStyleLbl="node1" presStyleIdx="4" presStyleCnt="5">
        <dgm:presLayoutVars>
          <dgm:bulletEnabled val="1"/>
        </dgm:presLayoutVars>
      </dgm:prSet>
      <dgm:spPr/>
    </dgm:pt>
    <dgm:pt modelId="{5041ED9A-3187-4229-99E0-493C65F67FBE}" type="pres">
      <dgm:prSet presAssocID="{1A983FE6-C137-4F8D-82FA-673C22BCB0DE}" presName="FiveNodes_5_text" presStyleLbl="node1" presStyleIdx="4" presStyleCnt="5">
        <dgm:presLayoutVars>
          <dgm:bulletEnabled val="1"/>
        </dgm:presLayoutVars>
      </dgm:prSet>
      <dgm:spPr/>
    </dgm:pt>
  </dgm:ptLst>
  <dgm:cxnLst>
    <dgm:cxn modelId="{5AB9C21A-D3B2-40D3-8BA4-8372D54B2695}" type="presOf" srcId="{50A429C3-E6C1-49F1-BDCA-93B046B4B48E}" destId="{0D214A53-21FC-412B-9121-97AC01FB25C6}" srcOrd="0" destOrd="0" presId="urn:microsoft.com/office/officeart/2005/8/layout/vProcess5"/>
    <dgm:cxn modelId="{B02B071C-C167-4CB6-B769-B870CA413B09}" srcId="{1A983FE6-C137-4F8D-82FA-673C22BCB0DE}" destId="{597A517F-3056-43D0-A045-7E8C7AECC999}" srcOrd="1" destOrd="0" parTransId="{6E2410C1-2118-4BFF-A9CD-631C8DC2292F}" sibTransId="{FA665DFD-CA9F-4E27-BB49-31525E3A6345}"/>
    <dgm:cxn modelId="{C0517F29-251B-45B9-B400-F9A698EEAD1E}" srcId="{1A983FE6-C137-4F8D-82FA-673C22BCB0DE}" destId="{296AC2B0-9BEE-4ABB-9270-B26FC7A1AF98}" srcOrd="3" destOrd="0" parTransId="{70C8F3CF-86C3-47FA-AF7A-34BDEA862DF4}" sibTransId="{F1F18C57-5891-4CBE-95A0-D623EB3DD737}"/>
    <dgm:cxn modelId="{FBFD4D2C-01A7-4B89-8E58-A4CD0A5432DE}" type="presOf" srcId="{10E55910-2EB8-4170-94F0-B1109CB49E2C}" destId="{81D55CC3-7D23-480C-9BA8-EC2E24B0CEBD}" srcOrd="0" destOrd="0" presId="urn:microsoft.com/office/officeart/2005/8/layout/vProcess5"/>
    <dgm:cxn modelId="{C345D132-2C49-4F61-80AA-8CBB13612B55}" type="presOf" srcId="{597A517F-3056-43D0-A045-7E8C7AECC999}" destId="{D22F8ABB-A985-4DB2-8F7F-0F2863B01756}" srcOrd="0" destOrd="0" presId="urn:microsoft.com/office/officeart/2005/8/layout/vProcess5"/>
    <dgm:cxn modelId="{4567525C-E985-48ED-A3B2-BB05C3AFBB3B}" srcId="{1A983FE6-C137-4F8D-82FA-673C22BCB0DE}" destId="{C3DDEF4D-84ED-4B6F-8583-89D32713B016}" srcOrd="4" destOrd="0" parTransId="{BEF38FCF-716C-4456-A96C-D7694C520212}" sibTransId="{BC6D7183-001E-4C82-BAE5-CD774092EF71}"/>
    <dgm:cxn modelId="{AD9C0C62-A494-44A0-87C5-1828443727DE}" type="presOf" srcId="{9CDF0D55-E444-4A47-899F-3AD8A0369433}" destId="{0EDE20B3-370E-4213-9972-59CDE468FDD4}" srcOrd="0" destOrd="0" presId="urn:microsoft.com/office/officeart/2005/8/layout/vProcess5"/>
    <dgm:cxn modelId="{B0500866-DFC7-4664-BCB1-B6B6D29FF5D7}" type="presOf" srcId="{296AC2B0-9BEE-4ABB-9270-B26FC7A1AF98}" destId="{FD3CCC1C-9A91-4CF8-B60C-689643475FA2}" srcOrd="1" destOrd="0" presId="urn:microsoft.com/office/officeart/2005/8/layout/vProcess5"/>
    <dgm:cxn modelId="{7C300449-0F2F-457D-80A6-26A4A7946630}" type="presOf" srcId="{C3DDEF4D-84ED-4B6F-8583-89D32713B016}" destId="{5041ED9A-3187-4229-99E0-493C65F67FBE}" srcOrd="1" destOrd="0" presId="urn:microsoft.com/office/officeart/2005/8/layout/vProcess5"/>
    <dgm:cxn modelId="{16724871-391E-4F35-8E49-F1D657287D39}" type="presOf" srcId="{296AC2B0-9BEE-4ABB-9270-B26FC7A1AF98}" destId="{81BF9649-330E-4C1D-89A5-2815C82D73DB}" srcOrd="0" destOrd="0" presId="urn:microsoft.com/office/officeart/2005/8/layout/vProcess5"/>
    <dgm:cxn modelId="{8E241D7A-9D65-4799-9E79-F36F26BF3096}" type="presOf" srcId="{B44DBF73-8E68-435A-ACE9-F1B1B70FD9F4}" destId="{80448CB1-60F9-4546-977F-607E2341234D}" srcOrd="0" destOrd="0" presId="urn:microsoft.com/office/officeart/2005/8/layout/vProcess5"/>
    <dgm:cxn modelId="{F687AD92-9D2D-4FA2-A875-E993753CF453}" type="presOf" srcId="{F1F18C57-5891-4CBE-95A0-D623EB3DD737}" destId="{D9CA0E34-5142-4EAE-867D-6CBDBDA29C83}" srcOrd="0" destOrd="0" presId="urn:microsoft.com/office/officeart/2005/8/layout/vProcess5"/>
    <dgm:cxn modelId="{09371094-4F6E-4449-92AF-6B0FC60FA2DD}" srcId="{1A983FE6-C137-4F8D-82FA-673C22BCB0DE}" destId="{50A429C3-E6C1-49F1-BDCA-93B046B4B48E}" srcOrd="0" destOrd="0" parTransId="{2524A975-D9AE-4597-BDA1-D8B25965D9AA}" sibTransId="{10E55910-2EB8-4170-94F0-B1109CB49E2C}"/>
    <dgm:cxn modelId="{46B60FA9-3684-4E3F-9E98-22CE2E97326E}" type="presOf" srcId="{597A517F-3056-43D0-A045-7E8C7AECC999}" destId="{EE160C5A-85DC-4E30-923B-95D4919B1246}" srcOrd="1" destOrd="0" presId="urn:microsoft.com/office/officeart/2005/8/layout/vProcess5"/>
    <dgm:cxn modelId="{E9DE06D4-C652-4914-AEFF-45A31BF5756B}" type="presOf" srcId="{1A983FE6-C137-4F8D-82FA-673C22BCB0DE}" destId="{DEA9E0C5-5581-4E41-8AD7-0E19E346D2F4}" srcOrd="0" destOrd="0" presId="urn:microsoft.com/office/officeart/2005/8/layout/vProcess5"/>
    <dgm:cxn modelId="{8A7A75DA-3AEE-4F4C-AA6F-C4E2DA5753ED}" type="presOf" srcId="{C3DDEF4D-84ED-4B6F-8583-89D32713B016}" destId="{051A4CDA-29FB-4CB6-B4E5-364005A2CD09}" srcOrd="0" destOrd="0" presId="urn:microsoft.com/office/officeart/2005/8/layout/vProcess5"/>
    <dgm:cxn modelId="{A020D6DF-C9C9-4A53-B190-086D2344E2CD}" type="presOf" srcId="{FA665DFD-CA9F-4E27-BB49-31525E3A6345}" destId="{23244CAC-6B15-4CCF-A7CC-BBF5922A5804}" srcOrd="0" destOrd="0" presId="urn:microsoft.com/office/officeart/2005/8/layout/vProcess5"/>
    <dgm:cxn modelId="{BCD5E4E7-670C-4D09-B17B-E44BCAD5C411}" type="presOf" srcId="{50A429C3-E6C1-49F1-BDCA-93B046B4B48E}" destId="{14173B3D-B99B-4EEF-9222-CC865652EB8F}" srcOrd="1" destOrd="0" presId="urn:microsoft.com/office/officeart/2005/8/layout/vProcess5"/>
    <dgm:cxn modelId="{132686F4-777B-430A-94CC-7F0E4420BE33}" type="presOf" srcId="{9CDF0D55-E444-4A47-899F-3AD8A0369433}" destId="{52B96DE3-7209-4314-B36A-4084972A1F52}" srcOrd="1" destOrd="0" presId="urn:microsoft.com/office/officeart/2005/8/layout/vProcess5"/>
    <dgm:cxn modelId="{6C42A7F6-8EE3-4CA4-9867-1BA820F42937}" srcId="{1A983FE6-C137-4F8D-82FA-673C22BCB0DE}" destId="{9CDF0D55-E444-4A47-899F-3AD8A0369433}" srcOrd="2" destOrd="0" parTransId="{1DC18691-50EC-4E11-864A-3EC35161660A}" sibTransId="{B44DBF73-8E68-435A-ACE9-F1B1B70FD9F4}"/>
    <dgm:cxn modelId="{4FB2387F-93B6-4F59-91CD-CB40BA782959}" type="presParOf" srcId="{DEA9E0C5-5581-4E41-8AD7-0E19E346D2F4}" destId="{08C68CCA-AC75-4AE8-A429-40C6186E74C0}" srcOrd="0" destOrd="0" presId="urn:microsoft.com/office/officeart/2005/8/layout/vProcess5"/>
    <dgm:cxn modelId="{EED55329-AD97-4369-A3DF-88BB1309E8C9}" type="presParOf" srcId="{DEA9E0C5-5581-4E41-8AD7-0E19E346D2F4}" destId="{0D214A53-21FC-412B-9121-97AC01FB25C6}" srcOrd="1" destOrd="0" presId="urn:microsoft.com/office/officeart/2005/8/layout/vProcess5"/>
    <dgm:cxn modelId="{ED97A1EE-D0F8-4D62-8BF9-3F245971BF75}" type="presParOf" srcId="{DEA9E0C5-5581-4E41-8AD7-0E19E346D2F4}" destId="{D22F8ABB-A985-4DB2-8F7F-0F2863B01756}" srcOrd="2" destOrd="0" presId="urn:microsoft.com/office/officeart/2005/8/layout/vProcess5"/>
    <dgm:cxn modelId="{4A687245-F498-439E-95D5-7C3148000777}" type="presParOf" srcId="{DEA9E0C5-5581-4E41-8AD7-0E19E346D2F4}" destId="{0EDE20B3-370E-4213-9972-59CDE468FDD4}" srcOrd="3" destOrd="0" presId="urn:microsoft.com/office/officeart/2005/8/layout/vProcess5"/>
    <dgm:cxn modelId="{07033501-4825-41FD-A561-2EBC38199AFD}" type="presParOf" srcId="{DEA9E0C5-5581-4E41-8AD7-0E19E346D2F4}" destId="{81BF9649-330E-4C1D-89A5-2815C82D73DB}" srcOrd="4" destOrd="0" presId="urn:microsoft.com/office/officeart/2005/8/layout/vProcess5"/>
    <dgm:cxn modelId="{08C605B5-0376-45ED-A5D3-91B33C3B5780}" type="presParOf" srcId="{DEA9E0C5-5581-4E41-8AD7-0E19E346D2F4}" destId="{051A4CDA-29FB-4CB6-B4E5-364005A2CD09}" srcOrd="5" destOrd="0" presId="urn:microsoft.com/office/officeart/2005/8/layout/vProcess5"/>
    <dgm:cxn modelId="{A54BA553-D288-4D79-8908-C45693C60984}" type="presParOf" srcId="{DEA9E0C5-5581-4E41-8AD7-0E19E346D2F4}" destId="{81D55CC3-7D23-480C-9BA8-EC2E24B0CEBD}" srcOrd="6" destOrd="0" presId="urn:microsoft.com/office/officeart/2005/8/layout/vProcess5"/>
    <dgm:cxn modelId="{12A0EB7D-4F24-4DA2-A374-16024DC1BBA5}" type="presParOf" srcId="{DEA9E0C5-5581-4E41-8AD7-0E19E346D2F4}" destId="{23244CAC-6B15-4CCF-A7CC-BBF5922A5804}" srcOrd="7" destOrd="0" presId="urn:microsoft.com/office/officeart/2005/8/layout/vProcess5"/>
    <dgm:cxn modelId="{147D68FB-2008-4EAE-B9ED-200637C89E58}" type="presParOf" srcId="{DEA9E0C5-5581-4E41-8AD7-0E19E346D2F4}" destId="{80448CB1-60F9-4546-977F-607E2341234D}" srcOrd="8" destOrd="0" presId="urn:microsoft.com/office/officeart/2005/8/layout/vProcess5"/>
    <dgm:cxn modelId="{816824A2-A6DF-42A7-865D-4E0575575003}" type="presParOf" srcId="{DEA9E0C5-5581-4E41-8AD7-0E19E346D2F4}" destId="{D9CA0E34-5142-4EAE-867D-6CBDBDA29C83}" srcOrd="9" destOrd="0" presId="urn:microsoft.com/office/officeart/2005/8/layout/vProcess5"/>
    <dgm:cxn modelId="{636592F7-26CB-455F-987E-7BA07F713585}" type="presParOf" srcId="{DEA9E0C5-5581-4E41-8AD7-0E19E346D2F4}" destId="{14173B3D-B99B-4EEF-9222-CC865652EB8F}" srcOrd="10" destOrd="0" presId="urn:microsoft.com/office/officeart/2005/8/layout/vProcess5"/>
    <dgm:cxn modelId="{9B4309F3-A27B-4248-981E-8BD4D40C35D4}" type="presParOf" srcId="{DEA9E0C5-5581-4E41-8AD7-0E19E346D2F4}" destId="{EE160C5A-85DC-4E30-923B-95D4919B1246}" srcOrd="11" destOrd="0" presId="urn:microsoft.com/office/officeart/2005/8/layout/vProcess5"/>
    <dgm:cxn modelId="{00FB71C5-04D8-467D-A772-A2A2B8FD338C}" type="presParOf" srcId="{DEA9E0C5-5581-4E41-8AD7-0E19E346D2F4}" destId="{52B96DE3-7209-4314-B36A-4084972A1F52}" srcOrd="12" destOrd="0" presId="urn:microsoft.com/office/officeart/2005/8/layout/vProcess5"/>
    <dgm:cxn modelId="{C31CFC7A-5A1F-4A01-A278-611837EFB06D}" type="presParOf" srcId="{DEA9E0C5-5581-4E41-8AD7-0E19E346D2F4}" destId="{FD3CCC1C-9A91-4CF8-B60C-689643475FA2}" srcOrd="13" destOrd="0" presId="urn:microsoft.com/office/officeart/2005/8/layout/vProcess5"/>
    <dgm:cxn modelId="{CF541CAA-2BE4-42F0-ABAA-0EAAC2FC3BA5}" type="presParOf" srcId="{DEA9E0C5-5581-4E41-8AD7-0E19E346D2F4}" destId="{5041ED9A-3187-4229-99E0-493C65F67FBE}"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D791C9F-4204-4075-B835-6364B211E16E}" type="doc">
      <dgm:prSet loTypeId="urn:microsoft.com/office/officeart/2008/layout/BendingPictureCaption" loCatId="picture" qsTypeId="urn:microsoft.com/office/officeart/2005/8/quickstyle/simple1" qsCatId="simple" csTypeId="urn:microsoft.com/office/officeart/2005/8/colors/accent1_2" csCatId="accent1" phldr="1"/>
      <dgm:spPr/>
      <dgm:t>
        <a:bodyPr/>
        <a:lstStyle/>
        <a:p>
          <a:endParaRPr lang="ca-ES"/>
        </a:p>
      </dgm:t>
    </dgm:pt>
    <dgm:pt modelId="{D0202978-AA4A-49F9-9196-3FEAED4A7599}">
      <dgm:prSet phldrT="[Texto]"/>
      <dgm:spPr/>
      <dgm:t>
        <a:bodyPr/>
        <a:lstStyle/>
        <a:p>
          <a:r>
            <a:rPr lang="es-EC" b="1" dirty="0"/>
            <a:t>Formación en y para la investigación </a:t>
          </a:r>
          <a:endParaRPr lang="ca-ES" b="1" dirty="0"/>
        </a:p>
      </dgm:t>
    </dgm:pt>
    <dgm:pt modelId="{605924E2-5935-444E-A6E5-F81F51EB9C76}" type="parTrans" cxnId="{D7D25CA8-7B74-4CE2-AD95-3624A20E12F5}">
      <dgm:prSet/>
      <dgm:spPr/>
      <dgm:t>
        <a:bodyPr/>
        <a:lstStyle/>
        <a:p>
          <a:endParaRPr lang="ca-ES"/>
        </a:p>
      </dgm:t>
    </dgm:pt>
    <dgm:pt modelId="{0DB09A14-4923-4A85-AA44-BAA6439C043A}" type="sibTrans" cxnId="{D7D25CA8-7B74-4CE2-AD95-3624A20E12F5}">
      <dgm:prSet/>
      <dgm:spPr/>
      <dgm:t>
        <a:bodyPr/>
        <a:lstStyle/>
        <a:p>
          <a:endParaRPr lang="ca-ES"/>
        </a:p>
      </dgm:t>
    </dgm:pt>
    <dgm:pt modelId="{02166CBA-462D-4202-AE25-99B7520F4C92}">
      <dgm:prSet phldrT="[Texto]"/>
      <dgm:spPr/>
      <dgm:t>
        <a:bodyPr/>
        <a:lstStyle/>
        <a:p>
          <a:r>
            <a:rPr lang="es-EC" b="1" dirty="0"/>
            <a:t>Investigación para la transformación del currículum o la práctica educativa</a:t>
          </a:r>
          <a:endParaRPr lang="ca-ES" b="1" dirty="0"/>
        </a:p>
      </dgm:t>
    </dgm:pt>
    <dgm:pt modelId="{19B9E083-C6E6-458B-91D4-B69A5FF6E99E}" type="parTrans" cxnId="{43AEDF2B-273A-4FF5-8CB1-1E59510E51E0}">
      <dgm:prSet/>
      <dgm:spPr/>
      <dgm:t>
        <a:bodyPr/>
        <a:lstStyle/>
        <a:p>
          <a:endParaRPr lang="ca-ES"/>
        </a:p>
      </dgm:t>
    </dgm:pt>
    <dgm:pt modelId="{426EF28C-5BE2-49E7-9CA4-BAC0E6A69693}" type="sibTrans" cxnId="{43AEDF2B-273A-4FF5-8CB1-1E59510E51E0}">
      <dgm:prSet/>
      <dgm:spPr/>
      <dgm:t>
        <a:bodyPr/>
        <a:lstStyle/>
        <a:p>
          <a:endParaRPr lang="ca-ES"/>
        </a:p>
      </dgm:t>
    </dgm:pt>
    <dgm:pt modelId="{091D7A0A-87AD-4243-A272-D2B60303F804}" type="pres">
      <dgm:prSet presAssocID="{AD791C9F-4204-4075-B835-6364B211E16E}" presName="diagram" presStyleCnt="0">
        <dgm:presLayoutVars>
          <dgm:dir/>
        </dgm:presLayoutVars>
      </dgm:prSet>
      <dgm:spPr/>
    </dgm:pt>
    <dgm:pt modelId="{5F62CEE8-38BC-4250-BCEB-100FB2EC8792}" type="pres">
      <dgm:prSet presAssocID="{D0202978-AA4A-49F9-9196-3FEAED4A7599}" presName="composite" presStyleCnt="0"/>
      <dgm:spPr/>
    </dgm:pt>
    <dgm:pt modelId="{EFD8A6B4-2412-4B8F-8859-A10061C79981}" type="pres">
      <dgm:prSet presAssocID="{D0202978-AA4A-49F9-9196-3FEAED4A7599}" presName="Image" presStyleLbl="bgShp"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14000" r="-14000"/>
          </a:stretch>
        </a:blipFill>
      </dgm:spPr>
    </dgm:pt>
    <dgm:pt modelId="{81CFE682-F982-4D3A-9841-FC98D4607F51}" type="pres">
      <dgm:prSet presAssocID="{D0202978-AA4A-49F9-9196-3FEAED4A7599}" presName="Parent" presStyleLbl="node0" presStyleIdx="0" presStyleCnt="2">
        <dgm:presLayoutVars>
          <dgm:bulletEnabled val="1"/>
        </dgm:presLayoutVars>
      </dgm:prSet>
      <dgm:spPr/>
    </dgm:pt>
    <dgm:pt modelId="{F3E015C5-7F9A-4F85-921F-4A4CC29B8C20}" type="pres">
      <dgm:prSet presAssocID="{0DB09A14-4923-4A85-AA44-BAA6439C043A}" presName="sibTrans" presStyleCnt="0"/>
      <dgm:spPr/>
    </dgm:pt>
    <dgm:pt modelId="{C52F5A87-FC17-4DE0-B374-CA0847A54711}" type="pres">
      <dgm:prSet presAssocID="{02166CBA-462D-4202-AE25-99B7520F4C92}" presName="composite" presStyleCnt="0"/>
      <dgm:spPr/>
    </dgm:pt>
    <dgm:pt modelId="{EA377883-C6AE-48EA-A8F8-9413FFB7F21D}" type="pres">
      <dgm:prSet presAssocID="{02166CBA-462D-4202-AE25-99B7520F4C92}" presName="Image" presStyleLbl="bgShp"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l="-14000" r="-14000"/>
          </a:stretch>
        </a:blipFill>
      </dgm:spPr>
    </dgm:pt>
    <dgm:pt modelId="{9DCAFD24-83C3-4F5C-A1C5-C82C67507E64}" type="pres">
      <dgm:prSet presAssocID="{02166CBA-462D-4202-AE25-99B7520F4C92}" presName="Parent" presStyleLbl="node0" presStyleIdx="1" presStyleCnt="2">
        <dgm:presLayoutVars>
          <dgm:bulletEnabled val="1"/>
        </dgm:presLayoutVars>
      </dgm:prSet>
      <dgm:spPr/>
    </dgm:pt>
  </dgm:ptLst>
  <dgm:cxnLst>
    <dgm:cxn modelId="{1165E90C-C9EF-48F7-89C2-DF36F09C2EC3}" type="presOf" srcId="{D0202978-AA4A-49F9-9196-3FEAED4A7599}" destId="{81CFE682-F982-4D3A-9841-FC98D4607F51}" srcOrd="0" destOrd="0" presId="urn:microsoft.com/office/officeart/2008/layout/BendingPictureCaption"/>
    <dgm:cxn modelId="{43AEDF2B-273A-4FF5-8CB1-1E59510E51E0}" srcId="{AD791C9F-4204-4075-B835-6364B211E16E}" destId="{02166CBA-462D-4202-AE25-99B7520F4C92}" srcOrd="1" destOrd="0" parTransId="{19B9E083-C6E6-458B-91D4-B69A5FF6E99E}" sibTransId="{426EF28C-5BE2-49E7-9CA4-BAC0E6A69693}"/>
    <dgm:cxn modelId="{D7D25CA8-7B74-4CE2-AD95-3624A20E12F5}" srcId="{AD791C9F-4204-4075-B835-6364B211E16E}" destId="{D0202978-AA4A-49F9-9196-3FEAED4A7599}" srcOrd="0" destOrd="0" parTransId="{605924E2-5935-444E-A6E5-F81F51EB9C76}" sibTransId="{0DB09A14-4923-4A85-AA44-BAA6439C043A}"/>
    <dgm:cxn modelId="{D69483ED-8039-40AD-B6D3-1EA03D8C7292}" type="presOf" srcId="{AD791C9F-4204-4075-B835-6364B211E16E}" destId="{091D7A0A-87AD-4243-A272-D2B60303F804}" srcOrd="0" destOrd="0" presId="urn:microsoft.com/office/officeart/2008/layout/BendingPictureCaption"/>
    <dgm:cxn modelId="{01FADCFC-D07C-44E3-9816-93AF1D5F90C0}" type="presOf" srcId="{02166CBA-462D-4202-AE25-99B7520F4C92}" destId="{9DCAFD24-83C3-4F5C-A1C5-C82C67507E64}" srcOrd="0" destOrd="0" presId="urn:microsoft.com/office/officeart/2008/layout/BendingPictureCaption"/>
    <dgm:cxn modelId="{223A49A2-7F84-42BA-96C2-34C04C7FFCA5}" type="presParOf" srcId="{091D7A0A-87AD-4243-A272-D2B60303F804}" destId="{5F62CEE8-38BC-4250-BCEB-100FB2EC8792}" srcOrd="0" destOrd="0" presId="urn:microsoft.com/office/officeart/2008/layout/BendingPictureCaption"/>
    <dgm:cxn modelId="{A2C2C0C6-A1C6-4904-B05D-9E1BFDF7E5CF}" type="presParOf" srcId="{5F62CEE8-38BC-4250-BCEB-100FB2EC8792}" destId="{EFD8A6B4-2412-4B8F-8859-A10061C79981}" srcOrd="0" destOrd="0" presId="urn:microsoft.com/office/officeart/2008/layout/BendingPictureCaption"/>
    <dgm:cxn modelId="{0CA32E93-2C7C-40A5-B903-EBEBDA13571E}" type="presParOf" srcId="{5F62CEE8-38BC-4250-BCEB-100FB2EC8792}" destId="{81CFE682-F982-4D3A-9841-FC98D4607F51}" srcOrd="1" destOrd="0" presId="urn:microsoft.com/office/officeart/2008/layout/BendingPictureCaption"/>
    <dgm:cxn modelId="{3E948B7C-E2CB-434E-8BDC-FD68B34D7600}" type="presParOf" srcId="{091D7A0A-87AD-4243-A272-D2B60303F804}" destId="{F3E015C5-7F9A-4F85-921F-4A4CC29B8C20}" srcOrd="1" destOrd="0" presId="urn:microsoft.com/office/officeart/2008/layout/BendingPictureCaption"/>
    <dgm:cxn modelId="{FCAE3597-2B8C-4D61-ABA1-287DAC82A47D}" type="presParOf" srcId="{091D7A0A-87AD-4243-A272-D2B60303F804}" destId="{C52F5A87-FC17-4DE0-B374-CA0847A54711}" srcOrd="2" destOrd="0" presId="urn:microsoft.com/office/officeart/2008/layout/BendingPictureCaption"/>
    <dgm:cxn modelId="{4F7AD924-FB1C-4E38-B18E-F2B0C702C32B}" type="presParOf" srcId="{C52F5A87-FC17-4DE0-B374-CA0847A54711}" destId="{EA377883-C6AE-48EA-A8F8-9413FFB7F21D}" srcOrd="0" destOrd="0" presId="urn:microsoft.com/office/officeart/2008/layout/BendingPictureCaption"/>
    <dgm:cxn modelId="{567B4115-D007-44E2-AC3D-5AE266EB4F95}" type="presParOf" srcId="{C52F5A87-FC17-4DE0-B374-CA0847A54711}" destId="{9DCAFD24-83C3-4F5C-A1C5-C82C67507E64}" srcOrd="1" destOrd="0" presId="urn:microsoft.com/office/officeart/2008/layout/BendingPictureCapti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95A7E6-5159-4ED7-9D9F-8728F1AA2A0E}">
      <dsp:nvSpPr>
        <dsp:cNvPr id="0" name=""/>
        <dsp:cNvSpPr/>
      </dsp:nvSpPr>
      <dsp:spPr>
        <a:xfrm>
          <a:off x="0" y="986667"/>
          <a:ext cx="9158749" cy="1315555"/>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2CDBB12D-D315-4869-83F4-7A513A087E51}">
      <dsp:nvSpPr>
        <dsp:cNvPr id="0" name=""/>
        <dsp:cNvSpPr/>
      </dsp:nvSpPr>
      <dsp:spPr>
        <a:xfrm>
          <a:off x="4024" y="0"/>
          <a:ext cx="2656394" cy="13155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marL="0" lvl="0" indent="0" algn="ctr" defTabSz="800100">
            <a:lnSpc>
              <a:spcPct val="90000"/>
            </a:lnSpc>
            <a:spcBef>
              <a:spcPct val="0"/>
            </a:spcBef>
            <a:spcAft>
              <a:spcPct val="35000"/>
            </a:spcAft>
            <a:buNone/>
          </a:pPr>
          <a:r>
            <a:rPr lang="es-ES" sz="1800" b="1" kern="1200" dirty="0"/>
            <a:t>BASES CONCEPTUALES DE LA INVESTIGACIÓN FORMATIVA </a:t>
          </a:r>
          <a:endParaRPr lang="ca-ES" sz="1800" kern="1200" dirty="0"/>
        </a:p>
      </dsp:txBody>
      <dsp:txXfrm>
        <a:off x="4024" y="0"/>
        <a:ext cx="2656394" cy="1315555"/>
      </dsp:txXfrm>
    </dsp:sp>
    <dsp:sp modelId="{3A9E0E1A-1B66-49B9-B44D-CF4F507D0A8F}">
      <dsp:nvSpPr>
        <dsp:cNvPr id="0" name=""/>
        <dsp:cNvSpPr/>
      </dsp:nvSpPr>
      <dsp:spPr>
        <a:xfrm>
          <a:off x="1167777" y="1480000"/>
          <a:ext cx="328888" cy="328888"/>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AFCDBEF1-B2F7-4433-900D-9E03D694791D}">
      <dsp:nvSpPr>
        <dsp:cNvPr id="0" name=""/>
        <dsp:cNvSpPr/>
      </dsp:nvSpPr>
      <dsp:spPr>
        <a:xfrm>
          <a:off x="2793239" y="1973334"/>
          <a:ext cx="2656394" cy="13155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0" lvl="0" indent="0" algn="ctr" defTabSz="800100">
            <a:lnSpc>
              <a:spcPct val="90000"/>
            </a:lnSpc>
            <a:spcBef>
              <a:spcPct val="0"/>
            </a:spcBef>
            <a:spcAft>
              <a:spcPct val="35000"/>
            </a:spcAft>
            <a:buNone/>
          </a:pPr>
          <a:r>
            <a:rPr lang="es-EC" sz="1800" b="1" kern="1200" dirty="0"/>
            <a:t>APLICACIONES DE LA INVESTIGACIÓN FORMATIVA</a:t>
          </a:r>
          <a:endParaRPr lang="ca-ES" sz="1800" kern="1200" dirty="0"/>
        </a:p>
      </dsp:txBody>
      <dsp:txXfrm>
        <a:off x="2793239" y="1973334"/>
        <a:ext cx="2656394" cy="1315555"/>
      </dsp:txXfrm>
    </dsp:sp>
    <dsp:sp modelId="{879CD91C-C281-430C-A571-7693D5F05273}">
      <dsp:nvSpPr>
        <dsp:cNvPr id="0" name=""/>
        <dsp:cNvSpPr/>
      </dsp:nvSpPr>
      <dsp:spPr>
        <a:xfrm>
          <a:off x="3956992" y="1480000"/>
          <a:ext cx="328888" cy="328888"/>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FBB756B5-9EE1-45CC-9376-7C192A905341}">
      <dsp:nvSpPr>
        <dsp:cNvPr id="0" name=""/>
        <dsp:cNvSpPr/>
      </dsp:nvSpPr>
      <dsp:spPr>
        <a:xfrm>
          <a:off x="5582454" y="0"/>
          <a:ext cx="2656394" cy="13155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marL="0" lvl="0" indent="0" algn="ctr" defTabSz="800100">
            <a:lnSpc>
              <a:spcPct val="90000"/>
            </a:lnSpc>
            <a:spcBef>
              <a:spcPct val="0"/>
            </a:spcBef>
            <a:spcAft>
              <a:spcPct val="35000"/>
            </a:spcAft>
            <a:buNone/>
          </a:pPr>
          <a:r>
            <a:rPr lang="es-EC" sz="1800" b="1" kern="1200" dirty="0"/>
            <a:t>LA ALIANZA ENTRE INVESTIGACIÓN FORMATIVA E INNOVACIÓN</a:t>
          </a:r>
          <a:endParaRPr lang="ca-ES" sz="1800" kern="1200" dirty="0"/>
        </a:p>
      </dsp:txBody>
      <dsp:txXfrm>
        <a:off x="5582454" y="0"/>
        <a:ext cx="2656394" cy="1315555"/>
      </dsp:txXfrm>
    </dsp:sp>
    <dsp:sp modelId="{33F0A0CB-FC5E-4F41-8396-564141D6EA11}">
      <dsp:nvSpPr>
        <dsp:cNvPr id="0" name=""/>
        <dsp:cNvSpPr/>
      </dsp:nvSpPr>
      <dsp:spPr>
        <a:xfrm>
          <a:off x="6746207" y="1480000"/>
          <a:ext cx="328888" cy="328888"/>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0DCE5C-0DED-4EEE-95FB-D46A1E7FE7C8}">
      <dsp:nvSpPr>
        <dsp:cNvPr id="0" name=""/>
        <dsp:cNvSpPr/>
      </dsp:nvSpPr>
      <dsp:spPr>
        <a:xfrm>
          <a:off x="3133344" y="931583"/>
          <a:ext cx="687359" cy="91440"/>
        </a:xfrm>
        <a:custGeom>
          <a:avLst/>
          <a:gdLst/>
          <a:ahLst/>
          <a:cxnLst/>
          <a:rect l="0" t="0" r="0" b="0"/>
          <a:pathLst>
            <a:path>
              <a:moveTo>
                <a:pt x="0" y="45720"/>
              </a:moveTo>
              <a:lnTo>
                <a:pt x="687359"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150000"/>
            </a:lnSpc>
            <a:spcBef>
              <a:spcPct val="0"/>
            </a:spcBef>
            <a:spcAft>
              <a:spcPts val="0"/>
            </a:spcAft>
            <a:buNone/>
          </a:pPr>
          <a:endParaRPr lang="es-ES" sz="600" b="1" kern="1200" noProof="0" dirty="0"/>
        </a:p>
      </dsp:txBody>
      <dsp:txXfrm>
        <a:off x="3459075" y="973710"/>
        <a:ext cx="35897" cy="7186"/>
      </dsp:txXfrm>
    </dsp:sp>
    <dsp:sp modelId="{9910531C-9286-444C-9585-5BB6337BD5EC}">
      <dsp:nvSpPr>
        <dsp:cNvPr id="0" name=""/>
        <dsp:cNvSpPr/>
      </dsp:nvSpPr>
      <dsp:spPr>
        <a:xfrm>
          <a:off x="13579" y="40833"/>
          <a:ext cx="3121565" cy="1872939"/>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150000"/>
            </a:lnSpc>
            <a:spcBef>
              <a:spcPct val="0"/>
            </a:spcBef>
            <a:spcAft>
              <a:spcPts val="0"/>
            </a:spcAft>
            <a:buNone/>
          </a:pPr>
          <a:r>
            <a:rPr lang="es-ES" sz="1600" b="1" kern="1200" noProof="0" dirty="0"/>
            <a:t>Escenarios de incertidumbre y complejidad siglo XXI intensificados por la pandemia</a:t>
          </a:r>
        </a:p>
      </dsp:txBody>
      <dsp:txXfrm>
        <a:off x="13579" y="40833"/>
        <a:ext cx="3121565" cy="1872939"/>
      </dsp:txXfrm>
    </dsp:sp>
    <dsp:sp modelId="{31D1A277-F4AD-4C9E-89AD-407DF069F4E8}">
      <dsp:nvSpPr>
        <dsp:cNvPr id="0" name=""/>
        <dsp:cNvSpPr/>
      </dsp:nvSpPr>
      <dsp:spPr>
        <a:xfrm>
          <a:off x="6972869" y="931583"/>
          <a:ext cx="687359" cy="91440"/>
        </a:xfrm>
        <a:custGeom>
          <a:avLst/>
          <a:gdLst/>
          <a:ahLst/>
          <a:cxnLst/>
          <a:rect l="0" t="0" r="0" b="0"/>
          <a:pathLst>
            <a:path>
              <a:moveTo>
                <a:pt x="0" y="45720"/>
              </a:moveTo>
              <a:lnTo>
                <a:pt x="687359"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150000"/>
            </a:lnSpc>
            <a:spcBef>
              <a:spcPct val="0"/>
            </a:spcBef>
            <a:spcAft>
              <a:spcPts val="0"/>
            </a:spcAft>
            <a:buNone/>
          </a:pPr>
          <a:endParaRPr lang="es-ES" sz="600" b="1" kern="1200" noProof="0" dirty="0"/>
        </a:p>
      </dsp:txBody>
      <dsp:txXfrm>
        <a:off x="7298600" y="973710"/>
        <a:ext cx="35897" cy="7186"/>
      </dsp:txXfrm>
    </dsp:sp>
    <dsp:sp modelId="{ADD7D853-02F4-4912-AB00-32C0856944F1}">
      <dsp:nvSpPr>
        <dsp:cNvPr id="0" name=""/>
        <dsp:cNvSpPr/>
      </dsp:nvSpPr>
      <dsp:spPr>
        <a:xfrm>
          <a:off x="3853104" y="40833"/>
          <a:ext cx="3121565" cy="1872939"/>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150000"/>
            </a:lnSpc>
            <a:spcBef>
              <a:spcPct val="0"/>
            </a:spcBef>
            <a:spcAft>
              <a:spcPts val="0"/>
            </a:spcAft>
            <a:buNone/>
          </a:pPr>
          <a:r>
            <a:rPr lang="es-ES" sz="1600" b="1" kern="1200" noProof="0" dirty="0"/>
            <a:t>Reto clave para los agentes educativos: Mejora continua de la calidad educativa</a:t>
          </a:r>
        </a:p>
      </dsp:txBody>
      <dsp:txXfrm>
        <a:off x="3853104" y="40833"/>
        <a:ext cx="3121565" cy="1872939"/>
      </dsp:txXfrm>
    </dsp:sp>
    <dsp:sp modelId="{C8089F68-97E8-4003-8437-78D1B2620D02}">
      <dsp:nvSpPr>
        <dsp:cNvPr id="0" name=""/>
        <dsp:cNvSpPr/>
      </dsp:nvSpPr>
      <dsp:spPr>
        <a:xfrm>
          <a:off x="1574362" y="1911973"/>
          <a:ext cx="7679049" cy="687359"/>
        </a:xfrm>
        <a:custGeom>
          <a:avLst/>
          <a:gdLst/>
          <a:ahLst/>
          <a:cxnLst/>
          <a:rect l="0" t="0" r="0" b="0"/>
          <a:pathLst>
            <a:path>
              <a:moveTo>
                <a:pt x="7679049" y="0"/>
              </a:moveTo>
              <a:lnTo>
                <a:pt x="7679049" y="360779"/>
              </a:lnTo>
              <a:lnTo>
                <a:pt x="0" y="360779"/>
              </a:lnTo>
              <a:lnTo>
                <a:pt x="0" y="687359"/>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150000"/>
            </a:lnSpc>
            <a:spcBef>
              <a:spcPct val="0"/>
            </a:spcBef>
            <a:spcAft>
              <a:spcPts val="0"/>
            </a:spcAft>
            <a:buNone/>
          </a:pPr>
          <a:endParaRPr lang="es-ES" sz="600" b="1" kern="1200" noProof="0" dirty="0"/>
        </a:p>
      </dsp:txBody>
      <dsp:txXfrm>
        <a:off x="5221073" y="2252059"/>
        <a:ext cx="385627" cy="7186"/>
      </dsp:txXfrm>
    </dsp:sp>
    <dsp:sp modelId="{24114FC4-B22F-4EAB-82A3-B902F71E9565}">
      <dsp:nvSpPr>
        <dsp:cNvPr id="0" name=""/>
        <dsp:cNvSpPr/>
      </dsp:nvSpPr>
      <dsp:spPr>
        <a:xfrm>
          <a:off x="7692629" y="40833"/>
          <a:ext cx="3121565" cy="1872939"/>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150000"/>
            </a:lnSpc>
            <a:spcBef>
              <a:spcPct val="0"/>
            </a:spcBef>
            <a:spcAft>
              <a:spcPts val="0"/>
            </a:spcAft>
            <a:buNone/>
          </a:pPr>
          <a:r>
            <a:rPr lang="es-ES" sz="1600" b="1" kern="1200" noProof="0" dirty="0"/>
            <a:t>4º ODS de NNUU 2030: </a:t>
          </a:r>
          <a:r>
            <a:rPr lang="es-EC" sz="1600" b="1" kern="1200" dirty="0"/>
            <a:t>Educación de calidad para todos y todas a lo largo de la vida</a:t>
          </a:r>
          <a:endParaRPr lang="es-ES" sz="1600" b="1" kern="1200" noProof="0" dirty="0"/>
        </a:p>
      </dsp:txBody>
      <dsp:txXfrm>
        <a:off x="7692629" y="40833"/>
        <a:ext cx="3121565" cy="1872939"/>
      </dsp:txXfrm>
    </dsp:sp>
    <dsp:sp modelId="{9AF55102-B27C-42AB-9238-7ACC04C5F6F9}">
      <dsp:nvSpPr>
        <dsp:cNvPr id="0" name=""/>
        <dsp:cNvSpPr/>
      </dsp:nvSpPr>
      <dsp:spPr>
        <a:xfrm>
          <a:off x="3133344" y="3522482"/>
          <a:ext cx="687359" cy="91440"/>
        </a:xfrm>
        <a:custGeom>
          <a:avLst/>
          <a:gdLst/>
          <a:ahLst/>
          <a:cxnLst/>
          <a:rect l="0" t="0" r="0" b="0"/>
          <a:pathLst>
            <a:path>
              <a:moveTo>
                <a:pt x="0" y="45720"/>
              </a:moveTo>
              <a:lnTo>
                <a:pt x="687359"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150000"/>
            </a:lnSpc>
            <a:spcBef>
              <a:spcPct val="0"/>
            </a:spcBef>
            <a:spcAft>
              <a:spcPts val="0"/>
            </a:spcAft>
            <a:buNone/>
          </a:pPr>
          <a:endParaRPr lang="es-ES" sz="600" b="1" kern="1200" noProof="0" dirty="0"/>
        </a:p>
      </dsp:txBody>
      <dsp:txXfrm>
        <a:off x="3459075" y="3564609"/>
        <a:ext cx="35897" cy="7186"/>
      </dsp:txXfrm>
    </dsp:sp>
    <dsp:sp modelId="{BDB51477-7B8C-4A83-8475-C78132AFF2AB}">
      <dsp:nvSpPr>
        <dsp:cNvPr id="0" name=""/>
        <dsp:cNvSpPr/>
      </dsp:nvSpPr>
      <dsp:spPr>
        <a:xfrm>
          <a:off x="13579" y="2631732"/>
          <a:ext cx="3121565" cy="1872939"/>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150000"/>
            </a:lnSpc>
            <a:spcBef>
              <a:spcPct val="0"/>
            </a:spcBef>
            <a:spcAft>
              <a:spcPts val="0"/>
            </a:spcAft>
            <a:buNone/>
          </a:pPr>
          <a:r>
            <a:rPr lang="es-ES" sz="1600" b="1" kern="1200" dirty="0"/>
            <a:t>Desde enfoque pedagógico de la calidad educativa como </a:t>
          </a:r>
          <a:r>
            <a:rPr lang="es-EC" sz="1600" b="1" kern="1200" dirty="0"/>
            <a:t>búsqueda constante de mejora de procesos y resultados de enseñanza aprendizaje (UNESCO, 2005)</a:t>
          </a:r>
          <a:r>
            <a:rPr lang="es-ES" sz="1600" b="1" kern="1200" dirty="0"/>
            <a:t> </a:t>
          </a:r>
          <a:endParaRPr lang="es-ES" sz="1600" b="1" kern="1200" noProof="0" dirty="0"/>
        </a:p>
      </dsp:txBody>
      <dsp:txXfrm>
        <a:off x="13579" y="2631732"/>
        <a:ext cx="3121565" cy="1872939"/>
      </dsp:txXfrm>
    </dsp:sp>
    <dsp:sp modelId="{2BE916B5-9B59-4528-82FC-FE4783783ACB}">
      <dsp:nvSpPr>
        <dsp:cNvPr id="0" name=""/>
        <dsp:cNvSpPr/>
      </dsp:nvSpPr>
      <dsp:spPr>
        <a:xfrm>
          <a:off x="3853104" y="2631732"/>
          <a:ext cx="5630835" cy="1872939"/>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150000"/>
            </a:lnSpc>
            <a:spcBef>
              <a:spcPct val="0"/>
            </a:spcBef>
            <a:spcAft>
              <a:spcPts val="0"/>
            </a:spcAft>
            <a:buNone/>
          </a:pPr>
          <a:r>
            <a:rPr lang="es-EC" sz="1600" b="1" kern="1200" dirty="0"/>
            <a:t>Investigación formativa e innovación pedagógica se configuran como poderosas herramientas de mejora de la calidad educativa en </a:t>
          </a:r>
          <a:r>
            <a:rPr lang="es-ES" sz="1600" b="1" kern="1200" noProof="0" dirty="0"/>
            <a:t>instituciones de formación técnica y tecnológica  </a:t>
          </a:r>
        </a:p>
      </dsp:txBody>
      <dsp:txXfrm>
        <a:off x="3853104" y="2631732"/>
        <a:ext cx="5630835" cy="18729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214A53-21FC-412B-9121-97AC01FB25C6}">
      <dsp:nvSpPr>
        <dsp:cNvPr id="0" name=""/>
        <dsp:cNvSpPr/>
      </dsp:nvSpPr>
      <dsp:spPr>
        <a:xfrm>
          <a:off x="0" y="0"/>
          <a:ext cx="5418827" cy="782399"/>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ES" sz="1600" b="1" kern="1200" noProof="0" dirty="0"/>
            <a:t>IF es marco estratégico pedagógico de enseñanza aprendizaje </a:t>
          </a:r>
        </a:p>
      </dsp:txBody>
      <dsp:txXfrm>
        <a:off x="22916" y="22916"/>
        <a:ext cx="4483015" cy="736567"/>
      </dsp:txXfrm>
    </dsp:sp>
    <dsp:sp modelId="{D22F8ABB-A985-4DB2-8F7F-0F2863B01756}">
      <dsp:nvSpPr>
        <dsp:cNvPr id="0" name=""/>
        <dsp:cNvSpPr/>
      </dsp:nvSpPr>
      <dsp:spPr>
        <a:xfrm>
          <a:off x="404652" y="891066"/>
          <a:ext cx="5418827" cy="782399"/>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ES" sz="1600" b="1" kern="1200" noProof="0" dirty="0"/>
            <a:t>Se orienta a la consecución de aprendizajes activos, significativos y competenciales</a:t>
          </a:r>
        </a:p>
      </dsp:txBody>
      <dsp:txXfrm>
        <a:off x="427568" y="913982"/>
        <a:ext cx="4459782" cy="736567"/>
      </dsp:txXfrm>
    </dsp:sp>
    <dsp:sp modelId="{0EDE20B3-370E-4213-9972-59CDE468FDD4}">
      <dsp:nvSpPr>
        <dsp:cNvPr id="0" name=""/>
        <dsp:cNvSpPr/>
      </dsp:nvSpPr>
      <dsp:spPr>
        <a:xfrm>
          <a:off x="809305" y="1782132"/>
          <a:ext cx="5418827" cy="782399"/>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ES" sz="1600" b="1" kern="1200" noProof="0" dirty="0"/>
            <a:t>El foco está en la relación educativa entre estudiantes y docentes</a:t>
          </a:r>
        </a:p>
      </dsp:txBody>
      <dsp:txXfrm>
        <a:off x="832221" y="1805048"/>
        <a:ext cx="4459782" cy="736567"/>
      </dsp:txXfrm>
    </dsp:sp>
    <dsp:sp modelId="{81BF9649-330E-4C1D-89A5-2815C82D73DB}">
      <dsp:nvSpPr>
        <dsp:cNvPr id="0" name=""/>
        <dsp:cNvSpPr/>
      </dsp:nvSpPr>
      <dsp:spPr>
        <a:xfrm>
          <a:off x="1213958" y="2673198"/>
          <a:ext cx="5418827" cy="782399"/>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ES" sz="1600" b="1" kern="1200" dirty="0"/>
            <a:t>Profesorado facilitador en construcción conocimiento del alumnado y activador de sus procesos de aprendizaje</a:t>
          </a:r>
          <a:endParaRPr lang="es-ES" sz="1600" b="1" kern="1200" noProof="0" dirty="0"/>
        </a:p>
      </dsp:txBody>
      <dsp:txXfrm>
        <a:off x="1236874" y="2696114"/>
        <a:ext cx="4459782" cy="736567"/>
      </dsp:txXfrm>
    </dsp:sp>
    <dsp:sp modelId="{051A4CDA-29FB-4CB6-B4E5-364005A2CD09}">
      <dsp:nvSpPr>
        <dsp:cNvPr id="0" name=""/>
        <dsp:cNvSpPr/>
      </dsp:nvSpPr>
      <dsp:spPr>
        <a:xfrm>
          <a:off x="1618610" y="3564265"/>
          <a:ext cx="5418827" cy="782399"/>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EC" sz="1600" b="1" kern="1200" dirty="0"/>
            <a:t>Alumnado asume un rol activo en la construcción de sus aprendizajes y en el desarrollo de su propia formación</a:t>
          </a:r>
          <a:r>
            <a:rPr lang="es-EC" sz="1600" kern="1200" dirty="0"/>
            <a:t>.</a:t>
          </a:r>
          <a:endParaRPr lang="es-ES" sz="1600" b="1" kern="1200" noProof="0" dirty="0"/>
        </a:p>
      </dsp:txBody>
      <dsp:txXfrm>
        <a:off x="1641526" y="3587181"/>
        <a:ext cx="4459782" cy="736567"/>
      </dsp:txXfrm>
    </dsp:sp>
    <dsp:sp modelId="{81D55CC3-7D23-480C-9BA8-EC2E24B0CEBD}">
      <dsp:nvSpPr>
        <dsp:cNvPr id="0" name=""/>
        <dsp:cNvSpPr/>
      </dsp:nvSpPr>
      <dsp:spPr>
        <a:xfrm>
          <a:off x="4910267" y="571586"/>
          <a:ext cx="508559" cy="508559"/>
        </a:xfrm>
        <a:prstGeom prst="downArrow">
          <a:avLst>
            <a:gd name="adj1" fmla="val 55000"/>
            <a:gd name="adj2" fmla="val 45000"/>
          </a:avLst>
        </a:prstGeom>
        <a:solidFill>
          <a:schemeClr val="lt1">
            <a:alpha val="90000"/>
            <a:tint val="40000"/>
            <a:hueOff val="0"/>
            <a:satOff val="0"/>
            <a:lumOff val="0"/>
            <a:alphaOff val="0"/>
          </a:schemeClr>
        </a:solidFill>
        <a:ln w="6350" cap="flat" cmpd="sng" algn="ctr">
          <a:solidFill>
            <a:schemeClr val="accent1">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endParaRPr lang="es-ES" sz="1600" b="1" kern="1200" noProof="0" dirty="0"/>
        </a:p>
      </dsp:txBody>
      <dsp:txXfrm>
        <a:off x="5024693" y="571586"/>
        <a:ext cx="279707" cy="382691"/>
      </dsp:txXfrm>
    </dsp:sp>
    <dsp:sp modelId="{23244CAC-6B15-4CCF-A7CC-BBF5922A5804}">
      <dsp:nvSpPr>
        <dsp:cNvPr id="0" name=""/>
        <dsp:cNvSpPr/>
      </dsp:nvSpPr>
      <dsp:spPr>
        <a:xfrm>
          <a:off x="5314920" y="1462652"/>
          <a:ext cx="508559" cy="508559"/>
        </a:xfrm>
        <a:prstGeom prst="downArrow">
          <a:avLst>
            <a:gd name="adj1" fmla="val 55000"/>
            <a:gd name="adj2" fmla="val 45000"/>
          </a:avLst>
        </a:prstGeom>
        <a:solidFill>
          <a:schemeClr val="lt1">
            <a:alpha val="90000"/>
            <a:tint val="40000"/>
            <a:hueOff val="0"/>
            <a:satOff val="0"/>
            <a:lumOff val="0"/>
            <a:alphaOff val="0"/>
          </a:schemeClr>
        </a:solidFill>
        <a:ln w="6350" cap="flat" cmpd="sng" algn="ctr">
          <a:solidFill>
            <a:schemeClr val="accent1">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endParaRPr lang="es-ES" sz="1600" b="1" kern="1200" noProof="0" dirty="0"/>
        </a:p>
      </dsp:txBody>
      <dsp:txXfrm>
        <a:off x="5429346" y="1462652"/>
        <a:ext cx="279707" cy="382691"/>
      </dsp:txXfrm>
    </dsp:sp>
    <dsp:sp modelId="{80448CB1-60F9-4546-977F-607E2341234D}">
      <dsp:nvSpPr>
        <dsp:cNvPr id="0" name=""/>
        <dsp:cNvSpPr/>
      </dsp:nvSpPr>
      <dsp:spPr>
        <a:xfrm>
          <a:off x="5719572" y="2340679"/>
          <a:ext cx="508559" cy="508559"/>
        </a:xfrm>
        <a:prstGeom prst="downArrow">
          <a:avLst>
            <a:gd name="adj1" fmla="val 55000"/>
            <a:gd name="adj2" fmla="val 45000"/>
          </a:avLst>
        </a:prstGeom>
        <a:solidFill>
          <a:schemeClr val="lt1">
            <a:alpha val="90000"/>
            <a:tint val="40000"/>
            <a:hueOff val="0"/>
            <a:satOff val="0"/>
            <a:lumOff val="0"/>
            <a:alphaOff val="0"/>
          </a:schemeClr>
        </a:solidFill>
        <a:ln w="6350" cap="flat" cmpd="sng" algn="ctr">
          <a:solidFill>
            <a:schemeClr val="accent1">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endParaRPr lang="es-ES" sz="1600" b="1" kern="1200" noProof="0" dirty="0"/>
        </a:p>
      </dsp:txBody>
      <dsp:txXfrm>
        <a:off x="5833998" y="2340679"/>
        <a:ext cx="279707" cy="382691"/>
      </dsp:txXfrm>
    </dsp:sp>
    <dsp:sp modelId="{D9CA0E34-5142-4EAE-867D-6CBDBDA29C83}">
      <dsp:nvSpPr>
        <dsp:cNvPr id="0" name=""/>
        <dsp:cNvSpPr/>
      </dsp:nvSpPr>
      <dsp:spPr>
        <a:xfrm>
          <a:off x="6124225" y="3240438"/>
          <a:ext cx="508559" cy="508559"/>
        </a:xfrm>
        <a:prstGeom prst="downArrow">
          <a:avLst>
            <a:gd name="adj1" fmla="val 55000"/>
            <a:gd name="adj2" fmla="val 45000"/>
          </a:avLst>
        </a:prstGeom>
        <a:solidFill>
          <a:schemeClr val="lt1">
            <a:alpha val="90000"/>
            <a:tint val="40000"/>
            <a:hueOff val="0"/>
            <a:satOff val="0"/>
            <a:lumOff val="0"/>
            <a:alphaOff val="0"/>
          </a:schemeClr>
        </a:solidFill>
        <a:ln w="6350" cap="flat" cmpd="sng" algn="ctr">
          <a:solidFill>
            <a:schemeClr val="accent1">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endParaRPr lang="es-ES" sz="1600" kern="1200" dirty="0"/>
        </a:p>
      </dsp:txBody>
      <dsp:txXfrm>
        <a:off x="6238651" y="3240438"/>
        <a:ext cx="279707" cy="38269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D8A6B4-2412-4B8F-8859-A10061C79981}">
      <dsp:nvSpPr>
        <dsp:cNvPr id="0" name=""/>
        <dsp:cNvSpPr/>
      </dsp:nvSpPr>
      <dsp:spPr>
        <a:xfrm>
          <a:off x="1897" y="145929"/>
          <a:ext cx="4482996" cy="3312917"/>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4000" r="-14000"/>
          </a:stretch>
        </a:blipFill>
        <a:ln>
          <a:noFill/>
        </a:ln>
        <a:effectLst/>
      </dsp:spPr>
      <dsp:style>
        <a:lnRef idx="0">
          <a:scrgbClr r="0" g="0" b="0"/>
        </a:lnRef>
        <a:fillRef idx="1">
          <a:scrgbClr r="0" g="0" b="0"/>
        </a:fillRef>
        <a:effectRef idx="0">
          <a:scrgbClr r="0" g="0" b="0"/>
        </a:effectRef>
        <a:fontRef idx="minor"/>
      </dsp:style>
    </dsp:sp>
    <dsp:sp modelId="{81CFE682-F982-4D3A-9841-FC98D4607F51}">
      <dsp:nvSpPr>
        <dsp:cNvPr id="0" name=""/>
        <dsp:cNvSpPr/>
      </dsp:nvSpPr>
      <dsp:spPr>
        <a:xfrm>
          <a:off x="908034" y="2858153"/>
          <a:ext cx="3863007" cy="92834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889000">
            <a:lnSpc>
              <a:spcPct val="90000"/>
            </a:lnSpc>
            <a:spcBef>
              <a:spcPct val="0"/>
            </a:spcBef>
            <a:spcAft>
              <a:spcPct val="5000"/>
            </a:spcAft>
            <a:buNone/>
          </a:pPr>
          <a:r>
            <a:rPr lang="es-EC" sz="2000" b="1" kern="1200" dirty="0"/>
            <a:t>Formación en y para la investigación </a:t>
          </a:r>
          <a:endParaRPr lang="ca-ES" sz="2000" b="1" kern="1200" dirty="0"/>
        </a:p>
      </dsp:txBody>
      <dsp:txXfrm>
        <a:off x="908034" y="2858153"/>
        <a:ext cx="3863007" cy="928345"/>
      </dsp:txXfrm>
    </dsp:sp>
    <dsp:sp modelId="{EA377883-C6AE-48EA-A8F8-9413FFB7F21D}">
      <dsp:nvSpPr>
        <dsp:cNvPr id="0" name=""/>
        <dsp:cNvSpPr/>
      </dsp:nvSpPr>
      <dsp:spPr>
        <a:xfrm>
          <a:off x="5744557" y="145929"/>
          <a:ext cx="4482996" cy="3312917"/>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4000" r="-14000"/>
          </a:stretch>
        </a:blipFill>
        <a:ln>
          <a:noFill/>
        </a:ln>
        <a:effectLst/>
      </dsp:spPr>
      <dsp:style>
        <a:lnRef idx="0">
          <a:scrgbClr r="0" g="0" b="0"/>
        </a:lnRef>
        <a:fillRef idx="1">
          <a:scrgbClr r="0" g="0" b="0"/>
        </a:fillRef>
        <a:effectRef idx="0">
          <a:scrgbClr r="0" g="0" b="0"/>
        </a:effectRef>
        <a:fontRef idx="minor"/>
      </dsp:style>
    </dsp:sp>
    <dsp:sp modelId="{9DCAFD24-83C3-4F5C-A1C5-C82C67507E64}">
      <dsp:nvSpPr>
        <dsp:cNvPr id="0" name=""/>
        <dsp:cNvSpPr/>
      </dsp:nvSpPr>
      <dsp:spPr>
        <a:xfrm>
          <a:off x="6650694" y="2858153"/>
          <a:ext cx="3863007" cy="92834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889000">
            <a:lnSpc>
              <a:spcPct val="90000"/>
            </a:lnSpc>
            <a:spcBef>
              <a:spcPct val="0"/>
            </a:spcBef>
            <a:spcAft>
              <a:spcPct val="5000"/>
            </a:spcAft>
            <a:buNone/>
          </a:pPr>
          <a:r>
            <a:rPr lang="es-EC" sz="2000" b="1" kern="1200" dirty="0"/>
            <a:t>Investigación para la transformación del currículum o la práctica educativa</a:t>
          </a:r>
          <a:endParaRPr lang="ca-ES" sz="2000" b="1" kern="1200" dirty="0"/>
        </a:p>
      </dsp:txBody>
      <dsp:txXfrm>
        <a:off x="6650694" y="2858153"/>
        <a:ext cx="3863007" cy="92834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8/layout/BendingPictureCaption">
  <dgm:title val=""/>
  <dgm:desc val=""/>
  <dgm:catLst>
    <dgm:cat type="picture" pri="6000"/>
    <dgm:cat type="pictureconvert" pri="6000"/>
  </dgm:catLst>
  <dgm:sampData>
    <dgm:dataModel>
      <dgm:ptLst>
        <dgm:pt modelId="0" type="doc"/>
        <dgm:pt modelId="1">
          <dgm:prSet phldr="1"/>
        </dgm:pt>
        <dgm:pt modelId="2">
          <dgm:prSet phldr="1"/>
        </dgm:pt>
      </dgm:ptLst>
      <dgm:cxnLst>
        <dgm:cxn modelId="7" srcId="0" destId="1" srcOrd="0" destOrd="0"/>
        <dgm:cxn modelId="8" srcId="0" destId="2" srcOrd="1"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diagram">
    <dgm:varLst>
      <dgm:dir/>
    </dgm:varLst>
    <dgm:choose name="Name0">
      <dgm:if name="Name1" func="var" arg="dir" op="equ" val="norm">
        <dgm:alg type="snake">
          <dgm:param type="off" val="ctr"/>
        </dgm:alg>
      </dgm:if>
      <dgm:else name="Name2">
        <dgm:alg type="snake">
          <dgm:param type="grDir" val="tR"/>
          <dgm:param type="off" val="c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1"/>
        </dgm:alg>
        <dgm:shape xmlns:r="http://schemas.openxmlformats.org/officeDocument/2006/relationships" r:blip="">
          <dgm:adjLst/>
        </dgm:shape>
        <dgm:choose name="Name3">
          <dgm:if name="Name4" func="var" arg="dir" op="equ" val="norm">
            <dgm:constrLst>
              <dgm:constr type="l" for="ch" forName="Image" refType="w" fact="0"/>
              <dgm:constr type="t" for="ch" forName="Image" refType="h" fact="0"/>
              <dgm:constr type="w" for="ch" forName="Image" refType="w" fact="0.94"/>
              <dgm:constr type="h" for="ch" forName="Image" refType="h" fact="0.91"/>
              <dgm:constr type="l" for="ch" forName="Parent" refType="w" fact="0.19"/>
              <dgm:constr type="t" for="ch" forName="Parent" refType="h" fact="0.745"/>
              <dgm:constr type="w" for="ch" forName="Parent" refType="w" fact="0.81"/>
              <dgm:constr type="h" for="ch" forName="Parent" refType="h" fact="0.255"/>
            </dgm:constrLst>
          </dgm:if>
          <dgm:else name="Name5">
            <dgm:constrLst>
              <dgm:constr type="l" for="ch" forName="Image" refType="w" fact="0.06"/>
              <dgm:constr type="t" for="ch" forName="Image" refType="h" fact="0"/>
              <dgm:constr type="w" for="ch" forName="Image" refType="w" fact="0.94"/>
              <dgm:constr type="h" for="ch" forName="Image" refType="h" fact="0.91"/>
              <dgm:constr type="l" for="ch" forName="Parent" refType="w" fact="0"/>
              <dgm:constr type="t" for="ch" forName="Parent" refType="h" fact="0.745"/>
              <dgm:constr type="w" for="ch" forName="Parent" refType="w" fact="0.81"/>
              <dgm:constr type="h" for="ch" forName="Parent" refType="h" fact="0.255"/>
            </dgm:constrLst>
          </dgm:else>
        </dgm:choose>
        <dgm:layoutNode name="Image" styleLbl="bgShp">
          <dgm:alg type="sp"/>
          <dgm:shape xmlns:r="http://schemas.openxmlformats.org/officeDocument/2006/relationships" type="rect" r:blip="" blipPhldr="1">
            <dgm:adjLst/>
          </dgm:shape>
          <dgm:presOf/>
        </dgm:layoutNode>
        <dgm:layoutNode name="Parent" styleLbl="node0">
          <dgm:varLst>
            <dgm:bulletEnabled val="1"/>
          </dgm:varLst>
          <dgm:alg type="tx">
            <dgm:param type="txAnchorVertCh" val="mid"/>
            <dgm:param type="shpTxRTLAlignCh" val="r"/>
            <dgm:param type="lnSpAfParP" val="5"/>
          </dgm:alg>
          <dgm:shape xmlns:r="http://schemas.openxmlformats.org/officeDocument/2006/relationships" type="rect" r:blip="">
            <dgm:adjLst/>
          </dgm:shape>
          <dgm:presOf axis="desOr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DD4CCDB3-7AE4-48EB-B5D4-BFEEAE84C98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a-ES"/>
          </a:p>
        </p:txBody>
      </p:sp>
      <p:sp>
        <p:nvSpPr>
          <p:cNvPr id="3" name="Marcador de fecha 2">
            <a:extLst>
              <a:ext uri="{FF2B5EF4-FFF2-40B4-BE49-F238E27FC236}">
                <a16:creationId xmlns:a16="http://schemas.microsoft.com/office/drawing/2014/main" id="{997250A0-12CB-45A8-A238-133BD1BFFE8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AADBBDA-7427-4949-B67E-BE55E1896A72}" type="datetimeFigureOut">
              <a:rPr lang="ca-ES" smtClean="0"/>
              <a:t>2/8/2021</a:t>
            </a:fld>
            <a:endParaRPr lang="ca-ES"/>
          </a:p>
        </p:txBody>
      </p:sp>
      <p:sp>
        <p:nvSpPr>
          <p:cNvPr id="4" name="Marcador de pie de página 3">
            <a:extLst>
              <a:ext uri="{FF2B5EF4-FFF2-40B4-BE49-F238E27FC236}">
                <a16:creationId xmlns:a16="http://schemas.microsoft.com/office/drawing/2014/main" id="{47DCD522-7848-4E53-BBD1-A5B4990058E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ca-ES"/>
          </a:p>
        </p:txBody>
      </p:sp>
      <p:sp>
        <p:nvSpPr>
          <p:cNvPr id="5" name="Marcador de número de diapositiva 4">
            <a:extLst>
              <a:ext uri="{FF2B5EF4-FFF2-40B4-BE49-F238E27FC236}">
                <a16:creationId xmlns:a16="http://schemas.microsoft.com/office/drawing/2014/main" id="{8736389B-0F6D-4A57-8E7D-52990BB7D43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058515F-E15E-4271-A918-2D80DBA3BB36}" type="slidenum">
              <a:rPr lang="ca-ES" smtClean="0"/>
              <a:t>‹Nº›</a:t>
            </a:fld>
            <a:endParaRPr lang="ca-ES"/>
          </a:p>
        </p:txBody>
      </p:sp>
    </p:spTree>
    <p:extLst>
      <p:ext uri="{BB962C8B-B14F-4D97-AF65-F5344CB8AC3E}">
        <p14:creationId xmlns:p14="http://schemas.microsoft.com/office/powerpoint/2010/main" val="3671128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a-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E2A108-5FE0-4412-91E8-7C076BE074E3}" type="datetimeFigureOut">
              <a:rPr lang="ca-ES" smtClean="0"/>
              <a:t>2/8/2021</a:t>
            </a:fld>
            <a:endParaRPr lang="ca-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a-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a-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BE543D-0184-4B0E-98BE-14123DA27A68}" type="slidenum">
              <a:rPr lang="ca-ES" smtClean="0"/>
              <a:t>‹Nº›</a:t>
            </a:fld>
            <a:endParaRPr lang="ca-ES"/>
          </a:p>
        </p:txBody>
      </p:sp>
    </p:spTree>
    <p:extLst>
      <p:ext uri="{BB962C8B-B14F-4D97-AF65-F5344CB8AC3E}">
        <p14:creationId xmlns:p14="http://schemas.microsoft.com/office/powerpoint/2010/main" val="515527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a:p>
        </p:txBody>
      </p:sp>
      <p:sp>
        <p:nvSpPr>
          <p:cNvPr id="4" name="Marcador de número de diapositiva 3"/>
          <p:cNvSpPr>
            <a:spLocks noGrp="1"/>
          </p:cNvSpPr>
          <p:nvPr>
            <p:ph type="sldNum" sz="quarter" idx="5"/>
          </p:nvPr>
        </p:nvSpPr>
        <p:spPr/>
        <p:txBody>
          <a:bodyPr/>
          <a:lstStyle/>
          <a:p>
            <a:fld id="{A4BE543D-0184-4B0E-98BE-14123DA27A68}" type="slidenum">
              <a:rPr lang="ca-ES" smtClean="0"/>
              <a:t>1</a:t>
            </a:fld>
            <a:endParaRPr lang="ca-ES"/>
          </a:p>
        </p:txBody>
      </p:sp>
    </p:spTree>
    <p:extLst>
      <p:ext uri="{BB962C8B-B14F-4D97-AF65-F5344CB8AC3E}">
        <p14:creationId xmlns:p14="http://schemas.microsoft.com/office/powerpoint/2010/main" val="29936295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41C8B4E-A441-FD48-865B-2B714DC7A738}"/>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EC"/>
          </a:p>
        </p:txBody>
      </p:sp>
      <p:sp>
        <p:nvSpPr>
          <p:cNvPr id="3" name="Subtítulo 2">
            <a:extLst>
              <a:ext uri="{FF2B5EF4-FFF2-40B4-BE49-F238E27FC236}">
                <a16:creationId xmlns:a16="http://schemas.microsoft.com/office/drawing/2014/main" id="{36C3C347-F152-5B42-A879-4738BD41F01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EC"/>
          </a:p>
        </p:txBody>
      </p:sp>
      <p:sp>
        <p:nvSpPr>
          <p:cNvPr id="4" name="Marcador de fecha 3">
            <a:extLst>
              <a:ext uri="{FF2B5EF4-FFF2-40B4-BE49-F238E27FC236}">
                <a16:creationId xmlns:a16="http://schemas.microsoft.com/office/drawing/2014/main" id="{1F736498-AB4A-D54C-941A-F0E0FC0F1905}"/>
              </a:ext>
            </a:extLst>
          </p:cNvPr>
          <p:cNvSpPr>
            <a:spLocks noGrp="1"/>
          </p:cNvSpPr>
          <p:nvPr>
            <p:ph type="dt" sz="half" idx="10"/>
          </p:nvPr>
        </p:nvSpPr>
        <p:spPr/>
        <p:txBody>
          <a:bodyPr/>
          <a:lstStyle/>
          <a:p>
            <a:fld id="{0A435644-3145-41D0-AA5F-98673361C6C0}" type="datetime1">
              <a:rPr lang="es-EC" smtClean="0"/>
              <a:t>2/8/2021</a:t>
            </a:fld>
            <a:endParaRPr lang="es-EC"/>
          </a:p>
        </p:txBody>
      </p:sp>
      <p:sp>
        <p:nvSpPr>
          <p:cNvPr id="5" name="Marcador de pie de página 4">
            <a:extLst>
              <a:ext uri="{FF2B5EF4-FFF2-40B4-BE49-F238E27FC236}">
                <a16:creationId xmlns:a16="http://schemas.microsoft.com/office/drawing/2014/main" id="{C260756C-170D-8746-B657-CA51E8026B4E}"/>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DBFF8E06-8AF0-D743-8E51-2A3AE6AAC05D}"/>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41797502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F5CFDF0-3561-9B4C-B0FA-5E39F4E5F88A}"/>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texto vertical 2">
            <a:extLst>
              <a:ext uri="{FF2B5EF4-FFF2-40B4-BE49-F238E27FC236}">
                <a16:creationId xmlns:a16="http://schemas.microsoft.com/office/drawing/2014/main" id="{0AF929B6-6164-6D4E-8ED2-8540419252F4}"/>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5937522F-F46F-D447-B027-CC975EF50CCC}"/>
              </a:ext>
            </a:extLst>
          </p:cNvPr>
          <p:cNvSpPr>
            <a:spLocks noGrp="1"/>
          </p:cNvSpPr>
          <p:nvPr>
            <p:ph type="dt" sz="half" idx="10"/>
          </p:nvPr>
        </p:nvSpPr>
        <p:spPr/>
        <p:txBody>
          <a:bodyPr/>
          <a:lstStyle/>
          <a:p>
            <a:fld id="{781D5CBD-7EAE-4A22-999E-75F753D0E5DA}" type="datetime1">
              <a:rPr lang="es-EC" smtClean="0"/>
              <a:t>2/8/2021</a:t>
            </a:fld>
            <a:endParaRPr lang="es-EC"/>
          </a:p>
        </p:txBody>
      </p:sp>
      <p:sp>
        <p:nvSpPr>
          <p:cNvPr id="5" name="Marcador de pie de página 4">
            <a:extLst>
              <a:ext uri="{FF2B5EF4-FFF2-40B4-BE49-F238E27FC236}">
                <a16:creationId xmlns:a16="http://schemas.microsoft.com/office/drawing/2014/main" id="{85934229-4C8B-CB47-991C-F853281E50D3}"/>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272C112E-47C5-5F42-B768-F11F5E5CD2CE}"/>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2235523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BA8C9437-6D8C-754E-9E2C-528A2FF482CD}"/>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EC"/>
          </a:p>
        </p:txBody>
      </p:sp>
      <p:sp>
        <p:nvSpPr>
          <p:cNvPr id="3" name="Marcador de texto vertical 2">
            <a:extLst>
              <a:ext uri="{FF2B5EF4-FFF2-40B4-BE49-F238E27FC236}">
                <a16:creationId xmlns:a16="http://schemas.microsoft.com/office/drawing/2014/main" id="{768F63DE-7997-7A43-B900-A1872C8AC98F}"/>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B5D12425-1647-A040-91AD-435D5CD05624}"/>
              </a:ext>
            </a:extLst>
          </p:cNvPr>
          <p:cNvSpPr>
            <a:spLocks noGrp="1"/>
          </p:cNvSpPr>
          <p:nvPr>
            <p:ph type="dt" sz="half" idx="10"/>
          </p:nvPr>
        </p:nvSpPr>
        <p:spPr/>
        <p:txBody>
          <a:bodyPr/>
          <a:lstStyle/>
          <a:p>
            <a:fld id="{A63C5040-9466-4EA0-A965-0BC7F2639214}" type="datetime1">
              <a:rPr lang="es-EC" smtClean="0"/>
              <a:t>2/8/2021</a:t>
            </a:fld>
            <a:endParaRPr lang="es-EC"/>
          </a:p>
        </p:txBody>
      </p:sp>
      <p:sp>
        <p:nvSpPr>
          <p:cNvPr id="5" name="Marcador de pie de página 4">
            <a:extLst>
              <a:ext uri="{FF2B5EF4-FFF2-40B4-BE49-F238E27FC236}">
                <a16:creationId xmlns:a16="http://schemas.microsoft.com/office/drawing/2014/main" id="{CF66BB0D-0E69-F446-8C8F-37133200C895}"/>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1BB3FC38-62E8-A845-8BC1-969083160375}"/>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1292387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2C6486-895A-4F4E-9884-8EBEA82001E5}"/>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contenido 2">
            <a:extLst>
              <a:ext uri="{FF2B5EF4-FFF2-40B4-BE49-F238E27FC236}">
                <a16:creationId xmlns:a16="http://schemas.microsoft.com/office/drawing/2014/main" id="{71D7D0E2-D436-DD44-907E-BC4453CF844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7981D769-1D42-464D-8506-B56A30704215}"/>
              </a:ext>
            </a:extLst>
          </p:cNvPr>
          <p:cNvSpPr>
            <a:spLocks noGrp="1"/>
          </p:cNvSpPr>
          <p:nvPr>
            <p:ph type="dt" sz="half" idx="10"/>
          </p:nvPr>
        </p:nvSpPr>
        <p:spPr/>
        <p:txBody>
          <a:bodyPr/>
          <a:lstStyle/>
          <a:p>
            <a:fld id="{829E34AD-E7A2-4A8B-A838-3681C34F8CA9}" type="datetime1">
              <a:rPr lang="es-EC" smtClean="0"/>
              <a:t>2/8/2021</a:t>
            </a:fld>
            <a:endParaRPr lang="es-EC"/>
          </a:p>
        </p:txBody>
      </p:sp>
      <p:sp>
        <p:nvSpPr>
          <p:cNvPr id="5" name="Marcador de pie de página 4">
            <a:extLst>
              <a:ext uri="{FF2B5EF4-FFF2-40B4-BE49-F238E27FC236}">
                <a16:creationId xmlns:a16="http://schemas.microsoft.com/office/drawing/2014/main" id="{4812D2F2-8A53-894A-9209-3CC146CFCA5B}"/>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FD5EC06F-80A5-E74A-AB65-2B16957AEA8F}"/>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280405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D233B37-9527-0B48-9439-F7333DAAAE00}"/>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id="{6D7DFE61-1538-7B4F-A89E-2ED51D15108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732FAF30-7EFA-3C43-B416-641220DD9074}"/>
              </a:ext>
            </a:extLst>
          </p:cNvPr>
          <p:cNvSpPr>
            <a:spLocks noGrp="1"/>
          </p:cNvSpPr>
          <p:nvPr>
            <p:ph type="dt" sz="half" idx="10"/>
          </p:nvPr>
        </p:nvSpPr>
        <p:spPr/>
        <p:txBody>
          <a:bodyPr/>
          <a:lstStyle/>
          <a:p>
            <a:fld id="{C37722F9-13DF-4342-A4EB-7F7DAF0957F8}" type="datetime1">
              <a:rPr lang="es-EC" smtClean="0"/>
              <a:t>2/8/2021</a:t>
            </a:fld>
            <a:endParaRPr lang="es-EC"/>
          </a:p>
        </p:txBody>
      </p:sp>
      <p:sp>
        <p:nvSpPr>
          <p:cNvPr id="5" name="Marcador de pie de página 4">
            <a:extLst>
              <a:ext uri="{FF2B5EF4-FFF2-40B4-BE49-F238E27FC236}">
                <a16:creationId xmlns:a16="http://schemas.microsoft.com/office/drawing/2014/main" id="{58419427-0C3A-0240-872B-CDC3E571264C}"/>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B40FE207-5341-4749-A2B6-9D41F8FBDBC5}"/>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2982803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FA161E-C83B-E848-9220-67B964BD4A9D}"/>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contenido 2">
            <a:extLst>
              <a:ext uri="{FF2B5EF4-FFF2-40B4-BE49-F238E27FC236}">
                <a16:creationId xmlns:a16="http://schemas.microsoft.com/office/drawing/2014/main" id="{90D9E642-92D5-AB44-B163-33F7BE1226F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contenido 3">
            <a:extLst>
              <a:ext uri="{FF2B5EF4-FFF2-40B4-BE49-F238E27FC236}">
                <a16:creationId xmlns:a16="http://schemas.microsoft.com/office/drawing/2014/main" id="{0B3D0DAE-ED23-424D-B31D-C4F50A3EF46E}"/>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fecha 4">
            <a:extLst>
              <a:ext uri="{FF2B5EF4-FFF2-40B4-BE49-F238E27FC236}">
                <a16:creationId xmlns:a16="http://schemas.microsoft.com/office/drawing/2014/main" id="{E0C9E114-9522-6D45-BA2D-0E4AEE65D9EF}"/>
              </a:ext>
            </a:extLst>
          </p:cNvPr>
          <p:cNvSpPr>
            <a:spLocks noGrp="1"/>
          </p:cNvSpPr>
          <p:nvPr>
            <p:ph type="dt" sz="half" idx="10"/>
          </p:nvPr>
        </p:nvSpPr>
        <p:spPr/>
        <p:txBody>
          <a:bodyPr/>
          <a:lstStyle/>
          <a:p>
            <a:fld id="{3753CA85-C59F-49C3-9263-ED3D5C62AECD}" type="datetime1">
              <a:rPr lang="es-EC" smtClean="0"/>
              <a:t>2/8/2021</a:t>
            </a:fld>
            <a:endParaRPr lang="es-EC"/>
          </a:p>
        </p:txBody>
      </p:sp>
      <p:sp>
        <p:nvSpPr>
          <p:cNvPr id="6" name="Marcador de pie de página 5">
            <a:extLst>
              <a:ext uri="{FF2B5EF4-FFF2-40B4-BE49-F238E27FC236}">
                <a16:creationId xmlns:a16="http://schemas.microsoft.com/office/drawing/2014/main" id="{241B5712-119F-0F42-8CF9-D3A44C6760B8}"/>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CBB52A9D-279D-A346-A5F7-EB09441E2FFE}"/>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19255234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19F36F-F47A-384D-AF60-50F6A9C39B6D}"/>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id="{BD896DCD-EDE1-A142-9295-B368C0F061A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0146E76E-243F-3445-980E-ACACF80CC189}"/>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texto 4">
            <a:extLst>
              <a:ext uri="{FF2B5EF4-FFF2-40B4-BE49-F238E27FC236}">
                <a16:creationId xmlns:a16="http://schemas.microsoft.com/office/drawing/2014/main" id="{190FDA21-F94C-8444-826C-8C6D38DBA6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787C0C30-BB29-E54B-86DE-DC10C2034A1C}"/>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7" name="Marcador de fecha 6">
            <a:extLst>
              <a:ext uri="{FF2B5EF4-FFF2-40B4-BE49-F238E27FC236}">
                <a16:creationId xmlns:a16="http://schemas.microsoft.com/office/drawing/2014/main" id="{058706D1-54C1-DB42-82D3-FE164E48BA29}"/>
              </a:ext>
            </a:extLst>
          </p:cNvPr>
          <p:cNvSpPr>
            <a:spLocks noGrp="1"/>
          </p:cNvSpPr>
          <p:nvPr>
            <p:ph type="dt" sz="half" idx="10"/>
          </p:nvPr>
        </p:nvSpPr>
        <p:spPr/>
        <p:txBody>
          <a:bodyPr/>
          <a:lstStyle/>
          <a:p>
            <a:fld id="{664B5D85-1A59-4433-A8D0-A37008360203}" type="datetime1">
              <a:rPr lang="es-EC" smtClean="0"/>
              <a:t>2/8/2021</a:t>
            </a:fld>
            <a:endParaRPr lang="es-EC"/>
          </a:p>
        </p:txBody>
      </p:sp>
      <p:sp>
        <p:nvSpPr>
          <p:cNvPr id="8" name="Marcador de pie de página 7">
            <a:extLst>
              <a:ext uri="{FF2B5EF4-FFF2-40B4-BE49-F238E27FC236}">
                <a16:creationId xmlns:a16="http://schemas.microsoft.com/office/drawing/2014/main" id="{926FB9FA-69B9-5C4B-8188-403F343DF3F5}"/>
              </a:ext>
            </a:extLst>
          </p:cNvPr>
          <p:cNvSpPr>
            <a:spLocks noGrp="1"/>
          </p:cNvSpPr>
          <p:nvPr>
            <p:ph type="ftr" sz="quarter" idx="11"/>
          </p:nvPr>
        </p:nvSpPr>
        <p:spPr/>
        <p:txBody>
          <a:bodyPr/>
          <a:lstStyle/>
          <a:p>
            <a:endParaRPr lang="es-EC"/>
          </a:p>
        </p:txBody>
      </p:sp>
      <p:sp>
        <p:nvSpPr>
          <p:cNvPr id="9" name="Marcador de número de diapositiva 8">
            <a:extLst>
              <a:ext uri="{FF2B5EF4-FFF2-40B4-BE49-F238E27FC236}">
                <a16:creationId xmlns:a16="http://schemas.microsoft.com/office/drawing/2014/main" id="{89B25B9F-769F-7143-A242-F84E10455F0C}"/>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476258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33C068-2270-344F-AE36-909940C5114C}"/>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fecha 2">
            <a:extLst>
              <a:ext uri="{FF2B5EF4-FFF2-40B4-BE49-F238E27FC236}">
                <a16:creationId xmlns:a16="http://schemas.microsoft.com/office/drawing/2014/main" id="{CD0AA040-73AD-0644-9834-CFE1CF6633EF}"/>
              </a:ext>
            </a:extLst>
          </p:cNvPr>
          <p:cNvSpPr>
            <a:spLocks noGrp="1"/>
          </p:cNvSpPr>
          <p:nvPr>
            <p:ph type="dt" sz="half" idx="10"/>
          </p:nvPr>
        </p:nvSpPr>
        <p:spPr/>
        <p:txBody>
          <a:bodyPr/>
          <a:lstStyle/>
          <a:p>
            <a:fld id="{A3327388-0BBA-4435-B31D-8250D433F84C}" type="datetime1">
              <a:rPr lang="es-EC" smtClean="0"/>
              <a:t>2/8/2021</a:t>
            </a:fld>
            <a:endParaRPr lang="es-EC"/>
          </a:p>
        </p:txBody>
      </p:sp>
      <p:sp>
        <p:nvSpPr>
          <p:cNvPr id="4" name="Marcador de pie de página 3">
            <a:extLst>
              <a:ext uri="{FF2B5EF4-FFF2-40B4-BE49-F238E27FC236}">
                <a16:creationId xmlns:a16="http://schemas.microsoft.com/office/drawing/2014/main" id="{86325A1E-2D7C-1044-80CA-B7D75196765A}"/>
              </a:ext>
            </a:extLst>
          </p:cNvPr>
          <p:cNvSpPr>
            <a:spLocks noGrp="1"/>
          </p:cNvSpPr>
          <p:nvPr>
            <p:ph type="ftr" sz="quarter" idx="11"/>
          </p:nvPr>
        </p:nvSpPr>
        <p:spPr/>
        <p:txBody>
          <a:bodyPr/>
          <a:lstStyle/>
          <a:p>
            <a:endParaRPr lang="es-EC"/>
          </a:p>
        </p:txBody>
      </p:sp>
      <p:sp>
        <p:nvSpPr>
          <p:cNvPr id="5" name="Marcador de número de diapositiva 4">
            <a:extLst>
              <a:ext uri="{FF2B5EF4-FFF2-40B4-BE49-F238E27FC236}">
                <a16:creationId xmlns:a16="http://schemas.microsoft.com/office/drawing/2014/main" id="{365CCF08-8293-0046-9E65-DBFA3046B441}"/>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1038135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6E38A6D1-331C-424A-B8F8-FD2E8D311B9E}"/>
              </a:ext>
            </a:extLst>
          </p:cNvPr>
          <p:cNvSpPr>
            <a:spLocks noGrp="1"/>
          </p:cNvSpPr>
          <p:nvPr>
            <p:ph type="dt" sz="half" idx="10"/>
          </p:nvPr>
        </p:nvSpPr>
        <p:spPr/>
        <p:txBody>
          <a:bodyPr/>
          <a:lstStyle/>
          <a:p>
            <a:fld id="{85BC72D4-3384-48FC-9DF8-5F0525F0C891}" type="datetime1">
              <a:rPr lang="es-EC" smtClean="0"/>
              <a:t>2/8/2021</a:t>
            </a:fld>
            <a:endParaRPr lang="es-EC"/>
          </a:p>
        </p:txBody>
      </p:sp>
      <p:sp>
        <p:nvSpPr>
          <p:cNvPr id="3" name="Marcador de pie de página 2">
            <a:extLst>
              <a:ext uri="{FF2B5EF4-FFF2-40B4-BE49-F238E27FC236}">
                <a16:creationId xmlns:a16="http://schemas.microsoft.com/office/drawing/2014/main" id="{B01B573B-6BFB-AF4A-926E-0CEAE362FCB1}"/>
              </a:ext>
            </a:extLst>
          </p:cNvPr>
          <p:cNvSpPr>
            <a:spLocks noGrp="1"/>
          </p:cNvSpPr>
          <p:nvPr>
            <p:ph type="ftr" sz="quarter" idx="11"/>
          </p:nvPr>
        </p:nvSpPr>
        <p:spPr/>
        <p:txBody>
          <a:bodyPr/>
          <a:lstStyle/>
          <a:p>
            <a:endParaRPr lang="es-EC"/>
          </a:p>
        </p:txBody>
      </p:sp>
      <p:sp>
        <p:nvSpPr>
          <p:cNvPr id="4" name="Marcador de número de diapositiva 3">
            <a:extLst>
              <a:ext uri="{FF2B5EF4-FFF2-40B4-BE49-F238E27FC236}">
                <a16:creationId xmlns:a16="http://schemas.microsoft.com/office/drawing/2014/main" id="{426EE4CE-F40E-1141-97DC-937191431011}"/>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14310361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65ABAC-209C-1947-B828-47ACC1CB965B}"/>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EC"/>
          </a:p>
        </p:txBody>
      </p:sp>
      <p:sp>
        <p:nvSpPr>
          <p:cNvPr id="3" name="Marcador de contenido 2">
            <a:extLst>
              <a:ext uri="{FF2B5EF4-FFF2-40B4-BE49-F238E27FC236}">
                <a16:creationId xmlns:a16="http://schemas.microsoft.com/office/drawing/2014/main" id="{022286E6-1C11-804C-BF22-BCDF3055C2F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texto 3">
            <a:extLst>
              <a:ext uri="{FF2B5EF4-FFF2-40B4-BE49-F238E27FC236}">
                <a16:creationId xmlns:a16="http://schemas.microsoft.com/office/drawing/2014/main" id="{42826723-3A90-BD41-86A6-A31A3DD422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0CDA60D-842C-6349-85C4-6115ABEA7DA0}"/>
              </a:ext>
            </a:extLst>
          </p:cNvPr>
          <p:cNvSpPr>
            <a:spLocks noGrp="1"/>
          </p:cNvSpPr>
          <p:nvPr>
            <p:ph type="dt" sz="half" idx="10"/>
          </p:nvPr>
        </p:nvSpPr>
        <p:spPr/>
        <p:txBody>
          <a:bodyPr/>
          <a:lstStyle/>
          <a:p>
            <a:fld id="{8B01D7E3-E977-4B01-9990-D9F9F96E7F3C}" type="datetime1">
              <a:rPr lang="es-EC" smtClean="0"/>
              <a:t>2/8/2021</a:t>
            </a:fld>
            <a:endParaRPr lang="es-EC"/>
          </a:p>
        </p:txBody>
      </p:sp>
      <p:sp>
        <p:nvSpPr>
          <p:cNvPr id="6" name="Marcador de pie de página 5">
            <a:extLst>
              <a:ext uri="{FF2B5EF4-FFF2-40B4-BE49-F238E27FC236}">
                <a16:creationId xmlns:a16="http://schemas.microsoft.com/office/drawing/2014/main" id="{540A7082-8124-FE41-9600-3C391AD4F73E}"/>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798B0A32-C7BE-994C-8DCD-C1FEECF896BC}"/>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30898915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47C10D7-99C9-2A49-BE85-40C748214E2C}"/>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EC"/>
          </a:p>
        </p:txBody>
      </p:sp>
      <p:sp>
        <p:nvSpPr>
          <p:cNvPr id="3" name="Marcador de posición de imagen 2">
            <a:extLst>
              <a:ext uri="{FF2B5EF4-FFF2-40B4-BE49-F238E27FC236}">
                <a16:creationId xmlns:a16="http://schemas.microsoft.com/office/drawing/2014/main" id="{71D18910-3B9E-1344-B043-FE903124BF2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Marcador de texto 3">
            <a:extLst>
              <a:ext uri="{FF2B5EF4-FFF2-40B4-BE49-F238E27FC236}">
                <a16:creationId xmlns:a16="http://schemas.microsoft.com/office/drawing/2014/main" id="{50F0096C-2296-304A-B6D3-7727123782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40F33DA1-7B03-4345-8184-0B8EC1002535}"/>
              </a:ext>
            </a:extLst>
          </p:cNvPr>
          <p:cNvSpPr>
            <a:spLocks noGrp="1"/>
          </p:cNvSpPr>
          <p:nvPr>
            <p:ph type="dt" sz="half" idx="10"/>
          </p:nvPr>
        </p:nvSpPr>
        <p:spPr/>
        <p:txBody>
          <a:bodyPr/>
          <a:lstStyle/>
          <a:p>
            <a:fld id="{59F1C5AC-1CBD-408A-BFD1-9D1608403DD9}" type="datetime1">
              <a:rPr lang="es-EC" smtClean="0"/>
              <a:t>2/8/2021</a:t>
            </a:fld>
            <a:endParaRPr lang="es-EC"/>
          </a:p>
        </p:txBody>
      </p:sp>
      <p:sp>
        <p:nvSpPr>
          <p:cNvPr id="6" name="Marcador de pie de página 5">
            <a:extLst>
              <a:ext uri="{FF2B5EF4-FFF2-40B4-BE49-F238E27FC236}">
                <a16:creationId xmlns:a16="http://schemas.microsoft.com/office/drawing/2014/main" id="{C7D22703-0F2B-B041-97FE-42BE91DC5FF4}"/>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D8C504F4-25BC-1B42-BC04-F80176B03BD1}"/>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1217173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D2079116-7A25-6D4A-9C75-0979D26D2AD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id="{3D2714E3-8B92-4145-B8A5-E496DF906C9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7AE60447-AB79-7445-AC28-8E4E26183C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6BD002-D24B-4500-9157-0AC3730C4774}" type="datetime1">
              <a:rPr lang="es-EC" smtClean="0"/>
              <a:t>2/8/2021</a:t>
            </a:fld>
            <a:endParaRPr lang="es-EC"/>
          </a:p>
        </p:txBody>
      </p:sp>
      <p:sp>
        <p:nvSpPr>
          <p:cNvPr id="5" name="Marcador de pie de página 4">
            <a:extLst>
              <a:ext uri="{FF2B5EF4-FFF2-40B4-BE49-F238E27FC236}">
                <a16:creationId xmlns:a16="http://schemas.microsoft.com/office/drawing/2014/main" id="{4B7D9313-3954-614F-806A-EF7D584C79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Marcador de número de diapositiva 5">
            <a:extLst>
              <a:ext uri="{FF2B5EF4-FFF2-40B4-BE49-F238E27FC236}">
                <a16:creationId xmlns:a16="http://schemas.microsoft.com/office/drawing/2014/main" id="{4A03083B-E5AB-3F43-A98B-DB4EB57D061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EB6DA6-1053-C647-9E77-B42FB131DB4B}" type="slidenum">
              <a:rPr lang="es-EC" smtClean="0"/>
              <a:t>‹Nº›</a:t>
            </a:fld>
            <a:endParaRPr lang="es-EC"/>
          </a:p>
        </p:txBody>
      </p:sp>
    </p:spTree>
    <p:extLst>
      <p:ext uri="{BB962C8B-B14F-4D97-AF65-F5344CB8AC3E}">
        <p14:creationId xmlns:p14="http://schemas.microsoft.com/office/powerpoint/2010/main" val="32642787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hyperlink" Target="https://pixabay.com/users/ar130405-423602/?utm_source=link-attribution&amp;utm_medium=referral&amp;utm_campaign=image&amp;utm_content=2081167" TargetMode="External"/><Relationship Id="rId2" Type="http://schemas.openxmlformats.org/officeDocument/2006/relationships/image" Target="../media/image7.jpg"/><Relationship Id="rId1" Type="http://schemas.openxmlformats.org/officeDocument/2006/relationships/slideLayout" Target="../slideLayouts/slideLayout6.xml"/><Relationship Id="rId4" Type="http://schemas.openxmlformats.org/officeDocument/2006/relationships/hyperlink" Target="https://pixabay.com/?utm_source=link-attribution&amp;utm_medium=referral&amp;utm_campaign=image&amp;utm_content=2081167"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hyperlink" Target="https://pixabay.com/photos/?utm_source=link-attribution&amp;utm_medium=referral&amp;utm_campaign=image&amp;utm_content=336634" TargetMode="External"/><Relationship Id="rId2" Type="http://schemas.openxmlformats.org/officeDocument/2006/relationships/image" Target="../media/image9.jpg"/><Relationship Id="rId1" Type="http://schemas.openxmlformats.org/officeDocument/2006/relationships/slideLayout" Target="../slideLayouts/slideLayout6.xml"/><Relationship Id="rId4" Type="http://schemas.openxmlformats.org/officeDocument/2006/relationships/hyperlink" Target="https://pixabay.com/?utm_source=link-attribution&amp;utm_medium=referral&amp;utm_campaign=image&amp;utm_content=336634"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hyperlink" Target="https://revistas.udea.edu.co/index.php/expomotricidad/article/view/333233" TargetMode="External"/><Relationship Id="rId7" Type="http://schemas.openxmlformats.org/officeDocument/2006/relationships/hyperlink" Target="https://es.unesco.org/gem-report/node/511" TargetMode="External"/><Relationship Id="rId2" Type="http://schemas.openxmlformats.org/officeDocument/2006/relationships/hyperlink" Target="https://www.cedefop.europa.eu/en/publications-and-resources/publications/9103" TargetMode="External"/><Relationship Id="rId1" Type="http://schemas.openxmlformats.org/officeDocument/2006/relationships/slideLayout" Target="../slideLayouts/slideLayout6.xml"/><Relationship Id="rId6" Type="http://schemas.openxmlformats.org/officeDocument/2006/relationships/hyperlink" Target="https://www.epn.edu.ec/wp-content/uploads/2017/03/Investigaci%C3%B3n-Formativa-Colombia.pdf" TargetMode="External"/><Relationship Id="rId5" Type="http://schemas.openxmlformats.org/officeDocument/2006/relationships/hyperlink" Target="https://www.ces.gob.ec/lotaip/Anexos%20Generales/a3_Reformas/r.r.academico.pdf" TargetMode="External"/><Relationship Id="rId4" Type="http://schemas.openxmlformats.org/officeDocument/2006/relationships/hyperlink" Target="https://www.un.org/sustainabledevelopment/es/objetivos-de-desarrollo-sostenible/"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pixabay.com/users/422737-422737/?utm_source=link-attribution&amp;utm_medium=referral&amp;utm_campaign=image&amp;utm_content=633057" TargetMode="External"/><Relationship Id="rId2" Type="http://schemas.openxmlformats.org/officeDocument/2006/relationships/image" Target="../media/image3.jpg"/><Relationship Id="rId1" Type="http://schemas.openxmlformats.org/officeDocument/2006/relationships/slideLayout" Target="../slideLayouts/slideLayout9.xml"/><Relationship Id="rId4" Type="http://schemas.openxmlformats.org/officeDocument/2006/relationships/hyperlink" Target="https://pixabay.com/?utm_source=link-attribution&amp;utm_medium=referral&amp;utm_campaign=image&amp;utm_content=633057" TargetMode="Externa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hyperlink" Target="https://pixabay.com/?utm_source=link-attribution&amp;utm_medium=referral&amp;utm_campaign=image&amp;utm_content=1868728" TargetMode="External"/><Relationship Id="rId3" Type="http://schemas.openxmlformats.org/officeDocument/2006/relationships/diagramLayout" Target="../diagrams/layout4.xml"/><Relationship Id="rId7" Type="http://schemas.openxmlformats.org/officeDocument/2006/relationships/hyperlink" Target="https://pixabay.com/users/pexels-2286921/?utm_source=link-attribution&amp;utm_medium=referral&amp;utm_campaign=image&amp;utm_content=1868728" TargetMode="Externa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10" Type="http://schemas.openxmlformats.org/officeDocument/2006/relationships/hyperlink" Target="https://pixabay.com/?utm_source=link-attribution&amp;utm_medium=referral&amp;utm_campaign=image&amp;utm_content=2557572" TargetMode="External"/><Relationship Id="rId4" Type="http://schemas.openxmlformats.org/officeDocument/2006/relationships/diagramQuickStyle" Target="../diagrams/quickStyle4.xml"/><Relationship Id="rId9" Type="http://schemas.openxmlformats.org/officeDocument/2006/relationships/hyperlink" Target="https://pixabay.com/users/stocksnap-894430/?utm_source=link-attribution&amp;utm_medium=referral&amp;utm_campaign=image&amp;utm_content=255757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Rectangle 17">
            <a:extLst>
              <a:ext uri="{FF2B5EF4-FFF2-40B4-BE49-F238E27FC236}">
                <a16:creationId xmlns:a16="http://schemas.microsoft.com/office/drawing/2014/main" id="{32842B66-152C-4F75-BA70-498B140B297E}"/>
              </a:ext>
              <a:ext uri="{C183D7F6-B498-43B3-948B-1728B52AA6E4}">
                <adec:decorative xmlns:adec="http://schemas.microsoft.com/office/drawing/2017/decorative" val="1"/>
              </a:ext>
            </a:extLst>
          </p:cNvPr>
          <p:cNvSpPr/>
          <p:nvPr/>
        </p:nvSpPr>
        <p:spPr bwMode="invGray">
          <a:xfrm rot="5400000">
            <a:off x="-599672" y="580202"/>
            <a:ext cx="6858003" cy="5697596"/>
          </a:xfrm>
          <a:prstGeom prst="rect">
            <a:avLst/>
          </a:prstGeom>
          <a:solidFill>
            <a:schemeClr val="tx1">
              <a:lumMod val="10000"/>
              <a:lumOff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06042C09-2D22-6240-BA02-E9B6723D67B5}"/>
              </a:ext>
            </a:extLst>
          </p:cNvPr>
          <p:cNvSpPr>
            <a:spLocks noGrp="1"/>
          </p:cNvSpPr>
          <p:nvPr>
            <p:ph type="ctrTitle"/>
          </p:nvPr>
        </p:nvSpPr>
        <p:spPr>
          <a:xfrm>
            <a:off x="184578" y="398196"/>
            <a:ext cx="4977358" cy="4970217"/>
          </a:xfrm>
        </p:spPr>
        <p:txBody>
          <a:bodyPr>
            <a:normAutofit fontScale="90000"/>
          </a:bodyPr>
          <a:lstStyle/>
          <a:p>
            <a:pPr algn="l"/>
            <a:br>
              <a:rPr lang="es-EC" sz="40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br>
            <a:r>
              <a:rPr lang="es-EC" sz="3600" b="1" dirty="0">
                <a:solidFill>
                  <a:schemeClr val="accent1"/>
                </a:solidFill>
              </a:rPr>
              <a:t>Ponencia</a:t>
            </a:r>
            <a:br>
              <a:rPr lang="es-EC" sz="3600" dirty="0"/>
            </a:br>
            <a:br>
              <a:rPr lang="es-EC" sz="3600" dirty="0"/>
            </a:br>
            <a:r>
              <a:rPr lang="es-EC" sz="3600" b="1" dirty="0"/>
              <a:t>Organización e impacto de la investigación formativa y la innovación en las instituciones de formación técnica y tecnológica</a:t>
            </a:r>
            <a:br>
              <a:rPr lang="es-EC" sz="3200" b="1" dirty="0">
                <a:effectLst/>
                <a:latin typeface="Roboto" panose="02000000000000000000" pitchFamily="2" charset="0"/>
                <a:ea typeface="Roboto" panose="02000000000000000000" pitchFamily="2" charset="0"/>
                <a:cs typeface="Arial" panose="020B0604020202020204" pitchFamily="34" charset="0"/>
              </a:rPr>
            </a:br>
            <a:br>
              <a:rPr lang="es-EC" sz="3200" b="1" dirty="0">
                <a:effectLst/>
                <a:latin typeface="Roboto" panose="02000000000000000000" pitchFamily="2" charset="0"/>
                <a:ea typeface="Roboto" panose="02000000000000000000" pitchFamily="2" charset="0"/>
                <a:cs typeface="Arial" panose="020B0604020202020204" pitchFamily="34" charset="0"/>
              </a:rPr>
            </a:br>
            <a:br>
              <a:rPr lang="es-EC" sz="3600" b="1" dirty="0">
                <a:effectLst/>
                <a:latin typeface="Roboto" panose="02000000000000000000" pitchFamily="2" charset="0"/>
                <a:ea typeface="Roboto" panose="02000000000000000000" pitchFamily="2" charset="0"/>
                <a:cs typeface="Arial" panose="020B0604020202020204" pitchFamily="34" charset="0"/>
              </a:rPr>
            </a:br>
            <a:r>
              <a:rPr lang="es-EC" sz="2200" b="1" dirty="0"/>
              <a:t>A cargo de Gloria Soler Burgués</a:t>
            </a:r>
            <a:br>
              <a:rPr lang="es-EC" sz="2200" b="1" dirty="0"/>
            </a:br>
            <a:r>
              <a:rPr lang="es-EC" sz="2200" b="1" dirty="0"/>
              <a:t> </a:t>
            </a:r>
            <a:br>
              <a:rPr lang="es-EC" sz="2200" b="1" dirty="0"/>
            </a:br>
            <a:r>
              <a:rPr lang="es-EC" sz="2200" b="1" dirty="0"/>
              <a:t>11 de agosto de 2021</a:t>
            </a:r>
            <a:endParaRPr lang="es-EC" sz="8000" b="1" dirty="0">
              <a:ea typeface="Roboto" panose="02000000000000000000" pitchFamily="2" charset="0"/>
              <a:cs typeface="Arial" panose="020B0604020202020204" pitchFamily="34" charset="0"/>
            </a:endParaRPr>
          </a:p>
        </p:txBody>
      </p:sp>
    </p:spTree>
    <p:extLst>
      <p:ext uri="{BB962C8B-B14F-4D97-AF65-F5344CB8AC3E}">
        <p14:creationId xmlns:p14="http://schemas.microsoft.com/office/powerpoint/2010/main" val="3090497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a:extLst>
              <a:ext uri="{FF2B5EF4-FFF2-40B4-BE49-F238E27FC236}">
                <a16:creationId xmlns:a16="http://schemas.microsoft.com/office/drawing/2014/main" id="{0553CA0F-49A9-4B1F-A974-61744412295F}"/>
              </a:ext>
            </a:extLst>
          </p:cNvPr>
          <p:cNvSpPr>
            <a:spLocks noGrp="1"/>
          </p:cNvSpPr>
          <p:nvPr>
            <p:ph type="title"/>
          </p:nvPr>
        </p:nvSpPr>
        <p:spPr>
          <a:xfrm>
            <a:off x="467032" y="1106128"/>
            <a:ext cx="10515600" cy="674458"/>
          </a:xfrm>
        </p:spPr>
        <p:txBody>
          <a:bodyPr>
            <a:noAutofit/>
          </a:bodyPr>
          <a:lstStyle/>
          <a:p>
            <a:r>
              <a:rPr lang="es-EC" sz="2400" b="1" dirty="0">
                <a:solidFill>
                  <a:schemeClr val="accent1"/>
                </a:solidFill>
              </a:rPr>
              <a:t>Formación en y para la investigación</a:t>
            </a:r>
            <a:br>
              <a:rPr lang="es-ES" sz="2400" b="1" dirty="0"/>
            </a:br>
            <a:r>
              <a:rPr lang="es-EC" sz="2400" b="1" dirty="0">
                <a:solidFill>
                  <a:schemeClr val="accent1"/>
                </a:solidFill>
              </a:rPr>
              <a:t> </a:t>
            </a:r>
            <a:endParaRPr lang="es-ES" sz="2400" b="1" dirty="0">
              <a:solidFill>
                <a:schemeClr val="accent1"/>
              </a:solidFill>
            </a:endParaRPr>
          </a:p>
        </p:txBody>
      </p:sp>
      <p:sp>
        <p:nvSpPr>
          <p:cNvPr id="3" name="Marcador de número de diapositiva 2">
            <a:extLst>
              <a:ext uri="{FF2B5EF4-FFF2-40B4-BE49-F238E27FC236}">
                <a16:creationId xmlns:a16="http://schemas.microsoft.com/office/drawing/2014/main" id="{A4EBD701-8BCC-4128-B5D6-43ECC37ADCFF}"/>
              </a:ext>
            </a:extLst>
          </p:cNvPr>
          <p:cNvSpPr>
            <a:spLocks noGrp="1"/>
          </p:cNvSpPr>
          <p:nvPr>
            <p:ph type="sldNum" sz="quarter" idx="12"/>
          </p:nvPr>
        </p:nvSpPr>
        <p:spPr>
          <a:xfrm>
            <a:off x="9303774" y="6282403"/>
            <a:ext cx="2743200" cy="365125"/>
          </a:xfrm>
        </p:spPr>
        <p:txBody>
          <a:bodyPr/>
          <a:lstStyle/>
          <a:p>
            <a:fld id="{C5EB6DA6-1053-C647-9E77-B42FB131DB4B}" type="slidenum">
              <a:rPr lang="es-EC" smtClean="0"/>
              <a:t>10</a:t>
            </a:fld>
            <a:endParaRPr lang="es-EC" dirty="0"/>
          </a:p>
        </p:txBody>
      </p:sp>
      <p:sp>
        <p:nvSpPr>
          <p:cNvPr id="11" name="CuadroTexto 10">
            <a:extLst>
              <a:ext uri="{FF2B5EF4-FFF2-40B4-BE49-F238E27FC236}">
                <a16:creationId xmlns:a16="http://schemas.microsoft.com/office/drawing/2014/main" id="{AEAD6598-99C0-4212-9F7E-4BBA950C5ADC}"/>
              </a:ext>
            </a:extLst>
          </p:cNvPr>
          <p:cNvSpPr txBox="1"/>
          <p:nvPr/>
        </p:nvSpPr>
        <p:spPr>
          <a:xfrm>
            <a:off x="467029" y="1741929"/>
            <a:ext cx="5402821" cy="2542363"/>
          </a:xfrm>
          <a:prstGeom prst="rect">
            <a:avLst/>
          </a:prstGeom>
          <a:solidFill>
            <a:schemeClr val="bg1">
              <a:lumMod val="95000"/>
            </a:schemeClr>
          </a:solidFill>
        </p:spPr>
        <p:txBody>
          <a:bodyPr wrap="square">
            <a:spAutoFit/>
          </a:bodyPr>
          <a:lstStyle/>
          <a:p>
            <a:pPr>
              <a:lnSpc>
                <a:spcPct val="150000"/>
              </a:lnSpc>
            </a:pPr>
            <a:r>
              <a:rPr lang="es-EC" dirty="0"/>
              <a:t>Se orienta a formar al alumnado en las bases, métodos y procesos de la investigación científica. Esta aplicación, se activa desde múltiples metodologías de enseñanza-aprendizaje que promueven la activación y desarrollo de las competencias investigativas en el alumnado. (Restrepo, 2007) </a:t>
            </a:r>
            <a:endParaRPr lang="ca-ES" dirty="0"/>
          </a:p>
        </p:txBody>
      </p:sp>
      <p:sp>
        <p:nvSpPr>
          <p:cNvPr id="13" name="CuadroTexto 12">
            <a:extLst>
              <a:ext uri="{FF2B5EF4-FFF2-40B4-BE49-F238E27FC236}">
                <a16:creationId xmlns:a16="http://schemas.microsoft.com/office/drawing/2014/main" id="{FB8120A5-25AA-4854-B45E-CD5070B31FE9}"/>
              </a:ext>
            </a:extLst>
          </p:cNvPr>
          <p:cNvSpPr txBox="1"/>
          <p:nvPr/>
        </p:nvSpPr>
        <p:spPr>
          <a:xfrm>
            <a:off x="467030" y="4661132"/>
            <a:ext cx="10962968" cy="1260345"/>
          </a:xfrm>
          <a:prstGeom prst="rect">
            <a:avLst/>
          </a:prstGeom>
          <a:solidFill>
            <a:schemeClr val="accent1">
              <a:lumMod val="20000"/>
              <a:lumOff val="80000"/>
            </a:schemeClr>
          </a:solidFill>
          <a:ln>
            <a:solidFill>
              <a:schemeClr val="accent1"/>
            </a:solidFill>
          </a:ln>
        </p:spPr>
        <p:txBody>
          <a:bodyPr wrap="square">
            <a:spAutoFit/>
          </a:bodyPr>
          <a:lstStyle/>
          <a:p>
            <a:pPr>
              <a:lnSpc>
                <a:spcPct val="130000"/>
              </a:lnSpc>
            </a:pPr>
            <a:r>
              <a:rPr lang="es-EC" sz="2000" b="1" dirty="0"/>
              <a:t>Se configura como una estrategia pedagógica de primer orden para el adecuado desarrollo de unas </a:t>
            </a:r>
            <a:r>
              <a:rPr lang="es-EC" sz="2000" b="1" u="sng" dirty="0"/>
              <a:t>competencias investigativas </a:t>
            </a:r>
            <a:r>
              <a:rPr lang="es-EC" sz="2000" b="1" dirty="0"/>
              <a:t>que son fundamentales en la formación del alumnado y que, en el ámbito profesional de la técnica y la tecnología, son y serán esenciales. </a:t>
            </a:r>
            <a:endParaRPr lang="ca-ES" sz="2000" b="1" dirty="0"/>
          </a:p>
        </p:txBody>
      </p:sp>
      <p:sp>
        <p:nvSpPr>
          <p:cNvPr id="16" name="CuadroTexto 15">
            <a:extLst>
              <a:ext uri="{FF2B5EF4-FFF2-40B4-BE49-F238E27FC236}">
                <a16:creationId xmlns:a16="http://schemas.microsoft.com/office/drawing/2014/main" id="{1B50B71B-7777-4E94-893D-D7F6CB465E29}"/>
              </a:ext>
            </a:extLst>
          </p:cNvPr>
          <p:cNvSpPr txBox="1"/>
          <p:nvPr/>
        </p:nvSpPr>
        <p:spPr>
          <a:xfrm>
            <a:off x="6096000" y="1741929"/>
            <a:ext cx="5402821" cy="2126864"/>
          </a:xfrm>
          <a:prstGeom prst="rect">
            <a:avLst/>
          </a:prstGeom>
          <a:solidFill>
            <a:schemeClr val="bg1">
              <a:lumMod val="95000"/>
            </a:schemeClr>
          </a:solidFill>
        </p:spPr>
        <p:txBody>
          <a:bodyPr wrap="square">
            <a:spAutoFit/>
          </a:bodyPr>
          <a:lstStyle/>
          <a:p>
            <a:pPr>
              <a:lnSpc>
                <a:spcPct val="150000"/>
              </a:lnSpc>
            </a:pPr>
            <a:r>
              <a:rPr lang="es-EC" dirty="0"/>
              <a:t>Es fundamental para “la formación de profesionales con pensamiento crítico, con capacidad para el aprendizaje permanente, de búsqueda de problemas no resueltos y de plantear soluciones en su labor cotidiana” (</a:t>
            </a:r>
            <a:r>
              <a:rPr lang="es-EC" dirty="0" err="1"/>
              <a:t>Miyahira</a:t>
            </a:r>
            <a:r>
              <a:rPr lang="es-EC" dirty="0"/>
              <a:t>, 2009, p.122).</a:t>
            </a:r>
            <a:endParaRPr lang="ca-ES" dirty="0"/>
          </a:p>
        </p:txBody>
      </p:sp>
      <p:cxnSp>
        <p:nvCxnSpPr>
          <p:cNvPr id="8" name="Conector: angular 7">
            <a:extLst>
              <a:ext uri="{FF2B5EF4-FFF2-40B4-BE49-F238E27FC236}">
                <a16:creationId xmlns:a16="http://schemas.microsoft.com/office/drawing/2014/main" id="{6825498E-07A5-4881-B66B-FA66DFABC5FF}"/>
              </a:ext>
            </a:extLst>
          </p:cNvPr>
          <p:cNvCxnSpPr>
            <a:cxnSpLocks/>
          </p:cNvCxnSpPr>
          <p:nvPr/>
        </p:nvCxnSpPr>
        <p:spPr>
          <a:xfrm rot="16200000" flipH="1">
            <a:off x="4370058" y="3082675"/>
            <a:ext cx="376840" cy="2780074"/>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Conector: angular 11">
            <a:extLst>
              <a:ext uri="{FF2B5EF4-FFF2-40B4-BE49-F238E27FC236}">
                <a16:creationId xmlns:a16="http://schemas.microsoft.com/office/drawing/2014/main" id="{567F20A4-8D2B-4BAD-AD41-0E0BDDC14CF8}"/>
              </a:ext>
            </a:extLst>
          </p:cNvPr>
          <p:cNvCxnSpPr>
            <a:stCxn id="16" idx="2"/>
            <a:endCxn id="13" idx="0"/>
          </p:cNvCxnSpPr>
          <p:nvPr/>
        </p:nvCxnSpPr>
        <p:spPr>
          <a:xfrm rot="5400000">
            <a:off x="6976794" y="2840514"/>
            <a:ext cx="792339" cy="2848897"/>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89133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a:extLst>
              <a:ext uri="{FF2B5EF4-FFF2-40B4-BE49-F238E27FC236}">
                <a16:creationId xmlns:a16="http://schemas.microsoft.com/office/drawing/2014/main" id="{0553CA0F-49A9-4B1F-A974-61744412295F}"/>
              </a:ext>
            </a:extLst>
          </p:cNvPr>
          <p:cNvSpPr>
            <a:spLocks noGrp="1"/>
          </p:cNvSpPr>
          <p:nvPr>
            <p:ph type="title"/>
          </p:nvPr>
        </p:nvSpPr>
        <p:spPr>
          <a:xfrm>
            <a:off x="467032" y="943235"/>
            <a:ext cx="10515600" cy="674458"/>
          </a:xfrm>
        </p:spPr>
        <p:txBody>
          <a:bodyPr>
            <a:noAutofit/>
          </a:bodyPr>
          <a:lstStyle/>
          <a:p>
            <a:r>
              <a:rPr lang="es-EC" sz="2400" b="1" dirty="0">
                <a:solidFill>
                  <a:schemeClr val="accent1"/>
                </a:solidFill>
              </a:rPr>
              <a:t>Competencias investigativas  </a:t>
            </a:r>
            <a:endParaRPr lang="es-ES" sz="2400" b="1" dirty="0">
              <a:solidFill>
                <a:schemeClr val="accent1"/>
              </a:solidFill>
            </a:endParaRPr>
          </a:p>
        </p:txBody>
      </p:sp>
      <p:sp>
        <p:nvSpPr>
          <p:cNvPr id="3" name="Marcador de número de diapositiva 2">
            <a:extLst>
              <a:ext uri="{FF2B5EF4-FFF2-40B4-BE49-F238E27FC236}">
                <a16:creationId xmlns:a16="http://schemas.microsoft.com/office/drawing/2014/main" id="{A4EBD701-8BCC-4128-B5D6-43ECC37ADCFF}"/>
              </a:ext>
            </a:extLst>
          </p:cNvPr>
          <p:cNvSpPr>
            <a:spLocks noGrp="1"/>
          </p:cNvSpPr>
          <p:nvPr>
            <p:ph type="sldNum" sz="quarter" idx="12"/>
          </p:nvPr>
        </p:nvSpPr>
        <p:spPr>
          <a:xfrm>
            <a:off x="9303774" y="6282403"/>
            <a:ext cx="2743200" cy="365125"/>
          </a:xfrm>
        </p:spPr>
        <p:txBody>
          <a:bodyPr/>
          <a:lstStyle/>
          <a:p>
            <a:fld id="{C5EB6DA6-1053-C647-9E77-B42FB131DB4B}" type="slidenum">
              <a:rPr lang="es-EC" smtClean="0"/>
              <a:t>11</a:t>
            </a:fld>
            <a:endParaRPr lang="es-EC" dirty="0"/>
          </a:p>
        </p:txBody>
      </p:sp>
      <p:sp>
        <p:nvSpPr>
          <p:cNvPr id="9" name="CuadroTexto 8">
            <a:extLst>
              <a:ext uri="{FF2B5EF4-FFF2-40B4-BE49-F238E27FC236}">
                <a16:creationId xmlns:a16="http://schemas.microsoft.com/office/drawing/2014/main" id="{67083856-2DB2-4104-ABB7-065324CA30B1}"/>
              </a:ext>
            </a:extLst>
          </p:cNvPr>
          <p:cNvSpPr txBox="1"/>
          <p:nvPr/>
        </p:nvSpPr>
        <p:spPr>
          <a:xfrm>
            <a:off x="467032" y="5913071"/>
            <a:ext cx="10515600"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just"/>
            <a:r>
              <a:rPr lang="es-EC" b="1" dirty="0"/>
              <a:t>   </a:t>
            </a:r>
            <a:r>
              <a:rPr lang="es-EC" b="1" dirty="0">
                <a:sym typeface="Wingdings" panose="05000000000000000000" pitchFamily="2" charset="2"/>
              </a:rPr>
              <a:t></a:t>
            </a:r>
            <a:r>
              <a:rPr lang="es-EC" b="1" dirty="0"/>
              <a:t>   Para el desarrollo de estas competencias se requiere una adecuada preparación del profesorado </a:t>
            </a:r>
            <a:endParaRPr lang="es-ES" b="1" dirty="0"/>
          </a:p>
        </p:txBody>
      </p:sp>
      <p:graphicFrame>
        <p:nvGraphicFramePr>
          <p:cNvPr id="2" name="Tabla 1">
            <a:extLst>
              <a:ext uri="{FF2B5EF4-FFF2-40B4-BE49-F238E27FC236}">
                <a16:creationId xmlns:a16="http://schemas.microsoft.com/office/drawing/2014/main" id="{49C4451B-E829-4EF6-BCB8-111686C4AE8F}"/>
              </a:ext>
            </a:extLst>
          </p:cNvPr>
          <p:cNvGraphicFramePr>
            <a:graphicFrameLocks noGrp="1"/>
          </p:cNvGraphicFramePr>
          <p:nvPr>
            <p:extLst>
              <p:ext uri="{D42A27DB-BD31-4B8C-83A1-F6EECF244321}">
                <p14:modId xmlns:p14="http://schemas.microsoft.com/office/powerpoint/2010/main" val="1578498708"/>
              </p:ext>
            </p:extLst>
          </p:nvPr>
        </p:nvGraphicFramePr>
        <p:xfrm>
          <a:off x="467032" y="1732761"/>
          <a:ext cx="10515600" cy="3589295"/>
        </p:xfrm>
        <a:graphic>
          <a:graphicData uri="http://schemas.openxmlformats.org/drawingml/2006/table">
            <a:tbl>
              <a:tblPr firstRow="1" firstCol="1" bandRow="1">
                <a:tableStyleId>{BC89EF96-8CEA-46FF-86C4-4CE0E7609802}</a:tableStyleId>
              </a:tblPr>
              <a:tblGrid>
                <a:gridCol w="9104671">
                  <a:extLst>
                    <a:ext uri="{9D8B030D-6E8A-4147-A177-3AD203B41FA5}">
                      <a16:colId xmlns:a16="http://schemas.microsoft.com/office/drawing/2014/main" val="2522072233"/>
                    </a:ext>
                  </a:extLst>
                </a:gridCol>
                <a:gridCol w="1410929">
                  <a:extLst>
                    <a:ext uri="{9D8B030D-6E8A-4147-A177-3AD203B41FA5}">
                      <a16:colId xmlns:a16="http://schemas.microsoft.com/office/drawing/2014/main" val="750709604"/>
                    </a:ext>
                  </a:extLst>
                </a:gridCol>
              </a:tblGrid>
              <a:tr h="314110">
                <a:tc>
                  <a:txBody>
                    <a:bodyPr/>
                    <a:lstStyle/>
                    <a:p>
                      <a:pPr algn="just"/>
                      <a:r>
                        <a:rPr lang="es-EC" sz="1800">
                          <a:effectLst/>
                        </a:rPr>
                        <a:t>Competencias investigativas</a:t>
                      </a:r>
                      <a:endParaRPr lang="es-ES"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s-EC" sz="1800">
                          <a:effectLst/>
                        </a:rPr>
                        <a:t>Autores</a:t>
                      </a:r>
                      <a:endParaRPr lang="es-ES"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45773529"/>
                  </a:ext>
                </a:extLst>
              </a:tr>
              <a:tr h="1345830">
                <a:tc>
                  <a:txBody>
                    <a:bodyPr/>
                    <a:lstStyle/>
                    <a:p>
                      <a:pPr algn="l"/>
                      <a:r>
                        <a:rPr lang="es-EC" sz="1800" b="0" dirty="0">
                          <a:effectLst/>
                        </a:rPr>
                        <a:t>Capacidad para hacer preguntas y plantearse interrogantes.  Capacidad para identificar y definir problemas. Capacidad para la búsqueda, selección y sistematización de la información. Capacidad para analizar, sintetizar y deducir o inferir. Capacidad para elaborar y redactar informes sobre los resultados productos de la investigación.</a:t>
                      </a:r>
                      <a:endParaRPr lang="es-ES" sz="18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r>
                        <a:rPr lang="es-EC" sz="1800" dirty="0">
                          <a:effectLst/>
                        </a:rPr>
                        <a:t>Cerda (2007)</a:t>
                      </a:r>
                      <a:endParaRPr lang="es-E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18405218"/>
                  </a:ext>
                </a:extLst>
              </a:tr>
              <a:tr h="672915">
                <a:tc>
                  <a:txBody>
                    <a:bodyPr/>
                    <a:lstStyle/>
                    <a:p>
                      <a:pPr algn="just"/>
                      <a:r>
                        <a:rPr lang="es-EC" sz="1800" b="0" dirty="0">
                          <a:effectLst/>
                        </a:rPr>
                        <a:t>Observación. Resolución de problemas. Recolección de datos empíricos. Análisis de los datos. Elaboración de conclusiones. Compartir conclusiones con los demás.</a:t>
                      </a:r>
                      <a:endParaRPr lang="es-ES" sz="18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r>
                        <a:rPr lang="es-EC" sz="1800" dirty="0" err="1">
                          <a:effectLst/>
                        </a:rPr>
                        <a:t>Meerah</a:t>
                      </a:r>
                      <a:r>
                        <a:rPr lang="es-EC" sz="1800" dirty="0">
                          <a:effectLst/>
                        </a:rPr>
                        <a:t> y </a:t>
                      </a:r>
                      <a:r>
                        <a:rPr lang="es-EC" sz="1800" dirty="0" err="1">
                          <a:effectLst/>
                        </a:rPr>
                        <a:t>Arsad</a:t>
                      </a:r>
                      <a:r>
                        <a:rPr lang="es-EC" sz="1800" dirty="0">
                          <a:effectLst/>
                        </a:rPr>
                        <a:t> (2010)</a:t>
                      </a:r>
                      <a:endParaRPr lang="es-E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552773689"/>
                  </a:ext>
                </a:extLst>
              </a:tr>
              <a:tr h="1256440">
                <a:tc>
                  <a:txBody>
                    <a:bodyPr/>
                    <a:lstStyle/>
                    <a:p>
                      <a:pPr algn="just"/>
                      <a:r>
                        <a:rPr lang="es-EC" sz="1800" b="0" dirty="0">
                          <a:effectLst/>
                        </a:rPr>
                        <a:t>Capacidades de observación, interpretación, análisis crítico, capacidad para hacer preguntas, registrar datos de interés, describir contextos, escribir textos acerca de situaciones problemáticas propias de los ambientes de aprendizajes, y proponer soluciones a los problemas detectados.</a:t>
                      </a:r>
                      <a:endParaRPr lang="es-ES" sz="18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r>
                        <a:rPr lang="es-EC" sz="1800" dirty="0">
                          <a:effectLst/>
                        </a:rPr>
                        <a:t>Rojas y Viaña (2017)</a:t>
                      </a:r>
                      <a:endParaRPr lang="es-E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09629932"/>
                  </a:ext>
                </a:extLst>
              </a:tr>
            </a:tbl>
          </a:graphicData>
        </a:graphic>
      </p:graphicFrame>
      <p:sp>
        <p:nvSpPr>
          <p:cNvPr id="12" name="CuadroTexto 11">
            <a:extLst>
              <a:ext uri="{FF2B5EF4-FFF2-40B4-BE49-F238E27FC236}">
                <a16:creationId xmlns:a16="http://schemas.microsoft.com/office/drawing/2014/main" id="{5FB050E7-B55C-420C-A6F4-68FD843ADF01}"/>
              </a:ext>
            </a:extLst>
          </p:cNvPr>
          <p:cNvSpPr txBox="1"/>
          <p:nvPr/>
        </p:nvSpPr>
        <p:spPr>
          <a:xfrm>
            <a:off x="467032" y="5322056"/>
            <a:ext cx="6098582" cy="276999"/>
          </a:xfrm>
          <a:prstGeom prst="rect">
            <a:avLst/>
          </a:prstGeom>
          <a:noFill/>
        </p:spPr>
        <p:txBody>
          <a:bodyPr wrap="square">
            <a:spAutoFit/>
          </a:bodyPr>
          <a:lstStyle/>
          <a:p>
            <a:r>
              <a:rPr lang="es-EC" sz="1200" dirty="0"/>
              <a:t>Recuperado de Rojas y Viaña, 2017, p.18-19</a:t>
            </a:r>
            <a:endParaRPr lang="es-ES" sz="1200" dirty="0"/>
          </a:p>
        </p:txBody>
      </p:sp>
    </p:spTree>
    <p:extLst>
      <p:ext uri="{BB962C8B-B14F-4D97-AF65-F5344CB8AC3E}">
        <p14:creationId xmlns:p14="http://schemas.microsoft.com/office/powerpoint/2010/main" val="20122523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a:extLst>
              <a:ext uri="{FF2B5EF4-FFF2-40B4-BE49-F238E27FC236}">
                <a16:creationId xmlns:a16="http://schemas.microsoft.com/office/drawing/2014/main" id="{0553CA0F-49A9-4B1F-A974-61744412295F}"/>
              </a:ext>
            </a:extLst>
          </p:cNvPr>
          <p:cNvSpPr>
            <a:spLocks noGrp="1"/>
          </p:cNvSpPr>
          <p:nvPr>
            <p:ph type="title"/>
          </p:nvPr>
        </p:nvSpPr>
        <p:spPr>
          <a:xfrm>
            <a:off x="467032" y="1106128"/>
            <a:ext cx="10515600" cy="674458"/>
          </a:xfrm>
        </p:spPr>
        <p:txBody>
          <a:bodyPr>
            <a:noAutofit/>
          </a:bodyPr>
          <a:lstStyle/>
          <a:p>
            <a:r>
              <a:rPr lang="es-EC" sz="2400" b="1" dirty="0">
                <a:solidFill>
                  <a:schemeClr val="accent1"/>
                </a:solidFill>
              </a:rPr>
              <a:t>Investigación para la transformación</a:t>
            </a:r>
            <a:br>
              <a:rPr lang="es-ES" sz="2400" b="1">
                <a:solidFill>
                  <a:schemeClr val="accent1"/>
                </a:solidFill>
              </a:rPr>
            </a:br>
            <a:r>
              <a:rPr lang="es-EC" sz="2400" b="1" dirty="0">
                <a:solidFill>
                  <a:schemeClr val="accent1"/>
                </a:solidFill>
              </a:rPr>
              <a:t> </a:t>
            </a:r>
            <a:endParaRPr lang="es-ES" sz="2400" b="1" dirty="0">
              <a:solidFill>
                <a:schemeClr val="accent1"/>
              </a:solidFill>
            </a:endParaRPr>
          </a:p>
        </p:txBody>
      </p:sp>
      <p:sp>
        <p:nvSpPr>
          <p:cNvPr id="3" name="Marcador de número de diapositiva 2">
            <a:extLst>
              <a:ext uri="{FF2B5EF4-FFF2-40B4-BE49-F238E27FC236}">
                <a16:creationId xmlns:a16="http://schemas.microsoft.com/office/drawing/2014/main" id="{A4EBD701-8BCC-4128-B5D6-43ECC37ADCFF}"/>
              </a:ext>
            </a:extLst>
          </p:cNvPr>
          <p:cNvSpPr>
            <a:spLocks noGrp="1"/>
          </p:cNvSpPr>
          <p:nvPr>
            <p:ph type="sldNum" sz="quarter" idx="12"/>
          </p:nvPr>
        </p:nvSpPr>
        <p:spPr>
          <a:xfrm>
            <a:off x="9303774" y="6282403"/>
            <a:ext cx="2743200" cy="365125"/>
          </a:xfrm>
        </p:spPr>
        <p:txBody>
          <a:bodyPr/>
          <a:lstStyle/>
          <a:p>
            <a:fld id="{C5EB6DA6-1053-C647-9E77-B42FB131DB4B}" type="slidenum">
              <a:rPr lang="es-EC" smtClean="0"/>
              <a:t>12</a:t>
            </a:fld>
            <a:endParaRPr lang="es-EC" dirty="0"/>
          </a:p>
        </p:txBody>
      </p:sp>
      <p:sp>
        <p:nvSpPr>
          <p:cNvPr id="8" name="CuadroTexto 7">
            <a:extLst>
              <a:ext uri="{FF2B5EF4-FFF2-40B4-BE49-F238E27FC236}">
                <a16:creationId xmlns:a16="http://schemas.microsoft.com/office/drawing/2014/main" id="{94C496B2-DA4F-4CC0-A2C0-45B07B372236}"/>
              </a:ext>
            </a:extLst>
          </p:cNvPr>
          <p:cNvSpPr txBox="1"/>
          <p:nvPr/>
        </p:nvSpPr>
        <p:spPr>
          <a:xfrm>
            <a:off x="467032" y="1827740"/>
            <a:ext cx="10903974" cy="1295868"/>
          </a:xfrm>
          <a:prstGeom prst="rect">
            <a:avLst/>
          </a:prstGeom>
          <a:noFill/>
        </p:spPr>
        <p:txBody>
          <a:bodyPr wrap="square">
            <a:spAutoFit/>
          </a:bodyPr>
          <a:lstStyle/>
          <a:p>
            <a:pPr algn="just">
              <a:lnSpc>
                <a:spcPct val="150000"/>
              </a:lnSpc>
            </a:pPr>
            <a:r>
              <a:rPr lang="es-EC" b="1" dirty="0"/>
              <a:t>Esta aplicación de la investigación formativa se vincula con procesos de </a:t>
            </a:r>
            <a:r>
              <a:rPr lang="es-EC" b="1" dirty="0">
                <a:solidFill>
                  <a:schemeClr val="accent1"/>
                </a:solidFill>
              </a:rPr>
              <a:t>investigación-acción</a:t>
            </a:r>
            <a:r>
              <a:rPr lang="es-EC" b="1" dirty="0"/>
              <a:t> para la mejora del currículum y de la práctica docente. (Restrepo, 2007)</a:t>
            </a:r>
          </a:p>
          <a:p>
            <a:pPr algn="just">
              <a:lnSpc>
                <a:spcPct val="150000"/>
              </a:lnSpc>
            </a:pPr>
            <a:endParaRPr lang="es-ES" dirty="0"/>
          </a:p>
        </p:txBody>
      </p:sp>
      <p:sp>
        <p:nvSpPr>
          <p:cNvPr id="11" name="CuadroTexto 10">
            <a:extLst>
              <a:ext uri="{FF2B5EF4-FFF2-40B4-BE49-F238E27FC236}">
                <a16:creationId xmlns:a16="http://schemas.microsoft.com/office/drawing/2014/main" id="{AE5D17AB-4D58-4F56-A83A-CFECA1886C35}"/>
              </a:ext>
            </a:extLst>
          </p:cNvPr>
          <p:cNvSpPr txBox="1"/>
          <p:nvPr/>
        </p:nvSpPr>
        <p:spPr>
          <a:xfrm>
            <a:off x="467032" y="2903055"/>
            <a:ext cx="6110749" cy="3373359"/>
          </a:xfrm>
          <a:prstGeom prst="rect">
            <a:avLst/>
          </a:prstGeom>
          <a:noFill/>
        </p:spPr>
        <p:txBody>
          <a:bodyPr wrap="square">
            <a:spAutoFit/>
          </a:bodyPr>
          <a:lstStyle/>
          <a:p>
            <a:pPr algn="just">
              <a:lnSpc>
                <a:spcPct val="150000"/>
              </a:lnSpc>
            </a:pPr>
            <a:r>
              <a:rPr lang="es-EC" dirty="0"/>
              <a:t>La </a:t>
            </a:r>
            <a:r>
              <a:rPr lang="es-EC" b="1" dirty="0"/>
              <a:t>investigación-acción </a:t>
            </a:r>
            <a:r>
              <a:rPr lang="es-EC" dirty="0"/>
              <a:t>se articula como una “perspectiva de investigación que centra su interés en analizar y controlar cómo se producen los procesos de cambio que tienen lugar en las prácticas educativas” (p.33). Se trata de un proceso que relaciona la teoría con la práctica, que se activa desde los y las profesionales de la educación, y que puede ser participativa, incluyendo a otros agentes de la acción educativa. (Martínez, 2007) </a:t>
            </a:r>
            <a:endParaRPr lang="es-ES" dirty="0"/>
          </a:p>
        </p:txBody>
      </p:sp>
      <p:pic>
        <p:nvPicPr>
          <p:cNvPr id="14" name="Imagen 13">
            <a:extLst>
              <a:ext uri="{FF2B5EF4-FFF2-40B4-BE49-F238E27FC236}">
                <a16:creationId xmlns:a16="http://schemas.microsoft.com/office/drawing/2014/main" id="{4BEA08C3-12E4-4169-A7F9-C084F7CCA165}"/>
              </a:ext>
            </a:extLst>
          </p:cNvPr>
          <p:cNvPicPr>
            <a:picLocks noChangeAspect="1"/>
          </p:cNvPicPr>
          <p:nvPr/>
        </p:nvPicPr>
        <p:blipFill>
          <a:blip r:embed="rId2"/>
          <a:stretch>
            <a:fillRect/>
          </a:stretch>
        </p:blipFill>
        <p:spPr>
          <a:xfrm>
            <a:off x="6887060" y="3123608"/>
            <a:ext cx="4833428" cy="2718803"/>
          </a:xfrm>
          <a:prstGeom prst="rect">
            <a:avLst/>
          </a:prstGeom>
        </p:spPr>
      </p:pic>
      <p:sp>
        <p:nvSpPr>
          <p:cNvPr id="13" name="CuadroTexto 12">
            <a:extLst>
              <a:ext uri="{FF2B5EF4-FFF2-40B4-BE49-F238E27FC236}">
                <a16:creationId xmlns:a16="http://schemas.microsoft.com/office/drawing/2014/main" id="{568D599C-2B3A-422B-B41A-D847BECEB3D7}"/>
              </a:ext>
            </a:extLst>
          </p:cNvPr>
          <p:cNvSpPr txBox="1"/>
          <p:nvPr/>
        </p:nvSpPr>
        <p:spPr>
          <a:xfrm>
            <a:off x="6887060" y="5476343"/>
            <a:ext cx="3956255" cy="261610"/>
          </a:xfrm>
          <a:prstGeom prst="rect">
            <a:avLst/>
          </a:prstGeom>
          <a:noFill/>
        </p:spPr>
        <p:txBody>
          <a:bodyPr wrap="square">
            <a:spAutoFit/>
          </a:bodyPr>
          <a:lstStyle/>
          <a:p>
            <a:r>
              <a:rPr lang="en-US" sz="1100" dirty="0"/>
              <a:t>Image by </a:t>
            </a:r>
            <a:r>
              <a:rPr lang="en-US" sz="1100" dirty="0">
                <a:hlinkClick r:id="rId3">
                  <a:extLst>
                    <a:ext uri="{A12FA001-AC4F-418D-AE19-62706E023703}">
                      <ahyp:hlinkClr xmlns:ahyp="http://schemas.microsoft.com/office/drawing/2018/hyperlinkcolor" val="tx"/>
                    </a:ext>
                  </a:extLst>
                </a:hlinkClick>
              </a:rPr>
              <a:t>ar130405</a:t>
            </a:r>
            <a:r>
              <a:rPr lang="en-US" sz="1100" dirty="0"/>
              <a:t> from </a:t>
            </a:r>
            <a:r>
              <a:rPr lang="en-US" sz="1100" dirty="0" err="1">
                <a:hlinkClick r:id="rId4">
                  <a:extLst>
                    <a:ext uri="{A12FA001-AC4F-418D-AE19-62706E023703}">
                      <ahyp:hlinkClr xmlns:ahyp="http://schemas.microsoft.com/office/drawing/2018/hyperlinkcolor" val="tx"/>
                    </a:ext>
                  </a:extLst>
                </a:hlinkClick>
              </a:rPr>
              <a:t>Pixabay</a:t>
            </a:r>
            <a:r>
              <a:rPr lang="en-US" sz="1100" dirty="0"/>
              <a:t> </a:t>
            </a:r>
            <a:endParaRPr lang="ca-ES" sz="1100" dirty="0"/>
          </a:p>
        </p:txBody>
      </p:sp>
    </p:spTree>
    <p:extLst>
      <p:ext uri="{BB962C8B-B14F-4D97-AF65-F5344CB8AC3E}">
        <p14:creationId xmlns:p14="http://schemas.microsoft.com/office/powerpoint/2010/main" val="9991851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a:extLst>
              <a:ext uri="{FF2B5EF4-FFF2-40B4-BE49-F238E27FC236}">
                <a16:creationId xmlns:a16="http://schemas.microsoft.com/office/drawing/2014/main" id="{0553CA0F-49A9-4B1F-A974-61744412295F}"/>
              </a:ext>
            </a:extLst>
          </p:cNvPr>
          <p:cNvSpPr>
            <a:spLocks noGrp="1"/>
          </p:cNvSpPr>
          <p:nvPr>
            <p:ph type="title"/>
          </p:nvPr>
        </p:nvSpPr>
        <p:spPr>
          <a:xfrm>
            <a:off x="467032" y="1106128"/>
            <a:ext cx="10515600" cy="674458"/>
          </a:xfrm>
        </p:spPr>
        <p:txBody>
          <a:bodyPr>
            <a:noAutofit/>
          </a:bodyPr>
          <a:lstStyle/>
          <a:p>
            <a:r>
              <a:rPr lang="es-EC" sz="2400" b="1" dirty="0">
                <a:solidFill>
                  <a:schemeClr val="accent1"/>
                </a:solidFill>
              </a:rPr>
              <a:t>Finalidad de la investigación para la transformación</a:t>
            </a:r>
            <a:br>
              <a:rPr lang="es-ES" sz="2400" b="1" dirty="0">
                <a:solidFill>
                  <a:schemeClr val="accent1"/>
                </a:solidFill>
              </a:rPr>
            </a:br>
            <a:r>
              <a:rPr lang="es-EC" sz="2400" b="1" dirty="0">
                <a:solidFill>
                  <a:schemeClr val="accent1"/>
                </a:solidFill>
              </a:rPr>
              <a:t> </a:t>
            </a:r>
            <a:endParaRPr lang="es-ES" sz="2400" b="1" dirty="0">
              <a:solidFill>
                <a:schemeClr val="accent1"/>
              </a:solidFill>
            </a:endParaRPr>
          </a:p>
        </p:txBody>
      </p:sp>
      <p:sp>
        <p:nvSpPr>
          <p:cNvPr id="3" name="Marcador de número de diapositiva 2">
            <a:extLst>
              <a:ext uri="{FF2B5EF4-FFF2-40B4-BE49-F238E27FC236}">
                <a16:creationId xmlns:a16="http://schemas.microsoft.com/office/drawing/2014/main" id="{A4EBD701-8BCC-4128-B5D6-43ECC37ADCFF}"/>
              </a:ext>
            </a:extLst>
          </p:cNvPr>
          <p:cNvSpPr>
            <a:spLocks noGrp="1"/>
          </p:cNvSpPr>
          <p:nvPr>
            <p:ph type="sldNum" sz="quarter" idx="12"/>
          </p:nvPr>
        </p:nvSpPr>
        <p:spPr>
          <a:xfrm>
            <a:off x="9303774" y="6282403"/>
            <a:ext cx="2743200" cy="365125"/>
          </a:xfrm>
        </p:spPr>
        <p:txBody>
          <a:bodyPr/>
          <a:lstStyle/>
          <a:p>
            <a:fld id="{C5EB6DA6-1053-C647-9E77-B42FB131DB4B}" type="slidenum">
              <a:rPr lang="es-EC" smtClean="0"/>
              <a:t>13</a:t>
            </a:fld>
            <a:endParaRPr lang="es-EC" dirty="0"/>
          </a:p>
        </p:txBody>
      </p:sp>
      <p:sp>
        <p:nvSpPr>
          <p:cNvPr id="8" name="CuadroTexto 7">
            <a:extLst>
              <a:ext uri="{FF2B5EF4-FFF2-40B4-BE49-F238E27FC236}">
                <a16:creationId xmlns:a16="http://schemas.microsoft.com/office/drawing/2014/main" id="{94C496B2-DA4F-4CC0-A2C0-45B07B372236}"/>
              </a:ext>
            </a:extLst>
          </p:cNvPr>
          <p:cNvSpPr txBox="1"/>
          <p:nvPr/>
        </p:nvSpPr>
        <p:spPr>
          <a:xfrm>
            <a:off x="467032" y="1827740"/>
            <a:ext cx="10903974" cy="4204356"/>
          </a:xfrm>
          <a:prstGeom prst="rect">
            <a:avLst/>
          </a:prstGeom>
          <a:noFill/>
        </p:spPr>
        <p:txBody>
          <a:bodyPr wrap="square">
            <a:spAutoFit/>
          </a:bodyPr>
          <a:lstStyle/>
          <a:p>
            <a:pPr algn="just">
              <a:lnSpc>
                <a:spcPct val="150000"/>
              </a:lnSpc>
            </a:pPr>
            <a:r>
              <a:rPr lang="es-EC" b="1" dirty="0"/>
              <a:t>Implica hacer seguimiento de actitudes, creencias, respuestas de los estudiantes y asimilación de conocimientos y destrezas en el momento de probar materiales de instrucción o contenidos curriculares” (p.9) o, del mismo modo, en el momento en el que “se llevan a cabo proyectos de investigación-acción educativa aplicados a la transformación de la práctica pedagógica” (p.10) y, todo ello, con la finalidad de conformar la “calidad, efectividad y pertinencia de la práctica o del programa, usualmente mientras una u otro están siendo llevados a cabo” (p.10). </a:t>
            </a:r>
            <a:r>
              <a:rPr lang="es-EC" dirty="0"/>
              <a:t>(Restrepo, 2007)</a:t>
            </a:r>
          </a:p>
          <a:p>
            <a:pPr algn="just">
              <a:lnSpc>
                <a:spcPct val="150000"/>
              </a:lnSpc>
            </a:pPr>
            <a:endParaRPr lang="es-EC" dirty="0"/>
          </a:p>
          <a:p>
            <a:pPr algn="just">
              <a:lnSpc>
                <a:spcPct val="150000"/>
              </a:lnSpc>
            </a:pPr>
            <a:r>
              <a:rPr lang="es-EC" b="1" dirty="0">
                <a:solidFill>
                  <a:schemeClr val="accent1"/>
                </a:solidFill>
              </a:rPr>
              <a:t>La investigación formativa se puede aplicar a la mejora del currículo y de programas y prácticas, mediante procesos de investigación-acción del profesorado. </a:t>
            </a:r>
            <a:endParaRPr lang="es-EC" dirty="0"/>
          </a:p>
          <a:p>
            <a:pPr algn="just">
              <a:lnSpc>
                <a:spcPct val="150000"/>
              </a:lnSpc>
            </a:pPr>
            <a:endParaRPr lang="es-ES" b="1" dirty="0"/>
          </a:p>
        </p:txBody>
      </p:sp>
    </p:spTree>
    <p:extLst>
      <p:ext uri="{BB962C8B-B14F-4D97-AF65-F5344CB8AC3E}">
        <p14:creationId xmlns:p14="http://schemas.microsoft.com/office/powerpoint/2010/main" val="12008662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a:extLst>
              <a:ext uri="{FF2B5EF4-FFF2-40B4-BE49-F238E27FC236}">
                <a16:creationId xmlns:a16="http://schemas.microsoft.com/office/drawing/2014/main" id="{0553CA0F-49A9-4B1F-A974-61744412295F}"/>
              </a:ext>
            </a:extLst>
          </p:cNvPr>
          <p:cNvSpPr>
            <a:spLocks noGrp="1"/>
          </p:cNvSpPr>
          <p:nvPr>
            <p:ph type="title"/>
          </p:nvPr>
        </p:nvSpPr>
        <p:spPr>
          <a:xfrm>
            <a:off x="467032" y="1106127"/>
            <a:ext cx="10515600" cy="1076633"/>
          </a:xfrm>
        </p:spPr>
        <p:txBody>
          <a:bodyPr>
            <a:noAutofit/>
          </a:bodyPr>
          <a:lstStyle/>
          <a:p>
            <a:r>
              <a:rPr lang="es-EC" sz="2400" b="1" dirty="0">
                <a:solidFill>
                  <a:schemeClr val="accent1"/>
                </a:solidFill>
              </a:rPr>
              <a:t>LA ALIANZA ENTRE INVESTIGACIÓN FORMATIVA E INNOVACIÓN </a:t>
            </a:r>
            <a:br>
              <a:rPr lang="es-ES" sz="2400" b="1" dirty="0">
                <a:solidFill>
                  <a:schemeClr val="accent1"/>
                </a:solidFill>
              </a:rPr>
            </a:br>
            <a:br>
              <a:rPr lang="es-ES" sz="2400" b="1" dirty="0">
                <a:solidFill>
                  <a:schemeClr val="accent1"/>
                </a:solidFill>
              </a:rPr>
            </a:br>
            <a:r>
              <a:rPr lang="es-EC" sz="2400" b="1" dirty="0">
                <a:solidFill>
                  <a:schemeClr val="accent1"/>
                </a:solidFill>
              </a:rPr>
              <a:t> </a:t>
            </a:r>
            <a:endParaRPr lang="es-ES" sz="2400" b="1" dirty="0">
              <a:solidFill>
                <a:schemeClr val="accent1"/>
              </a:solidFill>
            </a:endParaRPr>
          </a:p>
        </p:txBody>
      </p:sp>
      <p:sp>
        <p:nvSpPr>
          <p:cNvPr id="3" name="Marcador de número de diapositiva 2">
            <a:extLst>
              <a:ext uri="{FF2B5EF4-FFF2-40B4-BE49-F238E27FC236}">
                <a16:creationId xmlns:a16="http://schemas.microsoft.com/office/drawing/2014/main" id="{A4EBD701-8BCC-4128-B5D6-43ECC37ADCFF}"/>
              </a:ext>
            </a:extLst>
          </p:cNvPr>
          <p:cNvSpPr>
            <a:spLocks noGrp="1"/>
          </p:cNvSpPr>
          <p:nvPr>
            <p:ph type="sldNum" sz="quarter" idx="12"/>
          </p:nvPr>
        </p:nvSpPr>
        <p:spPr>
          <a:xfrm>
            <a:off x="9303774" y="6282403"/>
            <a:ext cx="2743200" cy="365125"/>
          </a:xfrm>
        </p:spPr>
        <p:txBody>
          <a:bodyPr/>
          <a:lstStyle/>
          <a:p>
            <a:fld id="{C5EB6DA6-1053-C647-9E77-B42FB131DB4B}" type="slidenum">
              <a:rPr lang="es-EC" smtClean="0"/>
              <a:t>14</a:t>
            </a:fld>
            <a:endParaRPr lang="es-EC" dirty="0"/>
          </a:p>
        </p:txBody>
      </p:sp>
      <p:sp>
        <p:nvSpPr>
          <p:cNvPr id="6" name="CuadroTexto 5">
            <a:extLst>
              <a:ext uri="{FF2B5EF4-FFF2-40B4-BE49-F238E27FC236}">
                <a16:creationId xmlns:a16="http://schemas.microsoft.com/office/drawing/2014/main" id="{879F6F54-F7E3-4E81-9000-F3A2EF982F5B}"/>
              </a:ext>
            </a:extLst>
          </p:cNvPr>
          <p:cNvSpPr txBox="1"/>
          <p:nvPr/>
        </p:nvSpPr>
        <p:spPr>
          <a:xfrm>
            <a:off x="467031" y="1644443"/>
            <a:ext cx="11080955" cy="880369"/>
          </a:xfrm>
          <a:prstGeom prst="rect">
            <a:avLst/>
          </a:prstGeom>
          <a:noFill/>
        </p:spPr>
        <p:txBody>
          <a:bodyPr wrap="square">
            <a:spAutoFit/>
          </a:bodyPr>
          <a:lstStyle/>
          <a:p>
            <a:pPr algn="just">
              <a:lnSpc>
                <a:spcPct val="150000"/>
              </a:lnSpc>
            </a:pPr>
            <a:r>
              <a:rPr lang="es-EC" b="1" dirty="0"/>
              <a:t>Existe una relación de reciprocidad en la que investigación e innovación se retroalimentan en la activación de cambios intencionados hacia la mejora de la calidad educativa. </a:t>
            </a:r>
            <a:endParaRPr lang="es-ES" b="1" dirty="0"/>
          </a:p>
        </p:txBody>
      </p:sp>
      <p:pic>
        <p:nvPicPr>
          <p:cNvPr id="5" name="Imagen 4">
            <a:extLst>
              <a:ext uri="{FF2B5EF4-FFF2-40B4-BE49-F238E27FC236}">
                <a16:creationId xmlns:a16="http://schemas.microsoft.com/office/drawing/2014/main" id="{69962557-DE1C-4DD8-A6D0-355CD8D0717C}"/>
              </a:ext>
            </a:extLst>
          </p:cNvPr>
          <p:cNvPicPr>
            <a:picLocks noChangeAspect="1"/>
          </p:cNvPicPr>
          <p:nvPr/>
        </p:nvPicPr>
        <p:blipFill>
          <a:blip r:embed="rId2"/>
          <a:stretch>
            <a:fillRect/>
          </a:stretch>
        </p:blipFill>
        <p:spPr>
          <a:xfrm>
            <a:off x="9056784" y="2734553"/>
            <a:ext cx="2338802" cy="3338108"/>
          </a:xfrm>
          <a:prstGeom prst="rect">
            <a:avLst/>
          </a:prstGeom>
        </p:spPr>
      </p:pic>
      <p:sp>
        <p:nvSpPr>
          <p:cNvPr id="11" name="CuadroTexto 10">
            <a:extLst>
              <a:ext uri="{FF2B5EF4-FFF2-40B4-BE49-F238E27FC236}">
                <a16:creationId xmlns:a16="http://schemas.microsoft.com/office/drawing/2014/main" id="{CE34C566-56C8-4793-899A-1CA5478CE8CE}"/>
              </a:ext>
            </a:extLst>
          </p:cNvPr>
          <p:cNvSpPr txBox="1"/>
          <p:nvPr/>
        </p:nvSpPr>
        <p:spPr>
          <a:xfrm>
            <a:off x="467031" y="2807697"/>
            <a:ext cx="8176798" cy="3373359"/>
          </a:xfrm>
          <a:prstGeom prst="rect">
            <a:avLst/>
          </a:prstGeom>
          <a:solidFill>
            <a:schemeClr val="bg1">
              <a:lumMod val="95000"/>
            </a:schemeClr>
          </a:solidFill>
        </p:spPr>
        <p:txBody>
          <a:bodyPr wrap="square">
            <a:spAutoFit/>
          </a:bodyPr>
          <a:lstStyle/>
          <a:p>
            <a:pPr>
              <a:lnSpc>
                <a:spcPct val="150000"/>
              </a:lnSpc>
            </a:pPr>
            <a:r>
              <a:rPr lang="es-EC" b="1" dirty="0"/>
              <a:t>La innovación educativa puede ser un excelente medio para contribuir a una economía basada en el conocimiento desde un desarrollo más equitativo, diversificado y sostenible. </a:t>
            </a:r>
            <a:endParaRPr lang="es-EC" dirty="0"/>
          </a:p>
          <a:p>
            <a:pPr>
              <a:lnSpc>
                <a:spcPct val="150000"/>
              </a:lnSpc>
            </a:pPr>
            <a:r>
              <a:rPr lang="es-EC" dirty="0"/>
              <a:t>En el ámbito de formación técnica y tecnológica, se puede tomar como referencia la nota informativa sobre formación e innovación del Centro Europeo para el Desarrollo de la Formación Profesional (CEDEFOP, 2015), donde se resalta que </a:t>
            </a:r>
            <a:r>
              <a:rPr lang="es-EC" b="1" dirty="0">
                <a:solidFill>
                  <a:schemeClr val="accent1"/>
                </a:solidFill>
              </a:rPr>
              <a:t>una formación técnica y tecnológica “más innovadora puede aumentar el potencial de las personas para innovar y cambiar la economía y la sociedad” </a:t>
            </a:r>
            <a:endParaRPr lang="ca-ES" b="1" dirty="0">
              <a:solidFill>
                <a:schemeClr val="accent1"/>
              </a:solidFill>
            </a:endParaRPr>
          </a:p>
        </p:txBody>
      </p:sp>
    </p:spTree>
    <p:extLst>
      <p:ext uri="{BB962C8B-B14F-4D97-AF65-F5344CB8AC3E}">
        <p14:creationId xmlns:p14="http://schemas.microsoft.com/office/powerpoint/2010/main" val="2256714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a:extLst>
              <a:ext uri="{FF2B5EF4-FFF2-40B4-BE49-F238E27FC236}">
                <a16:creationId xmlns:a16="http://schemas.microsoft.com/office/drawing/2014/main" id="{0553CA0F-49A9-4B1F-A974-61744412295F}"/>
              </a:ext>
            </a:extLst>
          </p:cNvPr>
          <p:cNvSpPr>
            <a:spLocks noGrp="1"/>
          </p:cNvSpPr>
          <p:nvPr>
            <p:ph type="title"/>
          </p:nvPr>
        </p:nvSpPr>
        <p:spPr>
          <a:xfrm>
            <a:off x="467032" y="991496"/>
            <a:ext cx="10515600" cy="1076633"/>
          </a:xfrm>
        </p:spPr>
        <p:txBody>
          <a:bodyPr>
            <a:noAutofit/>
          </a:bodyPr>
          <a:lstStyle/>
          <a:p>
            <a:r>
              <a:rPr lang="es-EC" sz="2400" b="1" dirty="0">
                <a:solidFill>
                  <a:schemeClr val="accent1"/>
                </a:solidFill>
              </a:rPr>
              <a:t>Innovación e investigación formativa como aliadas del cambio para la mejora</a:t>
            </a:r>
            <a:br>
              <a:rPr lang="es-ES" sz="2400" b="1" dirty="0">
                <a:solidFill>
                  <a:schemeClr val="accent1"/>
                </a:solidFill>
              </a:rPr>
            </a:br>
            <a:br>
              <a:rPr lang="es-ES" sz="2400" b="1" dirty="0">
                <a:solidFill>
                  <a:schemeClr val="accent1"/>
                </a:solidFill>
              </a:rPr>
            </a:br>
            <a:r>
              <a:rPr lang="es-EC" sz="2400" b="1" dirty="0">
                <a:solidFill>
                  <a:schemeClr val="accent1"/>
                </a:solidFill>
              </a:rPr>
              <a:t> </a:t>
            </a:r>
            <a:endParaRPr lang="es-ES" sz="2400" b="1" dirty="0">
              <a:solidFill>
                <a:schemeClr val="accent1"/>
              </a:solidFill>
            </a:endParaRPr>
          </a:p>
        </p:txBody>
      </p:sp>
      <p:sp>
        <p:nvSpPr>
          <p:cNvPr id="3" name="Marcador de número de diapositiva 2">
            <a:extLst>
              <a:ext uri="{FF2B5EF4-FFF2-40B4-BE49-F238E27FC236}">
                <a16:creationId xmlns:a16="http://schemas.microsoft.com/office/drawing/2014/main" id="{A4EBD701-8BCC-4128-B5D6-43ECC37ADCFF}"/>
              </a:ext>
            </a:extLst>
          </p:cNvPr>
          <p:cNvSpPr>
            <a:spLocks noGrp="1"/>
          </p:cNvSpPr>
          <p:nvPr>
            <p:ph type="sldNum" sz="quarter" idx="12"/>
          </p:nvPr>
        </p:nvSpPr>
        <p:spPr>
          <a:xfrm>
            <a:off x="9303774" y="6282403"/>
            <a:ext cx="2743200" cy="365125"/>
          </a:xfrm>
        </p:spPr>
        <p:txBody>
          <a:bodyPr/>
          <a:lstStyle/>
          <a:p>
            <a:fld id="{C5EB6DA6-1053-C647-9E77-B42FB131DB4B}" type="slidenum">
              <a:rPr lang="es-EC" smtClean="0"/>
              <a:t>15</a:t>
            </a:fld>
            <a:endParaRPr lang="es-EC" dirty="0"/>
          </a:p>
        </p:txBody>
      </p:sp>
      <p:sp>
        <p:nvSpPr>
          <p:cNvPr id="6" name="CuadroTexto 5">
            <a:extLst>
              <a:ext uri="{FF2B5EF4-FFF2-40B4-BE49-F238E27FC236}">
                <a16:creationId xmlns:a16="http://schemas.microsoft.com/office/drawing/2014/main" id="{879F6F54-F7E3-4E81-9000-F3A2EF982F5B}"/>
              </a:ext>
            </a:extLst>
          </p:cNvPr>
          <p:cNvSpPr txBox="1"/>
          <p:nvPr/>
        </p:nvSpPr>
        <p:spPr>
          <a:xfrm>
            <a:off x="467030" y="1644443"/>
            <a:ext cx="4916131" cy="4527521"/>
          </a:xfrm>
          <a:prstGeom prst="rect">
            <a:avLst/>
          </a:prstGeom>
          <a:solidFill>
            <a:schemeClr val="bg1">
              <a:lumMod val="95000"/>
            </a:schemeClr>
          </a:solidFill>
        </p:spPr>
        <p:txBody>
          <a:bodyPr wrap="square">
            <a:spAutoFit/>
          </a:bodyPr>
          <a:lstStyle/>
          <a:p>
            <a:pPr>
              <a:lnSpc>
                <a:spcPct val="150000"/>
              </a:lnSpc>
            </a:pPr>
            <a:r>
              <a:rPr lang="es-EC" sz="1600" b="1" dirty="0"/>
              <a:t>El CEDEFOP plantea que la innovación </a:t>
            </a:r>
            <a:r>
              <a:rPr lang="es-EC" sz="1600" dirty="0"/>
              <a:t>puede incluir, la utilización de nuevas metodologías de enseñanza-aprendizaje y de evaluación, la integración de las tecnologías en los procesos formativos, la cooperación con otras entidades y empresas, la revisión y mejora de los currículos, o la incorporación de competencias transversales, tales como la resolución de problemas, la reflexión, la creatividad, el pensamiento crítico, el aprender a aprender, la iniciativa, la asunción de riesgos y la colaboración, para poder dar respuesta a las necesidades de nuevos perfiles profesionales en el mercado laboral.</a:t>
            </a:r>
            <a:r>
              <a:rPr lang="es-EC" dirty="0"/>
              <a:t> </a:t>
            </a:r>
            <a:endParaRPr lang="es-ES" dirty="0"/>
          </a:p>
        </p:txBody>
      </p:sp>
      <p:sp>
        <p:nvSpPr>
          <p:cNvPr id="8" name="CuadroTexto 7">
            <a:extLst>
              <a:ext uri="{FF2B5EF4-FFF2-40B4-BE49-F238E27FC236}">
                <a16:creationId xmlns:a16="http://schemas.microsoft.com/office/drawing/2014/main" id="{80AD12AB-8BF8-4B2C-A7B8-BC01EFF07A2B}"/>
              </a:ext>
            </a:extLst>
          </p:cNvPr>
          <p:cNvSpPr txBox="1"/>
          <p:nvPr/>
        </p:nvSpPr>
        <p:spPr>
          <a:xfrm>
            <a:off x="5722374" y="1596181"/>
            <a:ext cx="6096000" cy="448610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50000"/>
              </a:lnSpc>
            </a:pPr>
            <a:r>
              <a:rPr lang="es-EC" sz="1600" b="1" dirty="0"/>
              <a:t>Todo ello se puede llevar a cabo en estrecha alianza con las aplicaciones de la investigación formativa:</a:t>
            </a:r>
          </a:p>
          <a:p>
            <a:pPr>
              <a:lnSpc>
                <a:spcPct val="150000"/>
              </a:lnSpc>
            </a:pPr>
            <a:endParaRPr lang="es-EC" sz="1600" b="1" dirty="0"/>
          </a:p>
          <a:p>
            <a:pPr marL="285750" indent="-285750">
              <a:lnSpc>
                <a:spcPct val="150000"/>
              </a:lnSpc>
              <a:buFont typeface="Arial" panose="020B0604020202020204" pitchFamily="34" charset="0"/>
              <a:buChar char="•"/>
            </a:pPr>
            <a:r>
              <a:rPr lang="es-EC" sz="1600" dirty="0"/>
              <a:t>Investigación-acción para la mejora de los programas que se pueden adaptar y ajustar a los requerimientos del mundo laboral y a los retos que plantea el sistema social, productivo y tecnológico.</a:t>
            </a:r>
          </a:p>
          <a:p>
            <a:pPr marL="285750" indent="-285750">
              <a:lnSpc>
                <a:spcPct val="150000"/>
              </a:lnSpc>
              <a:buFont typeface="Arial" panose="020B0604020202020204" pitchFamily="34" charset="0"/>
              <a:buChar char="•"/>
            </a:pPr>
            <a:endParaRPr lang="es-EC" sz="1600" dirty="0"/>
          </a:p>
          <a:p>
            <a:pPr marL="285750" indent="-285750">
              <a:lnSpc>
                <a:spcPct val="150000"/>
              </a:lnSpc>
              <a:buFont typeface="Arial" panose="020B0604020202020204" pitchFamily="34" charset="0"/>
              <a:buChar char="•"/>
            </a:pPr>
            <a:r>
              <a:rPr lang="es-EC" sz="1600" dirty="0"/>
              <a:t>En su aplicación más pedagógica, desarrollando competencias investigativas en el alumnado que se perciben como necesarias en el mundo profesional, y que se pueden activar desde estrategias pedagógicas activas que sitúan al alumnado en el centro de su proceso de aprendizaje.</a:t>
            </a:r>
            <a:endParaRPr lang="es-ES" sz="1600" dirty="0"/>
          </a:p>
        </p:txBody>
      </p:sp>
    </p:spTree>
    <p:extLst>
      <p:ext uri="{BB962C8B-B14F-4D97-AF65-F5344CB8AC3E}">
        <p14:creationId xmlns:p14="http://schemas.microsoft.com/office/powerpoint/2010/main" val="18413561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a:extLst>
              <a:ext uri="{FF2B5EF4-FFF2-40B4-BE49-F238E27FC236}">
                <a16:creationId xmlns:a16="http://schemas.microsoft.com/office/drawing/2014/main" id="{0553CA0F-49A9-4B1F-A974-61744412295F}"/>
              </a:ext>
            </a:extLst>
          </p:cNvPr>
          <p:cNvSpPr>
            <a:spLocks noGrp="1"/>
          </p:cNvSpPr>
          <p:nvPr>
            <p:ph type="title"/>
          </p:nvPr>
        </p:nvSpPr>
        <p:spPr>
          <a:xfrm>
            <a:off x="373627" y="991496"/>
            <a:ext cx="10515600" cy="1076633"/>
          </a:xfrm>
        </p:spPr>
        <p:txBody>
          <a:bodyPr>
            <a:noAutofit/>
          </a:bodyPr>
          <a:lstStyle/>
          <a:p>
            <a:r>
              <a:rPr lang="es-EC" sz="2400" b="1" dirty="0">
                <a:solidFill>
                  <a:schemeClr val="accent1"/>
                </a:solidFill>
              </a:rPr>
              <a:t>Estrategias que refuerzan la investigación formativa y que tienen carácter innovador</a:t>
            </a:r>
            <a:br>
              <a:rPr lang="es-ES" sz="2400" b="1" dirty="0">
                <a:solidFill>
                  <a:schemeClr val="accent1"/>
                </a:solidFill>
              </a:rPr>
            </a:br>
            <a:br>
              <a:rPr lang="es-ES" sz="2400" b="1" dirty="0">
                <a:solidFill>
                  <a:schemeClr val="accent1"/>
                </a:solidFill>
              </a:rPr>
            </a:br>
            <a:r>
              <a:rPr lang="es-EC" sz="2400" b="1" dirty="0">
                <a:solidFill>
                  <a:schemeClr val="accent1"/>
                </a:solidFill>
              </a:rPr>
              <a:t> </a:t>
            </a:r>
            <a:endParaRPr lang="es-ES" sz="2400" b="1" dirty="0">
              <a:solidFill>
                <a:schemeClr val="accent1"/>
              </a:solidFill>
            </a:endParaRPr>
          </a:p>
        </p:txBody>
      </p:sp>
      <p:sp>
        <p:nvSpPr>
          <p:cNvPr id="3" name="Marcador de número de diapositiva 2">
            <a:extLst>
              <a:ext uri="{FF2B5EF4-FFF2-40B4-BE49-F238E27FC236}">
                <a16:creationId xmlns:a16="http://schemas.microsoft.com/office/drawing/2014/main" id="{A4EBD701-8BCC-4128-B5D6-43ECC37ADCFF}"/>
              </a:ext>
            </a:extLst>
          </p:cNvPr>
          <p:cNvSpPr>
            <a:spLocks noGrp="1"/>
          </p:cNvSpPr>
          <p:nvPr>
            <p:ph type="sldNum" sz="quarter" idx="12"/>
          </p:nvPr>
        </p:nvSpPr>
        <p:spPr>
          <a:xfrm>
            <a:off x="9303774" y="6282403"/>
            <a:ext cx="2743200" cy="365125"/>
          </a:xfrm>
        </p:spPr>
        <p:txBody>
          <a:bodyPr/>
          <a:lstStyle/>
          <a:p>
            <a:fld id="{C5EB6DA6-1053-C647-9E77-B42FB131DB4B}" type="slidenum">
              <a:rPr lang="es-EC" smtClean="0"/>
              <a:t>16</a:t>
            </a:fld>
            <a:endParaRPr lang="es-EC" dirty="0"/>
          </a:p>
        </p:txBody>
      </p:sp>
      <p:sp>
        <p:nvSpPr>
          <p:cNvPr id="7" name="CuadroTexto 6">
            <a:extLst>
              <a:ext uri="{FF2B5EF4-FFF2-40B4-BE49-F238E27FC236}">
                <a16:creationId xmlns:a16="http://schemas.microsoft.com/office/drawing/2014/main" id="{977242D6-9698-4062-AA7C-BBEC3BAB009E}"/>
              </a:ext>
            </a:extLst>
          </p:cNvPr>
          <p:cNvSpPr txBox="1"/>
          <p:nvPr/>
        </p:nvSpPr>
        <p:spPr>
          <a:xfrm>
            <a:off x="373626" y="1612175"/>
            <a:ext cx="6425380" cy="4619854"/>
          </a:xfrm>
          <a:prstGeom prst="rect">
            <a:avLst/>
          </a:prstGeom>
          <a:noFill/>
        </p:spPr>
        <p:txBody>
          <a:bodyPr wrap="square">
            <a:spAutoFit/>
          </a:bodyPr>
          <a:lstStyle/>
          <a:p>
            <a:pPr marL="285750" indent="-285750">
              <a:lnSpc>
                <a:spcPct val="150000"/>
              </a:lnSpc>
              <a:buFont typeface="Wingdings" panose="05000000000000000000" pitchFamily="2" charset="2"/>
              <a:buChar char="q"/>
            </a:pPr>
            <a:r>
              <a:rPr lang="es-EC" dirty="0"/>
              <a:t>EL APRENDIZAJE BASADO EN PROBLEMAS</a:t>
            </a:r>
          </a:p>
          <a:p>
            <a:pPr marL="285750" indent="-285750">
              <a:lnSpc>
                <a:spcPct val="150000"/>
              </a:lnSpc>
              <a:buFont typeface="Wingdings" panose="05000000000000000000" pitchFamily="2" charset="2"/>
              <a:buChar char="q"/>
            </a:pPr>
            <a:r>
              <a:rPr lang="es-EC" dirty="0"/>
              <a:t>EL APRENDIZAJE COOPERATIVO</a:t>
            </a:r>
          </a:p>
          <a:p>
            <a:pPr marL="285750" indent="-285750">
              <a:lnSpc>
                <a:spcPct val="150000"/>
              </a:lnSpc>
              <a:buFont typeface="Wingdings" panose="05000000000000000000" pitchFamily="2" charset="2"/>
              <a:buChar char="q"/>
            </a:pPr>
            <a:r>
              <a:rPr lang="es-EC" dirty="0"/>
              <a:t>EL APRENDIZAJE SERVICIO</a:t>
            </a:r>
          </a:p>
          <a:p>
            <a:pPr marL="285750" indent="-285750">
              <a:lnSpc>
                <a:spcPct val="150000"/>
              </a:lnSpc>
              <a:buFont typeface="Wingdings" panose="05000000000000000000" pitchFamily="2" charset="2"/>
              <a:buChar char="q"/>
            </a:pPr>
            <a:r>
              <a:rPr lang="es-EC" dirty="0"/>
              <a:t>LOS ESTUDIOS DE CASO</a:t>
            </a:r>
          </a:p>
          <a:p>
            <a:pPr marL="285750" indent="-285750">
              <a:lnSpc>
                <a:spcPct val="150000"/>
              </a:lnSpc>
              <a:buFont typeface="Wingdings" panose="05000000000000000000" pitchFamily="2" charset="2"/>
              <a:buChar char="q"/>
            </a:pPr>
            <a:r>
              <a:rPr lang="es-EC" dirty="0"/>
              <a:t>EL APRENDIZAJE BASADO EN PROYECTOS</a:t>
            </a:r>
          </a:p>
          <a:p>
            <a:pPr marL="285750" indent="-285750">
              <a:lnSpc>
                <a:spcPct val="150000"/>
              </a:lnSpc>
              <a:buFont typeface="Wingdings" panose="05000000000000000000" pitchFamily="2" charset="2"/>
              <a:buChar char="q"/>
            </a:pPr>
            <a:r>
              <a:rPr lang="es-EC" dirty="0"/>
              <a:t>LA CREACIÓN DE ESPACIOS O SEMILLEROS DE INVESTIGACIÓN</a:t>
            </a:r>
          </a:p>
          <a:p>
            <a:pPr marL="285750" indent="-285750">
              <a:lnSpc>
                <a:spcPct val="150000"/>
              </a:lnSpc>
              <a:buFont typeface="Wingdings" panose="05000000000000000000" pitchFamily="2" charset="2"/>
              <a:buChar char="q"/>
            </a:pPr>
            <a:r>
              <a:rPr lang="es-EC" dirty="0"/>
              <a:t>EL TRABAJO EN RED</a:t>
            </a:r>
          </a:p>
          <a:p>
            <a:pPr marL="285750" indent="-285750">
              <a:lnSpc>
                <a:spcPct val="150000"/>
              </a:lnSpc>
              <a:buFont typeface="Wingdings" panose="05000000000000000000" pitchFamily="2" charset="2"/>
              <a:buChar char="q"/>
            </a:pPr>
            <a:r>
              <a:rPr lang="es-EC" dirty="0"/>
              <a:t>METODOLOGÍAS ÁGILES COMO EL </a:t>
            </a:r>
            <a:r>
              <a:rPr lang="es-EC" i="1" dirty="0"/>
              <a:t>DESIGN THINKING</a:t>
            </a:r>
          </a:p>
          <a:p>
            <a:pPr marL="285750" indent="-285750">
              <a:lnSpc>
                <a:spcPct val="150000"/>
              </a:lnSpc>
              <a:buFont typeface="Wingdings" panose="05000000000000000000" pitchFamily="2" charset="2"/>
              <a:buChar char="q"/>
            </a:pPr>
            <a:r>
              <a:rPr lang="es-EC" dirty="0"/>
              <a:t>METODOLOGÍAS QUE IMPLICAN EL DESARROLLO LAS COMPETENCIAS DIGITALES. </a:t>
            </a:r>
          </a:p>
          <a:p>
            <a:pPr marL="285750" indent="-285750">
              <a:lnSpc>
                <a:spcPct val="150000"/>
              </a:lnSpc>
              <a:buFont typeface="Wingdings" panose="05000000000000000000" pitchFamily="2" charset="2"/>
              <a:buChar char="q"/>
            </a:pPr>
            <a:r>
              <a:rPr lang="es-EC" dirty="0"/>
              <a:t>ENTRE OTRAS…</a:t>
            </a:r>
            <a:endParaRPr lang="ca-ES" dirty="0"/>
          </a:p>
        </p:txBody>
      </p:sp>
      <p:pic>
        <p:nvPicPr>
          <p:cNvPr id="5" name="Imagen 4">
            <a:extLst>
              <a:ext uri="{FF2B5EF4-FFF2-40B4-BE49-F238E27FC236}">
                <a16:creationId xmlns:a16="http://schemas.microsoft.com/office/drawing/2014/main" id="{813CE6D8-D01A-47B6-ACAF-3079B0873251}"/>
              </a:ext>
            </a:extLst>
          </p:cNvPr>
          <p:cNvPicPr>
            <a:picLocks noChangeAspect="1"/>
          </p:cNvPicPr>
          <p:nvPr/>
        </p:nvPicPr>
        <p:blipFill>
          <a:blip r:embed="rId2"/>
          <a:stretch>
            <a:fillRect/>
          </a:stretch>
        </p:blipFill>
        <p:spPr>
          <a:xfrm>
            <a:off x="6896040" y="2156669"/>
            <a:ext cx="4671612" cy="3133873"/>
          </a:xfrm>
          <a:prstGeom prst="rect">
            <a:avLst/>
          </a:prstGeom>
        </p:spPr>
      </p:pic>
      <p:sp>
        <p:nvSpPr>
          <p:cNvPr id="11" name="CuadroTexto 10">
            <a:extLst>
              <a:ext uri="{FF2B5EF4-FFF2-40B4-BE49-F238E27FC236}">
                <a16:creationId xmlns:a16="http://schemas.microsoft.com/office/drawing/2014/main" id="{C5711D04-FEE7-4839-BBE4-CB087FFA0DDC}"/>
              </a:ext>
            </a:extLst>
          </p:cNvPr>
          <p:cNvSpPr txBox="1"/>
          <p:nvPr/>
        </p:nvSpPr>
        <p:spPr>
          <a:xfrm>
            <a:off x="9248466" y="5290542"/>
            <a:ext cx="2569907" cy="261610"/>
          </a:xfrm>
          <a:prstGeom prst="rect">
            <a:avLst/>
          </a:prstGeom>
          <a:noFill/>
        </p:spPr>
        <p:txBody>
          <a:bodyPr wrap="square">
            <a:spAutoFit/>
          </a:bodyPr>
          <a:lstStyle/>
          <a:p>
            <a:r>
              <a:rPr lang="en-US" sz="1100" dirty="0"/>
              <a:t>Image by </a:t>
            </a:r>
            <a:r>
              <a:rPr lang="en-US" sz="1100" dirty="0">
                <a:hlinkClick r:id="rId3">
                  <a:extLst>
                    <a:ext uri="{A12FA001-AC4F-418D-AE19-62706E023703}">
                      <ahyp:hlinkClr xmlns:ahyp="http://schemas.microsoft.com/office/drawing/2018/hyperlinkcolor" val="tx"/>
                    </a:ext>
                  </a:extLst>
                </a:hlinkClick>
              </a:rPr>
              <a:t>Free-Photos</a:t>
            </a:r>
            <a:r>
              <a:rPr lang="en-US" sz="1100" dirty="0"/>
              <a:t> from </a:t>
            </a:r>
            <a:r>
              <a:rPr lang="en-US" sz="1100" dirty="0" err="1">
                <a:hlinkClick r:id="rId4">
                  <a:extLst>
                    <a:ext uri="{A12FA001-AC4F-418D-AE19-62706E023703}">
                      <ahyp:hlinkClr xmlns:ahyp="http://schemas.microsoft.com/office/drawing/2018/hyperlinkcolor" val="tx"/>
                    </a:ext>
                  </a:extLst>
                </a:hlinkClick>
              </a:rPr>
              <a:t>Pixabay</a:t>
            </a:r>
            <a:r>
              <a:rPr lang="en-US" sz="1100" dirty="0"/>
              <a:t> </a:t>
            </a:r>
            <a:endParaRPr lang="ca-ES" sz="1100" dirty="0"/>
          </a:p>
        </p:txBody>
      </p:sp>
    </p:spTree>
    <p:extLst>
      <p:ext uri="{BB962C8B-B14F-4D97-AF65-F5344CB8AC3E}">
        <p14:creationId xmlns:p14="http://schemas.microsoft.com/office/powerpoint/2010/main" val="42657992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A4EBD701-8BCC-4128-B5D6-43ECC37ADCFF}"/>
              </a:ext>
            </a:extLst>
          </p:cNvPr>
          <p:cNvSpPr>
            <a:spLocks noGrp="1"/>
          </p:cNvSpPr>
          <p:nvPr>
            <p:ph type="sldNum" sz="quarter" idx="12"/>
          </p:nvPr>
        </p:nvSpPr>
        <p:spPr>
          <a:xfrm>
            <a:off x="9303774" y="6282403"/>
            <a:ext cx="2743200" cy="365125"/>
          </a:xfrm>
        </p:spPr>
        <p:txBody>
          <a:bodyPr/>
          <a:lstStyle/>
          <a:p>
            <a:fld id="{C5EB6DA6-1053-C647-9E77-B42FB131DB4B}" type="slidenum">
              <a:rPr lang="es-EC" smtClean="0"/>
              <a:t>17</a:t>
            </a:fld>
            <a:endParaRPr lang="es-EC" dirty="0"/>
          </a:p>
        </p:txBody>
      </p:sp>
      <p:sp>
        <p:nvSpPr>
          <p:cNvPr id="5" name="CuadroTexto 4">
            <a:extLst>
              <a:ext uri="{FF2B5EF4-FFF2-40B4-BE49-F238E27FC236}">
                <a16:creationId xmlns:a16="http://schemas.microsoft.com/office/drawing/2014/main" id="{B6DFDF82-5A2B-4A82-B691-5C9D47276EB3}"/>
              </a:ext>
            </a:extLst>
          </p:cNvPr>
          <p:cNvSpPr txBox="1"/>
          <p:nvPr/>
        </p:nvSpPr>
        <p:spPr>
          <a:xfrm>
            <a:off x="589935" y="958645"/>
            <a:ext cx="10205884" cy="461665"/>
          </a:xfrm>
          <a:prstGeom prst="rect">
            <a:avLst/>
          </a:prstGeom>
          <a:noFill/>
        </p:spPr>
        <p:txBody>
          <a:bodyPr wrap="square" rtlCol="0">
            <a:spAutoFit/>
          </a:bodyPr>
          <a:lstStyle/>
          <a:p>
            <a:r>
              <a:rPr lang="es-ES" sz="2400" b="1" dirty="0">
                <a:solidFill>
                  <a:schemeClr val="accent1"/>
                </a:solidFill>
                <a:latin typeface="+mj-lt"/>
              </a:rPr>
              <a:t>Consideraciones sobre la evaluación del impacto</a:t>
            </a:r>
          </a:p>
        </p:txBody>
      </p:sp>
      <p:sp>
        <p:nvSpPr>
          <p:cNvPr id="9" name="CuadroTexto 8">
            <a:extLst>
              <a:ext uri="{FF2B5EF4-FFF2-40B4-BE49-F238E27FC236}">
                <a16:creationId xmlns:a16="http://schemas.microsoft.com/office/drawing/2014/main" id="{384613D3-FBB0-414F-B0D4-51CC282904A7}"/>
              </a:ext>
            </a:extLst>
          </p:cNvPr>
          <p:cNvSpPr txBox="1"/>
          <p:nvPr/>
        </p:nvSpPr>
        <p:spPr>
          <a:xfrm>
            <a:off x="589935" y="1420310"/>
            <a:ext cx="11012130" cy="2308324"/>
          </a:xfrm>
          <a:prstGeom prst="rect">
            <a:avLst/>
          </a:prstGeom>
          <a:noFill/>
        </p:spPr>
        <p:txBody>
          <a:bodyPr wrap="square">
            <a:spAutoFit/>
          </a:bodyPr>
          <a:lstStyle/>
          <a:p>
            <a:pPr algn="just">
              <a:lnSpc>
                <a:spcPct val="150000"/>
              </a:lnSpc>
            </a:pPr>
            <a:r>
              <a:rPr lang="es-EC" sz="1800" dirty="0">
                <a:effectLst/>
                <a:ea typeface="Times New Roman" panose="02020603050405020304" pitchFamily="18" charset="0"/>
                <a:cs typeface="Times New Roman" panose="02020603050405020304" pitchFamily="18" charset="0"/>
              </a:rPr>
              <a:t>Es muy recomendable que las instituciones de formación técnica y tecnológica, se planteen la incorporación de </a:t>
            </a:r>
            <a:r>
              <a:rPr lang="es-EC" sz="1800" b="1" dirty="0">
                <a:effectLst/>
                <a:ea typeface="Times New Roman" panose="02020603050405020304" pitchFamily="18" charset="0"/>
                <a:cs typeface="Times New Roman" panose="02020603050405020304" pitchFamily="18" charset="0"/>
              </a:rPr>
              <a:t>sistemas de evaluación del impacto de las acciones de investigación formativa e innovación pedagógica </a:t>
            </a:r>
            <a:r>
              <a:rPr lang="es-EC" sz="1800" dirty="0">
                <a:effectLst/>
                <a:ea typeface="Times New Roman" panose="02020603050405020304" pitchFamily="18" charset="0"/>
                <a:cs typeface="Times New Roman" panose="02020603050405020304" pitchFamily="18" charset="0"/>
              </a:rPr>
              <a:t>para asegurar su seguimiento en el tiempo, su mejora continua y para constatar que realmente producen los cambios y efectos deseados en su diseño e implementación. </a:t>
            </a:r>
            <a:endParaRPr lang="es-ES" sz="1800" dirty="0">
              <a:effectLst/>
              <a:ea typeface="Times New Roman" panose="02020603050405020304" pitchFamily="18" charset="0"/>
              <a:cs typeface="Times New Roman" panose="02020603050405020304" pitchFamily="18" charset="0"/>
            </a:endParaRPr>
          </a:p>
          <a:p>
            <a:r>
              <a:rPr lang="es-ES" sz="1800" b="1" dirty="0">
                <a:effectLst/>
                <a:ea typeface="Times New Roman" panose="02020603050405020304" pitchFamily="18" charset="0"/>
                <a:cs typeface="Times New Roman" panose="02020603050405020304" pitchFamily="18" charset="0"/>
              </a:rPr>
              <a:t> </a:t>
            </a:r>
            <a:endParaRPr lang="es-ES" sz="1800" dirty="0">
              <a:effectLst/>
              <a:ea typeface="Times New Roman" panose="02020603050405020304" pitchFamily="18" charset="0"/>
              <a:cs typeface="Times New Roman" panose="02020603050405020304" pitchFamily="18" charset="0"/>
            </a:endParaRPr>
          </a:p>
          <a:p>
            <a:pPr algn="just"/>
            <a:r>
              <a:rPr lang="es-EC" sz="1800" dirty="0">
                <a:effectLst/>
                <a:ea typeface="Times New Roman" panose="02020603050405020304" pitchFamily="18" charset="0"/>
                <a:cs typeface="Times New Roman" panose="02020603050405020304" pitchFamily="18" charset="0"/>
              </a:rPr>
              <a:t> </a:t>
            </a:r>
            <a:endParaRPr lang="es-ES" sz="1800" dirty="0">
              <a:effectLst/>
              <a:ea typeface="Times New Roman" panose="02020603050405020304" pitchFamily="18" charset="0"/>
              <a:cs typeface="Times New Roman" panose="02020603050405020304" pitchFamily="18" charset="0"/>
            </a:endParaRPr>
          </a:p>
        </p:txBody>
      </p:sp>
      <p:sp>
        <p:nvSpPr>
          <p:cNvPr id="11" name="CuadroTexto 10">
            <a:extLst>
              <a:ext uri="{FF2B5EF4-FFF2-40B4-BE49-F238E27FC236}">
                <a16:creationId xmlns:a16="http://schemas.microsoft.com/office/drawing/2014/main" id="{680B7E33-1109-4583-BF08-287CC0FBD31F}"/>
              </a:ext>
            </a:extLst>
          </p:cNvPr>
          <p:cNvSpPr txBox="1"/>
          <p:nvPr/>
        </p:nvSpPr>
        <p:spPr>
          <a:xfrm>
            <a:off x="589935" y="3231208"/>
            <a:ext cx="11012130" cy="2126864"/>
          </a:xfrm>
          <a:prstGeom prst="rect">
            <a:avLst/>
          </a:prstGeom>
          <a:solidFill>
            <a:schemeClr val="bg1">
              <a:lumMod val="95000"/>
            </a:schemeClr>
          </a:solidFill>
        </p:spPr>
        <p:txBody>
          <a:bodyPr wrap="square">
            <a:spAutoFit/>
          </a:bodyPr>
          <a:lstStyle/>
          <a:p>
            <a:pPr algn="just">
              <a:lnSpc>
                <a:spcPct val="150000"/>
              </a:lnSpc>
            </a:pPr>
            <a:r>
              <a:rPr lang="es-EC" sz="1800" b="1" dirty="0">
                <a:effectLst/>
                <a:ea typeface="Times New Roman" panose="02020603050405020304" pitchFamily="18" charset="0"/>
                <a:cs typeface="Times New Roman" panose="02020603050405020304" pitchFamily="18" charset="0"/>
              </a:rPr>
              <a:t>Evaluación del impacto (Fernández, 2013)</a:t>
            </a:r>
          </a:p>
          <a:p>
            <a:pPr algn="just">
              <a:lnSpc>
                <a:spcPct val="150000"/>
              </a:lnSpc>
            </a:pPr>
            <a:r>
              <a:rPr lang="es-EC" sz="1800" dirty="0">
                <a:effectLst/>
                <a:ea typeface="Times New Roman" panose="02020603050405020304" pitchFamily="18" charset="0"/>
                <a:cs typeface="Times New Roman" panose="02020603050405020304" pitchFamily="18" charset="0"/>
              </a:rPr>
              <a:t>Proceso que permite conocer los efectos de un programa o de un proyecto en relación con los objetivos y metas propuestos y, en algunos casos, los recursos utilizados. Abarca los resultados que previstos y los imprevistos. </a:t>
            </a:r>
          </a:p>
          <a:p>
            <a:pPr algn="just">
              <a:lnSpc>
                <a:spcPct val="150000"/>
              </a:lnSpc>
            </a:pPr>
            <a:r>
              <a:rPr lang="es-EC" dirty="0">
                <a:ea typeface="Times New Roman" panose="02020603050405020304" pitchFamily="18" charset="0"/>
                <a:cs typeface="Times New Roman" panose="02020603050405020304" pitchFamily="18" charset="0"/>
              </a:rPr>
              <a:t>Va más allá</a:t>
            </a:r>
            <a:r>
              <a:rPr lang="es-EC" sz="1800" dirty="0">
                <a:effectLst/>
                <a:ea typeface="Times New Roman" panose="02020603050405020304" pitchFamily="18" charset="0"/>
                <a:cs typeface="Times New Roman" panose="02020603050405020304" pitchFamily="18" charset="0"/>
              </a:rPr>
              <a:t> de los resultados inmediatos, centrándose en los  que conducen a un cambio sostenible y que se manifiestan con el tiempo.</a:t>
            </a:r>
            <a:endParaRPr lang="es-ES" sz="1800" dirty="0">
              <a:effectLst/>
              <a:ea typeface="Times New Roman" panose="02020603050405020304" pitchFamily="18" charset="0"/>
              <a:cs typeface="Times New Roman" panose="02020603050405020304" pitchFamily="18" charset="0"/>
            </a:endParaRPr>
          </a:p>
        </p:txBody>
      </p:sp>
      <p:sp>
        <p:nvSpPr>
          <p:cNvPr id="13" name="CuadroTexto 12">
            <a:extLst>
              <a:ext uri="{FF2B5EF4-FFF2-40B4-BE49-F238E27FC236}">
                <a16:creationId xmlns:a16="http://schemas.microsoft.com/office/drawing/2014/main" id="{84783830-30A3-4800-9E7E-BE6BFD5F0BE5}"/>
              </a:ext>
            </a:extLst>
          </p:cNvPr>
          <p:cNvSpPr txBox="1"/>
          <p:nvPr/>
        </p:nvSpPr>
        <p:spPr>
          <a:xfrm>
            <a:off x="589935" y="5459170"/>
            <a:ext cx="11012130" cy="8803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just">
              <a:lnSpc>
                <a:spcPct val="150000"/>
              </a:lnSpc>
            </a:pPr>
            <a:r>
              <a:rPr lang="es-EC" sz="1800" b="1" dirty="0">
                <a:effectLst/>
                <a:ea typeface="Times New Roman" panose="02020603050405020304" pitchFamily="18" charset="0"/>
                <a:cs typeface="Times New Roman" panose="02020603050405020304" pitchFamily="18" charset="0"/>
              </a:rPr>
              <a:t>Pese a las dificultades y costes que puede entrañar, sus aportaciones pueden ser muy positivas para la calidad educativa.</a:t>
            </a:r>
            <a:endParaRPr lang="es-ES" sz="1800" b="1" dirty="0">
              <a:effectLs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002907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A4EBD701-8BCC-4128-B5D6-43ECC37ADCFF}"/>
              </a:ext>
            </a:extLst>
          </p:cNvPr>
          <p:cNvSpPr>
            <a:spLocks noGrp="1"/>
          </p:cNvSpPr>
          <p:nvPr>
            <p:ph type="sldNum" sz="quarter" idx="12"/>
          </p:nvPr>
        </p:nvSpPr>
        <p:spPr>
          <a:xfrm>
            <a:off x="9303774" y="6282403"/>
            <a:ext cx="2743200" cy="365125"/>
          </a:xfrm>
        </p:spPr>
        <p:txBody>
          <a:bodyPr/>
          <a:lstStyle/>
          <a:p>
            <a:fld id="{C5EB6DA6-1053-C647-9E77-B42FB131DB4B}" type="slidenum">
              <a:rPr lang="es-EC" smtClean="0"/>
              <a:t>18</a:t>
            </a:fld>
            <a:endParaRPr lang="es-EC" dirty="0"/>
          </a:p>
        </p:txBody>
      </p:sp>
      <p:sp>
        <p:nvSpPr>
          <p:cNvPr id="5" name="CuadroTexto 4">
            <a:extLst>
              <a:ext uri="{FF2B5EF4-FFF2-40B4-BE49-F238E27FC236}">
                <a16:creationId xmlns:a16="http://schemas.microsoft.com/office/drawing/2014/main" id="{B6DFDF82-5A2B-4A82-B691-5C9D47276EB3}"/>
              </a:ext>
            </a:extLst>
          </p:cNvPr>
          <p:cNvSpPr txBox="1"/>
          <p:nvPr/>
        </p:nvSpPr>
        <p:spPr>
          <a:xfrm>
            <a:off x="589935" y="958645"/>
            <a:ext cx="10205884" cy="461665"/>
          </a:xfrm>
          <a:prstGeom prst="rect">
            <a:avLst/>
          </a:prstGeom>
          <a:noFill/>
        </p:spPr>
        <p:txBody>
          <a:bodyPr wrap="square" rtlCol="0">
            <a:spAutoFit/>
          </a:bodyPr>
          <a:lstStyle/>
          <a:p>
            <a:r>
              <a:rPr lang="es-ES" sz="2400" b="1" dirty="0">
                <a:solidFill>
                  <a:schemeClr val="accent1"/>
                </a:solidFill>
                <a:latin typeface="+mj-lt"/>
              </a:rPr>
              <a:t>CONCLUSIONES</a:t>
            </a:r>
          </a:p>
        </p:txBody>
      </p:sp>
      <p:sp>
        <p:nvSpPr>
          <p:cNvPr id="9" name="CuadroTexto 8">
            <a:extLst>
              <a:ext uri="{FF2B5EF4-FFF2-40B4-BE49-F238E27FC236}">
                <a16:creationId xmlns:a16="http://schemas.microsoft.com/office/drawing/2014/main" id="{384613D3-FBB0-414F-B0D4-51CC282904A7}"/>
              </a:ext>
            </a:extLst>
          </p:cNvPr>
          <p:cNvSpPr txBox="1"/>
          <p:nvPr/>
        </p:nvSpPr>
        <p:spPr>
          <a:xfrm>
            <a:off x="589934" y="1769863"/>
            <a:ext cx="11012130" cy="1295868"/>
          </a:xfrm>
          <a:prstGeom prst="rect">
            <a:avLst/>
          </a:prstGeom>
          <a:solidFill>
            <a:schemeClr val="bg1">
              <a:lumMod val="95000"/>
            </a:schemeClr>
          </a:solidFill>
        </p:spPr>
        <p:txBody>
          <a:bodyPr wrap="square">
            <a:spAutoFit/>
          </a:bodyPr>
          <a:lstStyle/>
          <a:p>
            <a:pPr algn="just">
              <a:lnSpc>
                <a:spcPct val="150000"/>
              </a:lnSpc>
            </a:pPr>
            <a:r>
              <a:rPr lang="es-EC" b="1" dirty="0"/>
              <a:t>Se puede apreciar que tanto la investigación formativa como la innovación pedagógica pueden tener un efecto muy positivo en la mejora de la calidad educativa en instituciones de educación superior, incluyendo las de formación técnica y tecnológica.</a:t>
            </a:r>
            <a:endParaRPr lang="es-ES" b="1" dirty="0"/>
          </a:p>
        </p:txBody>
      </p:sp>
      <p:sp>
        <p:nvSpPr>
          <p:cNvPr id="6" name="CuadroTexto 5">
            <a:extLst>
              <a:ext uri="{FF2B5EF4-FFF2-40B4-BE49-F238E27FC236}">
                <a16:creationId xmlns:a16="http://schemas.microsoft.com/office/drawing/2014/main" id="{7369AC86-1353-4CAB-8817-C66670A280BD}"/>
              </a:ext>
            </a:extLst>
          </p:cNvPr>
          <p:cNvSpPr txBox="1"/>
          <p:nvPr/>
        </p:nvSpPr>
        <p:spPr>
          <a:xfrm>
            <a:off x="589933" y="3222460"/>
            <a:ext cx="11012131" cy="212686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a:lnSpc>
                <a:spcPct val="150000"/>
              </a:lnSpc>
            </a:pPr>
            <a:r>
              <a:rPr lang="es-EC" dirty="0"/>
              <a:t>Formando al alumnado y capacitando a docentes en investigación, mejorando sus competencias investigativas, impulsando procesos de innovación que permitan mejorar los currículos, los programas y las prácticas educativas y, considerando que todo ello debe tener en cuenta la evaluación de su impacto, las instituciones de educación superior de formación técnica y tecnológica cuentan con medios, estrategias y herramientas para contribuir de forma decisiva y efectiva a la mejora de la calidad educativa. </a:t>
            </a:r>
            <a:endParaRPr lang="es-ES" dirty="0"/>
          </a:p>
        </p:txBody>
      </p:sp>
      <p:sp>
        <p:nvSpPr>
          <p:cNvPr id="7" name="CuadroTexto 6">
            <a:extLst>
              <a:ext uri="{FF2B5EF4-FFF2-40B4-BE49-F238E27FC236}">
                <a16:creationId xmlns:a16="http://schemas.microsoft.com/office/drawing/2014/main" id="{6B982B3F-6664-48F0-81DB-97B457ABC11D}"/>
              </a:ext>
            </a:extLst>
          </p:cNvPr>
          <p:cNvSpPr txBox="1"/>
          <p:nvPr/>
        </p:nvSpPr>
        <p:spPr>
          <a:xfrm>
            <a:off x="870154" y="5606967"/>
            <a:ext cx="10205884" cy="523220"/>
          </a:xfrm>
          <a:prstGeom prst="rect">
            <a:avLst/>
          </a:prstGeom>
          <a:noFill/>
        </p:spPr>
        <p:txBody>
          <a:bodyPr wrap="square" rtlCol="0">
            <a:spAutoFit/>
          </a:bodyPr>
          <a:lstStyle/>
          <a:p>
            <a:pPr algn="ctr"/>
            <a:r>
              <a:rPr lang="es-ES" sz="2800" b="1" dirty="0">
                <a:solidFill>
                  <a:schemeClr val="accent1"/>
                </a:solidFill>
                <a:latin typeface="+mj-lt"/>
                <a:sym typeface="Wingdings" panose="05000000000000000000" pitchFamily="2" charset="2"/>
              </a:rPr>
              <a:t></a:t>
            </a:r>
            <a:r>
              <a:rPr lang="es-ES" sz="2800" b="1" dirty="0">
                <a:solidFill>
                  <a:schemeClr val="accent1"/>
                </a:solidFill>
                <a:latin typeface="+mj-lt"/>
              </a:rPr>
              <a:t>- </a:t>
            </a:r>
            <a:r>
              <a:rPr lang="es-ES" sz="2800" b="1" dirty="0">
                <a:latin typeface="+mj-lt"/>
              </a:rPr>
              <a:t>MUCHAS GRACIAS POR SU ATENCIÓN </a:t>
            </a:r>
            <a:r>
              <a:rPr lang="es-ES" sz="2800" b="1" dirty="0">
                <a:solidFill>
                  <a:schemeClr val="accent1"/>
                </a:solidFill>
                <a:latin typeface="+mj-lt"/>
              </a:rPr>
              <a:t>- </a:t>
            </a:r>
            <a:r>
              <a:rPr lang="es-ES" sz="2800" b="1" dirty="0">
                <a:solidFill>
                  <a:schemeClr val="accent1"/>
                </a:solidFill>
                <a:latin typeface="+mj-lt"/>
                <a:sym typeface="Wingdings" panose="05000000000000000000" pitchFamily="2" charset="2"/>
              </a:rPr>
              <a:t></a:t>
            </a:r>
            <a:endParaRPr lang="es-ES" sz="2800" b="1" dirty="0">
              <a:solidFill>
                <a:schemeClr val="accent1"/>
              </a:solidFill>
              <a:latin typeface="+mj-lt"/>
            </a:endParaRPr>
          </a:p>
        </p:txBody>
      </p:sp>
    </p:spTree>
    <p:extLst>
      <p:ext uri="{BB962C8B-B14F-4D97-AF65-F5344CB8AC3E}">
        <p14:creationId xmlns:p14="http://schemas.microsoft.com/office/powerpoint/2010/main" val="9275936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A4EBD701-8BCC-4128-B5D6-43ECC37ADCFF}"/>
              </a:ext>
            </a:extLst>
          </p:cNvPr>
          <p:cNvSpPr>
            <a:spLocks noGrp="1"/>
          </p:cNvSpPr>
          <p:nvPr>
            <p:ph type="sldNum" sz="quarter" idx="12"/>
          </p:nvPr>
        </p:nvSpPr>
        <p:spPr>
          <a:xfrm>
            <a:off x="9303774" y="6282403"/>
            <a:ext cx="2743200" cy="365125"/>
          </a:xfrm>
        </p:spPr>
        <p:txBody>
          <a:bodyPr/>
          <a:lstStyle/>
          <a:p>
            <a:fld id="{C5EB6DA6-1053-C647-9E77-B42FB131DB4B}" type="slidenum">
              <a:rPr lang="es-EC" smtClean="0"/>
              <a:t>19</a:t>
            </a:fld>
            <a:endParaRPr lang="es-EC" dirty="0"/>
          </a:p>
        </p:txBody>
      </p:sp>
      <p:sp>
        <p:nvSpPr>
          <p:cNvPr id="5" name="CuadroTexto 4">
            <a:extLst>
              <a:ext uri="{FF2B5EF4-FFF2-40B4-BE49-F238E27FC236}">
                <a16:creationId xmlns:a16="http://schemas.microsoft.com/office/drawing/2014/main" id="{B6DFDF82-5A2B-4A82-B691-5C9D47276EB3}"/>
              </a:ext>
            </a:extLst>
          </p:cNvPr>
          <p:cNvSpPr txBox="1"/>
          <p:nvPr/>
        </p:nvSpPr>
        <p:spPr>
          <a:xfrm>
            <a:off x="589935" y="958645"/>
            <a:ext cx="10205884" cy="461665"/>
          </a:xfrm>
          <a:prstGeom prst="rect">
            <a:avLst/>
          </a:prstGeom>
          <a:noFill/>
        </p:spPr>
        <p:txBody>
          <a:bodyPr wrap="square" rtlCol="0">
            <a:spAutoFit/>
          </a:bodyPr>
          <a:lstStyle/>
          <a:p>
            <a:r>
              <a:rPr lang="es-ES" sz="2400" b="1" dirty="0">
                <a:solidFill>
                  <a:schemeClr val="accent1"/>
                </a:solidFill>
                <a:latin typeface="+mj-lt"/>
              </a:rPr>
              <a:t>Referencias</a:t>
            </a:r>
          </a:p>
        </p:txBody>
      </p:sp>
      <p:sp>
        <p:nvSpPr>
          <p:cNvPr id="9" name="CuadroTexto 8">
            <a:extLst>
              <a:ext uri="{FF2B5EF4-FFF2-40B4-BE49-F238E27FC236}">
                <a16:creationId xmlns:a16="http://schemas.microsoft.com/office/drawing/2014/main" id="{384613D3-FBB0-414F-B0D4-51CC282904A7}"/>
              </a:ext>
            </a:extLst>
          </p:cNvPr>
          <p:cNvSpPr txBox="1"/>
          <p:nvPr/>
        </p:nvSpPr>
        <p:spPr>
          <a:xfrm>
            <a:off x="589935" y="1534571"/>
            <a:ext cx="11012130" cy="4678204"/>
          </a:xfrm>
          <a:prstGeom prst="rect">
            <a:avLst/>
          </a:prstGeom>
          <a:noFill/>
        </p:spPr>
        <p:txBody>
          <a:bodyPr wrap="square">
            <a:spAutoFit/>
          </a:bodyPr>
          <a:lstStyle/>
          <a:p>
            <a:pPr marL="450215" indent="-450215"/>
            <a:r>
              <a:rPr lang="es-EC" sz="1400" dirty="0"/>
              <a:t>Alcántara, A. (2007). Dimensiones de la calidad en educación superior. </a:t>
            </a:r>
            <a:r>
              <a:rPr lang="es-EC" sz="1400" i="1" dirty="0"/>
              <a:t>Reencuentro. Análisis de Problemas Universitarios</a:t>
            </a:r>
            <a:r>
              <a:rPr lang="es-EC" sz="1400" dirty="0"/>
              <a:t>, (50), 21-27</a:t>
            </a:r>
            <a:endParaRPr lang="es-ES" sz="1400" dirty="0"/>
          </a:p>
          <a:p>
            <a:pPr marL="450215" indent="-450215"/>
            <a:r>
              <a:rPr lang="es-EC" sz="1400" dirty="0">
                <a:effectLst/>
                <a:ea typeface="Times New Roman" panose="02020603050405020304" pitchFamily="18" charset="0"/>
                <a:cs typeface="Times New Roman" panose="02020603050405020304" pitchFamily="18" charset="0"/>
              </a:rPr>
              <a:t>CEDEFOP (2015). La innovación y la formación: aliados del Cambio. </a:t>
            </a:r>
            <a:r>
              <a:rPr lang="es-EC" sz="1400" dirty="0">
                <a:solidFill>
                  <a:srgbClr val="000000"/>
                </a:solidFill>
                <a:effectLst/>
                <a:ea typeface="Times New Roman" panose="02020603050405020304" pitchFamily="18" charset="0"/>
                <a:cs typeface="Times New Roman" panose="02020603050405020304" pitchFamily="18" charset="0"/>
              </a:rPr>
              <a:t>Nota informativa 9103 ES. Salónica: CEDEFOP. Recuperado de</a:t>
            </a:r>
            <a:r>
              <a:rPr lang="es-EC" sz="1400" dirty="0">
                <a:effectLst/>
                <a:ea typeface="Times New Roman" panose="02020603050405020304" pitchFamily="18" charset="0"/>
                <a:cs typeface="Times New Roman" panose="02020603050405020304" pitchFamily="18" charset="0"/>
              </a:rPr>
              <a:t> </a:t>
            </a:r>
            <a:r>
              <a:rPr lang="es-EC" sz="1400" u="sng" dirty="0">
                <a:solidFill>
                  <a:srgbClr val="0000FF"/>
                </a:solidFill>
                <a:effectLst/>
                <a:ea typeface="Times New Roman" panose="02020603050405020304" pitchFamily="18" charset="0"/>
                <a:cs typeface="Times New Roman" panose="02020603050405020304" pitchFamily="18" charset="0"/>
                <a:hlinkClick r:id="rId2"/>
              </a:rPr>
              <a:t>https://www.cedefop.europa.eu/en/publications-and-resources/publications/9103</a:t>
            </a:r>
            <a:endParaRPr lang="es-ES" sz="1400" dirty="0">
              <a:effectLst/>
              <a:ea typeface="Times New Roman" panose="02020603050405020304" pitchFamily="18" charset="0"/>
              <a:cs typeface="Times New Roman" panose="02020603050405020304" pitchFamily="18" charset="0"/>
            </a:endParaRPr>
          </a:p>
          <a:p>
            <a:pPr marL="450215" indent="-450215"/>
            <a:r>
              <a:rPr lang="es-EC" sz="1400" dirty="0">
                <a:effectLst/>
                <a:ea typeface="Times New Roman" panose="02020603050405020304" pitchFamily="18" charset="0"/>
                <a:cs typeface="Times New Roman" panose="02020603050405020304" pitchFamily="18" charset="0"/>
              </a:rPr>
              <a:t>Fernández, M. J. (2013). Evaluación del impacto para un cambio sostenible en las organizaciones educativas. </a:t>
            </a:r>
            <a:r>
              <a:rPr lang="es-EC" sz="1400" i="1" dirty="0">
                <a:effectLst/>
                <a:ea typeface="Times New Roman" panose="02020603050405020304" pitchFamily="18" charset="0"/>
                <a:cs typeface="Times New Roman" panose="02020603050405020304" pitchFamily="18" charset="0"/>
              </a:rPr>
              <a:t>Revista Española de Pedagogía</a:t>
            </a:r>
            <a:r>
              <a:rPr lang="es-EC" sz="1400" dirty="0">
                <a:effectLst/>
                <a:ea typeface="Times New Roman" panose="02020603050405020304" pitchFamily="18" charset="0"/>
                <a:cs typeface="Times New Roman" panose="02020603050405020304" pitchFamily="18" charset="0"/>
              </a:rPr>
              <a:t>, (254), 119-138.</a:t>
            </a:r>
            <a:endParaRPr lang="es-ES" sz="1400" dirty="0">
              <a:effectLst/>
              <a:ea typeface="Times New Roman" panose="02020603050405020304" pitchFamily="18" charset="0"/>
              <a:cs typeface="Times New Roman" panose="02020603050405020304" pitchFamily="18" charset="0"/>
            </a:endParaRPr>
          </a:p>
          <a:p>
            <a:pPr marL="450215" indent="-450215"/>
            <a:r>
              <a:rPr lang="es-EC" sz="1400" dirty="0">
                <a:effectLst/>
                <a:ea typeface="Times New Roman" panose="02020603050405020304" pitchFamily="18" charset="0"/>
                <a:cs typeface="Times New Roman" panose="02020603050405020304" pitchFamily="18" charset="0"/>
              </a:rPr>
              <a:t>Galvis, P. (2018). Definición e implementación de la propuesta de investigación formativa en el departamento de educación física de la facultad de ciencias de la educación, universidad libre. </a:t>
            </a:r>
            <a:r>
              <a:rPr lang="es-EC" sz="1400" i="1" dirty="0" err="1">
                <a:effectLst/>
                <a:ea typeface="Times New Roman" panose="02020603050405020304" pitchFamily="18" charset="0"/>
                <a:cs typeface="Times New Roman" panose="02020603050405020304" pitchFamily="18" charset="0"/>
              </a:rPr>
              <a:t>Expomotricidad</a:t>
            </a:r>
            <a:r>
              <a:rPr lang="es-EC" sz="1400" dirty="0">
                <a:effectLst/>
                <a:ea typeface="Times New Roman" panose="02020603050405020304" pitchFamily="18" charset="0"/>
                <a:cs typeface="Times New Roman" panose="02020603050405020304" pitchFamily="18" charset="0"/>
              </a:rPr>
              <a:t>. Recuperado de </a:t>
            </a:r>
            <a:r>
              <a:rPr lang="es-EC" sz="1400" u="sng" dirty="0">
                <a:solidFill>
                  <a:srgbClr val="0000FF"/>
                </a:solidFill>
                <a:effectLst/>
                <a:ea typeface="Times New Roman" panose="02020603050405020304" pitchFamily="18" charset="0"/>
                <a:cs typeface="Times New Roman" panose="02020603050405020304" pitchFamily="18" charset="0"/>
                <a:hlinkClick r:id="rId3"/>
              </a:rPr>
              <a:t>https://revistas.udea.edu.co/index.php/expomotricidad/article/view/333233</a:t>
            </a:r>
            <a:endParaRPr lang="es-ES" sz="1400" dirty="0">
              <a:effectLst/>
              <a:ea typeface="Times New Roman" panose="02020603050405020304" pitchFamily="18" charset="0"/>
              <a:cs typeface="Times New Roman" panose="02020603050405020304" pitchFamily="18" charset="0"/>
            </a:endParaRPr>
          </a:p>
          <a:p>
            <a:pPr marL="450215" indent="-450215"/>
            <a:r>
              <a:rPr lang="es-EC" sz="1400" dirty="0">
                <a:solidFill>
                  <a:srgbClr val="000000"/>
                </a:solidFill>
                <a:effectLst/>
                <a:ea typeface="Times New Roman" panose="02020603050405020304" pitchFamily="18" charset="0"/>
                <a:cs typeface="Times New Roman" panose="02020603050405020304" pitchFamily="18" charset="0"/>
              </a:rPr>
              <a:t>Gámez, M. (2021). </a:t>
            </a:r>
            <a:r>
              <a:rPr lang="es-EC" sz="1400" i="1" dirty="0">
                <a:solidFill>
                  <a:srgbClr val="000000"/>
                </a:solidFill>
                <a:effectLst/>
                <a:ea typeface="Times New Roman" panose="02020603050405020304" pitchFamily="18" charset="0"/>
                <a:cs typeface="Times New Roman" panose="02020603050405020304" pitchFamily="18" charset="0"/>
              </a:rPr>
              <a:t>Objetivos y metas de desarrollo sostenible</a:t>
            </a:r>
            <a:r>
              <a:rPr lang="es-EC" sz="1400" dirty="0">
                <a:solidFill>
                  <a:srgbClr val="000000"/>
                </a:solidFill>
                <a:effectLst/>
                <a:ea typeface="Times New Roman" panose="02020603050405020304" pitchFamily="18" charset="0"/>
                <a:cs typeface="Times New Roman" panose="02020603050405020304" pitchFamily="18" charset="0"/>
              </a:rPr>
              <a:t>. </a:t>
            </a:r>
            <a:r>
              <a:rPr lang="es-ES" sz="1400" dirty="0">
                <a:solidFill>
                  <a:srgbClr val="000000"/>
                </a:solidFill>
                <a:effectLst/>
                <a:ea typeface="Times New Roman" panose="02020603050405020304" pitchFamily="18" charset="0"/>
                <a:cs typeface="Times New Roman" panose="02020603050405020304" pitchFamily="18" charset="0"/>
              </a:rPr>
              <a:t>Desarrollo Sostenible. Recuperado de </a:t>
            </a:r>
            <a:r>
              <a:rPr lang="es-ES" sz="1400" u="sng" dirty="0">
                <a:solidFill>
                  <a:srgbClr val="0000FF"/>
                </a:solidFill>
                <a:effectLst/>
                <a:ea typeface="Times New Roman" panose="02020603050405020304" pitchFamily="18" charset="0"/>
                <a:cs typeface="Times New Roman" panose="02020603050405020304" pitchFamily="18" charset="0"/>
                <a:hlinkClick r:id="rId4"/>
              </a:rPr>
              <a:t>https://www.un.org/sustainabledevelopment/es/objetivos-de-desarrollo-sostenible/</a:t>
            </a:r>
            <a:endParaRPr lang="es-ES" sz="1400" dirty="0">
              <a:effectLst/>
              <a:ea typeface="Times New Roman" panose="02020603050405020304" pitchFamily="18" charset="0"/>
              <a:cs typeface="Times New Roman" panose="02020603050405020304" pitchFamily="18" charset="0"/>
            </a:endParaRPr>
          </a:p>
          <a:p>
            <a:pPr marL="450215" indent="-450215"/>
            <a:r>
              <a:rPr lang="es-EC" sz="1400" dirty="0" err="1"/>
              <a:t>Miyahira</a:t>
            </a:r>
            <a:r>
              <a:rPr lang="es-EC" sz="1400" dirty="0">
                <a:effectLst/>
                <a:ea typeface="Times New Roman" panose="02020603050405020304" pitchFamily="18" charset="0"/>
                <a:cs typeface="Times New Roman" panose="02020603050405020304" pitchFamily="18" charset="0"/>
              </a:rPr>
              <a:t>, J. (2009). La Investigación Formativa y la Formación para la Investigación en el Pregrado. </a:t>
            </a:r>
            <a:r>
              <a:rPr lang="es-EC" sz="1400" i="1" dirty="0">
                <a:effectLst/>
                <a:ea typeface="Times New Roman" panose="02020603050405020304" pitchFamily="18" charset="0"/>
                <a:cs typeface="Times New Roman" panose="02020603050405020304" pitchFamily="18" charset="0"/>
              </a:rPr>
              <a:t>Revista Médica Herediana</a:t>
            </a:r>
            <a:r>
              <a:rPr lang="es-EC" sz="1400" dirty="0">
                <a:effectLst/>
                <a:ea typeface="Times New Roman" panose="02020603050405020304" pitchFamily="18" charset="0"/>
                <a:cs typeface="Times New Roman" panose="02020603050405020304" pitchFamily="18" charset="0"/>
              </a:rPr>
              <a:t>, 119-122.</a:t>
            </a:r>
            <a:endParaRPr lang="es-ES" sz="1400" dirty="0">
              <a:effectLst/>
              <a:ea typeface="Times New Roman" panose="02020603050405020304" pitchFamily="18" charset="0"/>
              <a:cs typeface="Times New Roman" panose="02020603050405020304" pitchFamily="18" charset="0"/>
            </a:endParaRPr>
          </a:p>
          <a:p>
            <a:pPr marL="450215" indent="-450215"/>
            <a:r>
              <a:rPr lang="es-EC" sz="1400" dirty="0">
                <a:effectLst/>
                <a:ea typeface="Times New Roman" panose="02020603050405020304" pitchFamily="18" charset="0"/>
                <a:cs typeface="Times New Roman" panose="02020603050405020304" pitchFamily="18" charset="0"/>
              </a:rPr>
              <a:t>Martínez, R.A. (2007). </a:t>
            </a:r>
            <a:r>
              <a:rPr lang="es-EC" sz="1400" i="1" dirty="0">
                <a:effectLst/>
                <a:ea typeface="Times New Roman" panose="02020603050405020304" pitchFamily="18" charset="0"/>
                <a:cs typeface="Times New Roman" panose="02020603050405020304" pitchFamily="18" charset="0"/>
              </a:rPr>
              <a:t>La investigación en la práctica educativa: guía metodológica de investigación para el diagnóstico y evaluación de los centros docentes</a:t>
            </a:r>
            <a:r>
              <a:rPr lang="es-EC" sz="1400" dirty="0">
                <a:effectLst/>
                <a:ea typeface="Times New Roman" panose="02020603050405020304" pitchFamily="18" charset="0"/>
                <a:cs typeface="Times New Roman" panose="02020603050405020304" pitchFamily="18" charset="0"/>
              </a:rPr>
              <a:t>. Madrid: CIDE.</a:t>
            </a:r>
            <a:endParaRPr lang="es-ES" sz="1400" dirty="0">
              <a:effectLst/>
              <a:ea typeface="Times New Roman" panose="02020603050405020304" pitchFamily="18" charset="0"/>
              <a:cs typeface="Times New Roman" panose="02020603050405020304" pitchFamily="18" charset="0"/>
            </a:endParaRPr>
          </a:p>
          <a:p>
            <a:pPr marL="450215" indent="-450215"/>
            <a:r>
              <a:rPr lang="es-EC" sz="1400" dirty="0">
                <a:effectLst/>
                <a:ea typeface="Times New Roman" panose="02020603050405020304" pitchFamily="18" charset="0"/>
                <a:cs typeface="Times New Roman" panose="02020603050405020304" pitchFamily="18" charset="0"/>
              </a:rPr>
              <a:t>Parra, C. (2004). Apuntes sobre Investigación Formativa. </a:t>
            </a:r>
            <a:r>
              <a:rPr lang="es-EC" sz="1400" i="1" dirty="0">
                <a:effectLst/>
                <a:ea typeface="Times New Roman" panose="02020603050405020304" pitchFamily="18" charset="0"/>
                <a:cs typeface="Times New Roman" panose="02020603050405020304" pitchFamily="18" charset="0"/>
              </a:rPr>
              <a:t>Educación y Educadores</a:t>
            </a:r>
            <a:r>
              <a:rPr lang="es-EC" sz="1400" dirty="0">
                <a:effectLst/>
                <a:ea typeface="Times New Roman" panose="02020603050405020304" pitchFamily="18" charset="0"/>
                <a:cs typeface="Times New Roman" panose="02020603050405020304" pitchFamily="18" charset="0"/>
              </a:rPr>
              <a:t>, (7), 57-77.</a:t>
            </a:r>
            <a:endParaRPr lang="es-ES" sz="1400" dirty="0">
              <a:effectLst/>
              <a:ea typeface="Times New Roman" panose="02020603050405020304" pitchFamily="18" charset="0"/>
              <a:cs typeface="Times New Roman" panose="02020603050405020304" pitchFamily="18" charset="0"/>
            </a:endParaRPr>
          </a:p>
          <a:p>
            <a:pPr marL="450215" indent="-450215"/>
            <a:r>
              <a:rPr lang="es-EC" sz="1400" dirty="0">
                <a:effectLst/>
                <a:ea typeface="Times New Roman" panose="02020603050405020304" pitchFamily="18" charset="0"/>
                <a:cs typeface="Times New Roman" panose="02020603050405020304" pitchFamily="18" charset="0"/>
              </a:rPr>
              <a:t>Reglamento de Régimen Académico, Resolución del Consejo de Educación Superior 111 Registro Oficial 473 de 23-abr.-2019 RPC-SO-08-No. 111-2019. Recuperado de </a:t>
            </a:r>
            <a:r>
              <a:rPr lang="es-EC" sz="1400" u="sng" dirty="0">
                <a:solidFill>
                  <a:srgbClr val="0000FF"/>
                </a:solidFill>
                <a:effectLst/>
                <a:ea typeface="Times New Roman" panose="02020603050405020304" pitchFamily="18" charset="0"/>
                <a:cs typeface="Times New Roman" panose="02020603050405020304" pitchFamily="18" charset="0"/>
                <a:hlinkClick r:id="rId5"/>
              </a:rPr>
              <a:t>https://www.ces.gob.ec/lotaip/Anexos%20Generales/a3_Reformas/r.r.academico.pdf</a:t>
            </a:r>
            <a:endParaRPr lang="es-ES" sz="1400" dirty="0">
              <a:effectLst/>
              <a:ea typeface="Times New Roman" panose="02020603050405020304" pitchFamily="18" charset="0"/>
              <a:cs typeface="Times New Roman" panose="02020603050405020304" pitchFamily="18" charset="0"/>
            </a:endParaRPr>
          </a:p>
          <a:p>
            <a:pPr marL="450215" indent="-450215"/>
            <a:r>
              <a:rPr lang="es-EC" sz="1400" dirty="0">
                <a:effectLst/>
                <a:ea typeface="Times New Roman" panose="02020603050405020304" pitchFamily="18" charset="0"/>
                <a:cs typeface="Times New Roman" panose="02020603050405020304" pitchFamily="18" charset="0"/>
              </a:rPr>
              <a:t>Restrepo, B. (2007). Conceptos y Aplicaciones de la Investigación Formativa, y Criterios para Evaluar la Investigación científica en sentido estricto. Recuperado de </a:t>
            </a:r>
            <a:r>
              <a:rPr lang="es-EC" sz="1400" u="sng" dirty="0">
                <a:solidFill>
                  <a:srgbClr val="0000FF"/>
                </a:solidFill>
                <a:effectLst/>
                <a:ea typeface="Times New Roman" panose="02020603050405020304" pitchFamily="18" charset="0"/>
                <a:cs typeface="Times New Roman" panose="02020603050405020304" pitchFamily="18" charset="0"/>
                <a:hlinkClick r:id="rId6"/>
              </a:rPr>
              <a:t>https://www.epn.edu.ec/wp-content/uploads/2017/03/Investigaci%C3%B3n-Formativa-Colombia.pdf</a:t>
            </a:r>
            <a:endParaRPr lang="es-ES" sz="1400" dirty="0">
              <a:effectLst/>
              <a:ea typeface="Times New Roman" panose="02020603050405020304" pitchFamily="18" charset="0"/>
              <a:cs typeface="Times New Roman" panose="02020603050405020304" pitchFamily="18" charset="0"/>
            </a:endParaRPr>
          </a:p>
          <a:p>
            <a:pPr marL="450215" indent="-450215"/>
            <a:r>
              <a:rPr lang="es-EC" sz="1400" dirty="0">
                <a:effectLst/>
                <a:ea typeface="Times New Roman" panose="02020603050405020304" pitchFamily="18" charset="0"/>
                <a:cs typeface="Times New Roman" panose="02020603050405020304" pitchFamily="18" charset="0"/>
              </a:rPr>
              <a:t>Rojas, L. </a:t>
            </a:r>
            <a:r>
              <a:rPr lang="es-EC" sz="1400" dirty="0" err="1">
                <a:effectLst/>
                <a:ea typeface="Times New Roman" panose="02020603050405020304" pitchFamily="18" charset="0"/>
                <a:cs typeface="Times New Roman" panose="02020603050405020304" pitchFamily="18" charset="0"/>
              </a:rPr>
              <a:t>M.y</a:t>
            </a:r>
            <a:r>
              <a:rPr lang="es-EC" sz="1400" dirty="0">
                <a:effectLst/>
                <a:ea typeface="Times New Roman" panose="02020603050405020304" pitchFamily="18" charset="0"/>
                <a:cs typeface="Times New Roman" panose="02020603050405020304" pitchFamily="18" charset="0"/>
              </a:rPr>
              <a:t> Viaña, F. A. (2017). </a:t>
            </a:r>
            <a:r>
              <a:rPr lang="es-EC" sz="1400" i="1" dirty="0">
                <a:effectLst/>
                <a:ea typeface="Times New Roman" panose="02020603050405020304" pitchFamily="18" charset="0"/>
                <a:cs typeface="Times New Roman" panose="02020603050405020304" pitchFamily="18" charset="0"/>
              </a:rPr>
              <a:t>La investigación formativa en un programa de salud de una universidad del Caribe</a:t>
            </a:r>
            <a:r>
              <a:rPr lang="es-EC" sz="1400" dirty="0">
                <a:effectLst/>
                <a:ea typeface="Times New Roman" panose="02020603050405020304" pitchFamily="18" charset="0"/>
                <a:cs typeface="Times New Roman" panose="02020603050405020304" pitchFamily="18" charset="0"/>
              </a:rPr>
              <a:t> (Tesis de maestría). Universidad del Norte, Barranquilla, Colombia. </a:t>
            </a:r>
            <a:endParaRPr lang="es-ES" sz="1400" dirty="0">
              <a:effectLst/>
              <a:ea typeface="Times New Roman" panose="02020603050405020304" pitchFamily="18" charset="0"/>
              <a:cs typeface="Times New Roman" panose="02020603050405020304" pitchFamily="18" charset="0"/>
            </a:endParaRPr>
          </a:p>
          <a:p>
            <a:pPr marL="450215" indent="-450215"/>
            <a:r>
              <a:rPr lang="es-EC" sz="1400" dirty="0">
                <a:effectLst/>
                <a:ea typeface="Times New Roman" panose="02020603050405020304" pitchFamily="18" charset="0"/>
                <a:cs typeface="Times New Roman" panose="02020603050405020304" pitchFamily="18" charset="0"/>
              </a:rPr>
              <a:t>UNESCO. (2005). Educación para todos. El imperativo de la calidad. Recuperado de </a:t>
            </a:r>
            <a:r>
              <a:rPr lang="es-EC" sz="1400" u="sng" dirty="0">
                <a:solidFill>
                  <a:srgbClr val="0000FF"/>
                </a:solidFill>
                <a:effectLst/>
                <a:ea typeface="Times New Roman" panose="02020603050405020304" pitchFamily="18" charset="0"/>
                <a:cs typeface="Times New Roman" panose="02020603050405020304" pitchFamily="18" charset="0"/>
                <a:hlinkClick r:id="rId7"/>
              </a:rPr>
              <a:t>https://es.unesco.org/gem-report/node/511</a:t>
            </a:r>
            <a:endParaRPr lang="es-ES" sz="1400" dirty="0">
              <a:effectLs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887450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30DF6AF-78B4-5B40-AB90-D6E336F66C2F}"/>
              </a:ext>
            </a:extLst>
          </p:cNvPr>
          <p:cNvSpPr>
            <a:spLocks noGrp="1"/>
          </p:cNvSpPr>
          <p:nvPr>
            <p:ph type="title"/>
          </p:nvPr>
        </p:nvSpPr>
        <p:spPr>
          <a:xfrm>
            <a:off x="839788" y="996950"/>
            <a:ext cx="3932237" cy="546408"/>
          </a:xfrm>
        </p:spPr>
        <p:txBody>
          <a:bodyPr>
            <a:normAutofit/>
          </a:bodyPr>
          <a:lstStyle/>
          <a:p>
            <a:r>
              <a:rPr lang="es-EC" sz="2400" b="1" dirty="0">
                <a:solidFill>
                  <a:schemeClr val="accent1"/>
                </a:solidFill>
              </a:rPr>
              <a:t>Finalidad de la ponencia</a:t>
            </a:r>
          </a:p>
        </p:txBody>
      </p:sp>
      <p:pic>
        <p:nvPicPr>
          <p:cNvPr id="6" name="Marcador de posición de imagen 5">
            <a:extLst>
              <a:ext uri="{FF2B5EF4-FFF2-40B4-BE49-F238E27FC236}">
                <a16:creationId xmlns:a16="http://schemas.microsoft.com/office/drawing/2014/main" id="{000F8D82-647F-43F7-AA1A-6429174DD00D}"/>
              </a:ext>
            </a:extLst>
          </p:cNvPr>
          <p:cNvPicPr>
            <a:picLocks noGrp="1" noChangeAspect="1"/>
          </p:cNvPicPr>
          <p:nvPr>
            <p:ph type="pic" idx="1"/>
          </p:nvPr>
        </p:nvPicPr>
        <p:blipFill rotWithShape="1">
          <a:blip r:embed="rId2"/>
          <a:srcRect l="2508" r="2508"/>
          <a:stretch>
            <a:fillRect/>
          </a:stretch>
        </p:blipFill>
        <p:spPr>
          <a:xfrm>
            <a:off x="6096000" y="1415844"/>
            <a:ext cx="5259389" cy="4152861"/>
          </a:xfrm>
        </p:spPr>
      </p:pic>
      <p:sp>
        <p:nvSpPr>
          <p:cNvPr id="4" name="Marcador de texto 3">
            <a:extLst>
              <a:ext uri="{FF2B5EF4-FFF2-40B4-BE49-F238E27FC236}">
                <a16:creationId xmlns:a16="http://schemas.microsoft.com/office/drawing/2014/main" id="{E3645132-7A6C-9E4B-BD17-0EA6510A98C7}"/>
              </a:ext>
            </a:extLst>
          </p:cNvPr>
          <p:cNvSpPr>
            <a:spLocks noGrp="1"/>
          </p:cNvSpPr>
          <p:nvPr>
            <p:ph type="body" sz="half" idx="2"/>
          </p:nvPr>
        </p:nvSpPr>
        <p:spPr>
          <a:xfrm>
            <a:off x="836611" y="1681317"/>
            <a:ext cx="4454883" cy="4179734"/>
          </a:xfrm>
        </p:spPr>
        <p:txBody>
          <a:bodyPr>
            <a:normAutofit/>
          </a:bodyPr>
          <a:lstStyle/>
          <a:p>
            <a:pPr algn="just">
              <a:lnSpc>
                <a:spcPct val="130000"/>
              </a:lnSpc>
              <a:spcBef>
                <a:spcPts val="0"/>
              </a:spcBef>
            </a:pPr>
            <a:r>
              <a:rPr lang="es-EC" sz="2000" dirty="0"/>
              <a:t>Explorar y valorar algunos aspectos clave de un tema que goza de amplia legitimidad normativa e institucional, tanto en el Ecuador como en otros países de América Latina:</a:t>
            </a:r>
          </a:p>
          <a:p>
            <a:pPr algn="just">
              <a:lnSpc>
                <a:spcPct val="130000"/>
              </a:lnSpc>
              <a:spcBef>
                <a:spcPts val="0"/>
              </a:spcBef>
            </a:pPr>
            <a:endParaRPr lang="es-EC" sz="2000" dirty="0"/>
          </a:p>
          <a:p>
            <a:pPr algn="just">
              <a:lnSpc>
                <a:spcPct val="130000"/>
              </a:lnSpc>
              <a:spcBef>
                <a:spcPts val="0"/>
              </a:spcBef>
            </a:pPr>
            <a:r>
              <a:rPr lang="es-EC" sz="2000" b="1" dirty="0"/>
              <a:t>La investigación formativa y de la innovación pedagógica en instituciones de formación técnica y tecnológica.</a:t>
            </a:r>
          </a:p>
        </p:txBody>
      </p:sp>
      <p:sp>
        <p:nvSpPr>
          <p:cNvPr id="7" name="CuadroTexto 6">
            <a:extLst>
              <a:ext uri="{FF2B5EF4-FFF2-40B4-BE49-F238E27FC236}">
                <a16:creationId xmlns:a16="http://schemas.microsoft.com/office/drawing/2014/main" id="{FD2832A2-ADE0-49BB-B7EE-573C91BEACE6}"/>
              </a:ext>
            </a:extLst>
          </p:cNvPr>
          <p:cNvSpPr txBox="1"/>
          <p:nvPr/>
        </p:nvSpPr>
        <p:spPr>
          <a:xfrm>
            <a:off x="7226711" y="5264930"/>
            <a:ext cx="4128678" cy="261610"/>
          </a:xfrm>
          <a:prstGeom prst="rect">
            <a:avLst/>
          </a:prstGeom>
          <a:noFill/>
        </p:spPr>
        <p:txBody>
          <a:bodyPr wrap="square" rtlCol="0">
            <a:spAutoFit/>
          </a:bodyPr>
          <a:lstStyle/>
          <a:p>
            <a:pPr algn="r"/>
            <a:r>
              <a:rPr lang="en-US" sz="1100" b="0" i="0" dirty="0">
                <a:effectLst/>
              </a:rPr>
              <a:t>Image by </a:t>
            </a:r>
            <a:r>
              <a:rPr lang="en-US" sz="1100" b="0" i="0" u="sng" dirty="0" err="1">
                <a:effectLst/>
                <a:hlinkClick r:id="rId3">
                  <a:extLst>
                    <a:ext uri="{A12FA001-AC4F-418D-AE19-62706E023703}">
                      <ahyp:hlinkClr xmlns:ahyp="http://schemas.microsoft.com/office/drawing/2018/hyperlinkcolor" val="tx"/>
                    </a:ext>
                  </a:extLst>
                </a:hlinkClick>
              </a:rPr>
              <a:t>Hebi</a:t>
            </a:r>
            <a:r>
              <a:rPr lang="en-US" sz="1100" b="0" i="0" u="sng" dirty="0">
                <a:effectLst/>
                <a:hlinkClick r:id="rId3">
                  <a:extLst>
                    <a:ext uri="{A12FA001-AC4F-418D-AE19-62706E023703}">
                      <ahyp:hlinkClr xmlns:ahyp="http://schemas.microsoft.com/office/drawing/2018/hyperlinkcolor" val="tx"/>
                    </a:ext>
                  </a:extLst>
                </a:hlinkClick>
              </a:rPr>
              <a:t> B.</a:t>
            </a:r>
            <a:r>
              <a:rPr lang="en-US" sz="1100" b="0" i="0" dirty="0">
                <a:effectLst/>
              </a:rPr>
              <a:t> from </a:t>
            </a:r>
            <a:r>
              <a:rPr lang="en-US" sz="1100" b="0" i="0" u="sng" dirty="0" err="1">
                <a:effectLst/>
                <a:hlinkClick r:id="rId4">
                  <a:extLst>
                    <a:ext uri="{A12FA001-AC4F-418D-AE19-62706E023703}">
                      <ahyp:hlinkClr xmlns:ahyp="http://schemas.microsoft.com/office/drawing/2018/hyperlinkcolor" val="tx"/>
                    </a:ext>
                  </a:extLst>
                </a:hlinkClick>
              </a:rPr>
              <a:t>Pixabay</a:t>
            </a:r>
            <a:r>
              <a:rPr lang="en-US" sz="1100" b="0" i="0" dirty="0">
                <a:effectLst/>
              </a:rPr>
              <a:t> </a:t>
            </a:r>
            <a:endParaRPr lang="ca-ES" sz="1100" dirty="0"/>
          </a:p>
        </p:txBody>
      </p:sp>
      <p:sp>
        <p:nvSpPr>
          <p:cNvPr id="3" name="Marcador de número de diapositiva 2">
            <a:extLst>
              <a:ext uri="{FF2B5EF4-FFF2-40B4-BE49-F238E27FC236}">
                <a16:creationId xmlns:a16="http://schemas.microsoft.com/office/drawing/2014/main" id="{D5E65EC5-DB65-4BCB-BB1E-68F9F4D323C8}"/>
              </a:ext>
            </a:extLst>
          </p:cNvPr>
          <p:cNvSpPr>
            <a:spLocks noGrp="1"/>
          </p:cNvSpPr>
          <p:nvPr>
            <p:ph type="sldNum" sz="quarter" idx="12"/>
          </p:nvPr>
        </p:nvSpPr>
        <p:spPr>
          <a:xfrm>
            <a:off x="9291050" y="6356350"/>
            <a:ext cx="2743200" cy="365125"/>
          </a:xfrm>
        </p:spPr>
        <p:txBody>
          <a:bodyPr/>
          <a:lstStyle/>
          <a:p>
            <a:fld id="{C5EB6DA6-1053-C647-9E77-B42FB131DB4B}" type="slidenum">
              <a:rPr lang="es-EC" smtClean="0"/>
              <a:t>2</a:t>
            </a:fld>
            <a:endParaRPr lang="es-EC"/>
          </a:p>
        </p:txBody>
      </p:sp>
    </p:spTree>
    <p:extLst>
      <p:ext uri="{BB962C8B-B14F-4D97-AF65-F5344CB8AC3E}">
        <p14:creationId xmlns:p14="http://schemas.microsoft.com/office/powerpoint/2010/main" val="25460916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8DD99BB5-2CD8-4328-BBA4-E12291CD6C2C}"/>
              </a:ext>
            </a:extLst>
          </p:cNvPr>
          <p:cNvSpPr txBox="1"/>
          <p:nvPr/>
        </p:nvSpPr>
        <p:spPr>
          <a:xfrm>
            <a:off x="648929" y="1297858"/>
            <a:ext cx="7211961" cy="461665"/>
          </a:xfrm>
          <a:prstGeom prst="rect">
            <a:avLst/>
          </a:prstGeom>
          <a:noFill/>
        </p:spPr>
        <p:txBody>
          <a:bodyPr wrap="square" rtlCol="0">
            <a:spAutoFit/>
          </a:bodyPr>
          <a:lstStyle/>
          <a:p>
            <a:r>
              <a:rPr lang="es-ES" sz="2400" b="1" dirty="0">
                <a:solidFill>
                  <a:schemeClr val="accent1"/>
                </a:solidFill>
                <a:latin typeface="+mj-lt"/>
              </a:rPr>
              <a:t>Estructura de la ponencia</a:t>
            </a:r>
          </a:p>
        </p:txBody>
      </p:sp>
      <p:graphicFrame>
        <p:nvGraphicFramePr>
          <p:cNvPr id="4" name="Diagrama 3">
            <a:extLst>
              <a:ext uri="{FF2B5EF4-FFF2-40B4-BE49-F238E27FC236}">
                <a16:creationId xmlns:a16="http://schemas.microsoft.com/office/drawing/2014/main" id="{2180123B-D7F8-4122-8A5F-E7EA40203F71}"/>
              </a:ext>
            </a:extLst>
          </p:cNvPr>
          <p:cNvGraphicFramePr/>
          <p:nvPr>
            <p:extLst>
              <p:ext uri="{D42A27DB-BD31-4B8C-83A1-F6EECF244321}">
                <p14:modId xmlns:p14="http://schemas.microsoft.com/office/powerpoint/2010/main" val="3488190881"/>
              </p:ext>
            </p:extLst>
          </p:nvPr>
        </p:nvGraphicFramePr>
        <p:xfrm>
          <a:off x="1578077" y="2123768"/>
          <a:ext cx="9158749" cy="32888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a:extLst>
              <a:ext uri="{FF2B5EF4-FFF2-40B4-BE49-F238E27FC236}">
                <a16:creationId xmlns:a16="http://schemas.microsoft.com/office/drawing/2014/main" id="{75F038C3-8CC3-477B-A214-1DB52BB7F77D}"/>
              </a:ext>
            </a:extLst>
          </p:cNvPr>
          <p:cNvSpPr txBox="1"/>
          <p:nvPr/>
        </p:nvSpPr>
        <p:spPr>
          <a:xfrm>
            <a:off x="888692" y="2344993"/>
            <a:ext cx="461665" cy="2846439"/>
          </a:xfrm>
          <a:prstGeom prst="rect">
            <a:avLst/>
          </a:prstGeom>
          <a:noFill/>
        </p:spPr>
        <p:txBody>
          <a:bodyPr vert="vert270" wrap="square" rtlCol="0">
            <a:spAutoFit/>
          </a:bodyPr>
          <a:lstStyle/>
          <a:p>
            <a:pPr algn="ctr"/>
            <a:r>
              <a:rPr lang="ca-ES" b="1" dirty="0"/>
              <a:t>INTRODUCCIÓN</a:t>
            </a:r>
          </a:p>
        </p:txBody>
      </p:sp>
      <p:sp>
        <p:nvSpPr>
          <p:cNvPr id="6" name="CuadroTexto 5">
            <a:extLst>
              <a:ext uri="{FF2B5EF4-FFF2-40B4-BE49-F238E27FC236}">
                <a16:creationId xmlns:a16="http://schemas.microsoft.com/office/drawing/2014/main" id="{3D8FDEBD-B42F-4450-B019-E2C8A9779437}"/>
              </a:ext>
            </a:extLst>
          </p:cNvPr>
          <p:cNvSpPr txBox="1"/>
          <p:nvPr/>
        </p:nvSpPr>
        <p:spPr>
          <a:xfrm>
            <a:off x="10850573" y="2344992"/>
            <a:ext cx="461665" cy="2846439"/>
          </a:xfrm>
          <a:prstGeom prst="rect">
            <a:avLst/>
          </a:prstGeom>
          <a:noFill/>
        </p:spPr>
        <p:txBody>
          <a:bodyPr vert="vert" wrap="square" rtlCol="0">
            <a:spAutoFit/>
          </a:bodyPr>
          <a:lstStyle/>
          <a:p>
            <a:pPr algn="ctr"/>
            <a:r>
              <a:rPr lang="ca-ES" b="1" dirty="0"/>
              <a:t>CONCLUSIONES</a:t>
            </a:r>
          </a:p>
        </p:txBody>
      </p:sp>
      <p:sp>
        <p:nvSpPr>
          <p:cNvPr id="3" name="Marcador de número de diapositiva 2">
            <a:extLst>
              <a:ext uri="{FF2B5EF4-FFF2-40B4-BE49-F238E27FC236}">
                <a16:creationId xmlns:a16="http://schemas.microsoft.com/office/drawing/2014/main" id="{60594E40-BBC8-47CB-AB80-91F4C51CFC36}"/>
              </a:ext>
            </a:extLst>
          </p:cNvPr>
          <p:cNvSpPr>
            <a:spLocks noGrp="1"/>
          </p:cNvSpPr>
          <p:nvPr>
            <p:ph type="sldNum" sz="quarter" idx="12"/>
          </p:nvPr>
        </p:nvSpPr>
        <p:spPr>
          <a:xfrm>
            <a:off x="9230032" y="6356145"/>
            <a:ext cx="2743200" cy="365125"/>
          </a:xfrm>
        </p:spPr>
        <p:txBody>
          <a:bodyPr/>
          <a:lstStyle/>
          <a:p>
            <a:fld id="{C5EB6DA6-1053-C647-9E77-B42FB131DB4B}" type="slidenum">
              <a:rPr lang="es-EC" smtClean="0"/>
              <a:t>3</a:t>
            </a:fld>
            <a:endParaRPr lang="es-EC"/>
          </a:p>
        </p:txBody>
      </p:sp>
    </p:spTree>
    <p:extLst>
      <p:ext uri="{BB962C8B-B14F-4D97-AF65-F5344CB8AC3E}">
        <p14:creationId xmlns:p14="http://schemas.microsoft.com/office/powerpoint/2010/main" val="5477626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7C70AF-8D5A-4F2D-8722-86BAFC262AFB}"/>
              </a:ext>
            </a:extLst>
          </p:cNvPr>
          <p:cNvSpPr>
            <a:spLocks noGrp="1"/>
          </p:cNvSpPr>
          <p:nvPr>
            <p:ph type="title"/>
          </p:nvPr>
        </p:nvSpPr>
        <p:spPr>
          <a:xfrm>
            <a:off x="838200" y="999307"/>
            <a:ext cx="10515600" cy="593520"/>
          </a:xfrm>
        </p:spPr>
        <p:txBody>
          <a:bodyPr>
            <a:noAutofit/>
          </a:bodyPr>
          <a:lstStyle/>
          <a:p>
            <a:r>
              <a:rPr lang="es-ES" sz="2400" b="1" dirty="0">
                <a:solidFill>
                  <a:schemeClr val="accent1"/>
                </a:solidFill>
              </a:rPr>
              <a:t>INTRODUCCIÓN</a:t>
            </a:r>
            <a:endParaRPr lang="ca-ES" sz="2400" dirty="0">
              <a:solidFill>
                <a:schemeClr val="accent1"/>
              </a:solidFill>
            </a:endParaRPr>
          </a:p>
        </p:txBody>
      </p:sp>
      <p:graphicFrame>
        <p:nvGraphicFramePr>
          <p:cNvPr id="5" name="Diagrama 4">
            <a:extLst>
              <a:ext uri="{FF2B5EF4-FFF2-40B4-BE49-F238E27FC236}">
                <a16:creationId xmlns:a16="http://schemas.microsoft.com/office/drawing/2014/main" id="{90ED166A-57DC-4708-ADD3-18F2D979D22A}"/>
              </a:ext>
            </a:extLst>
          </p:cNvPr>
          <p:cNvGraphicFramePr/>
          <p:nvPr>
            <p:extLst>
              <p:ext uri="{D42A27DB-BD31-4B8C-83A1-F6EECF244321}">
                <p14:modId xmlns:p14="http://schemas.microsoft.com/office/powerpoint/2010/main" val="642814303"/>
              </p:ext>
            </p:extLst>
          </p:nvPr>
        </p:nvGraphicFramePr>
        <p:xfrm>
          <a:off x="838200" y="1592827"/>
          <a:ext cx="10827774" cy="45455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número de diapositiva 2">
            <a:extLst>
              <a:ext uri="{FF2B5EF4-FFF2-40B4-BE49-F238E27FC236}">
                <a16:creationId xmlns:a16="http://schemas.microsoft.com/office/drawing/2014/main" id="{4AE8BF5D-2F5E-43A9-BAE2-150E29FAFC59}"/>
              </a:ext>
            </a:extLst>
          </p:cNvPr>
          <p:cNvSpPr>
            <a:spLocks noGrp="1"/>
          </p:cNvSpPr>
          <p:nvPr>
            <p:ph type="sldNum" sz="quarter" idx="12"/>
          </p:nvPr>
        </p:nvSpPr>
        <p:spPr>
          <a:xfrm>
            <a:off x="9303775" y="6366728"/>
            <a:ext cx="2743200" cy="365125"/>
          </a:xfrm>
        </p:spPr>
        <p:txBody>
          <a:bodyPr/>
          <a:lstStyle/>
          <a:p>
            <a:fld id="{C5EB6DA6-1053-C647-9E77-B42FB131DB4B}" type="slidenum">
              <a:rPr lang="es-EC" smtClean="0"/>
              <a:t>4</a:t>
            </a:fld>
            <a:endParaRPr lang="es-EC"/>
          </a:p>
        </p:txBody>
      </p:sp>
    </p:spTree>
    <p:extLst>
      <p:ext uri="{BB962C8B-B14F-4D97-AF65-F5344CB8AC3E}">
        <p14:creationId xmlns:p14="http://schemas.microsoft.com/office/powerpoint/2010/main" val="6454116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7C70AF-8D5A-4F2D-8722-86BAFC262AFB}"/>
              </a:ext>
            </a:extLst>
          </p:cNvPr>
          <p:cNvSpPr>
            <a:spLocks noGrp="1"/>
          </p:cNvSpPr>
          <p:nvPr>
            <p:ph type="title"/>
          </p:nvPr>
        </p:nvSpPr>
        <p:spPr>
          <a:xfrm>
            <a:off x="379437" y="848699"/>
            <a:ext cx="10840068" cy="674458"/>
          </a:xfrm>
        </p:spPr>
        <p:txBody>
          <a:bodyPr>
            <a:noAutofit/>
          </a:bodyPr>
          <a:lstStyle/>
          <a:p>
            <a:r>
              <a:rPr lang="es-ES" sz="2400" b="1" dirty="0">
                <a:solidFill>
                  <a:schemeClr val="accent1"/>
                </a:solidFill>
              </a:rPr>
              <a:t>BASES CONCEPTUALES DE LA INVESTIGACIÓN FORMATIVA </a:t>
            </a:r>
            <a:endParaRPr lang="ca-ES" sz="2400" dirty="0">
              <a:solidFill>
                <a:schemeClr val="accent1"/>
              </a:solidFill>
            </a:endParaRPr>
          </a:p>
        </p:txBody>
      </p:sp>
      <p:sp>
        <p:nvSpPr>
          <p:cNvPr id="4" name="CuadroTexto 3">
            <a:extLst>
              <a:ext uri="{FF2B5EF4-FFF2-40B4-BE49-F238E27FC236}">
                <a16:creationId xmlns:a16="http://schemas.microsoft.com/office/drawing/2014/main" id="{AC98529A-1667-4D33-B367-D81BA8928AD8}"/>
              </a:ext>
            </a:extLst>
          </p:cNvPr>
          <p:cNvSpPr txBox="1"/>
          <p:nvPr/>
        </p:nvSpPr>
        <p:spPr>
          <a:xfrm>
            <a:off x="476200" y="1921399"/>
            <a:ext cx="3873252" cy="4227568"/>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30000"/>
              </a:lnSpc>
            </a:pPr>
            <a:r>
              <a:rPr lang="es-EC" sz="1600" b="1" dirty="0"/>
              <a:t>Definición de referencia de la investigación formativa (IF) de Galvis, 2018 :</a:t>
            </a:r>
          </a:p>
          <a:p>
            <a:pPr>
              <a:lnSpc>
                <a:spcPct val="130000"/>
              </a:lnSpc>
            </a:pPr>
            <a:endParaRPr lang="es-EC" sz="1600" dirty="0"/>
          </a:p>
          <a:p>
            <a:pPr>
              <a:lnSpc>
                <a:spcPct val="130000"/>
              </a:lnSpc>
            </a:pPr>
            <a:r>
              <a:rPr lang="es-EC" sz="1600" dirty="0"/>
              <a:t>La investigación formativa se puede definir como “un proceso cíclico de construcción de conocimiento, desarrollado por estudiantes y profesores, que pretende perfeccionar una gama de competencias, habilidades, destrezas y actitudes para lograr el perfil institucional, en busca de la construcción de un “espíritu investigativo” en los estudiantes y de unas prácticas alternativas en los docentes”. ( p.4)</a:t>
            </a:r>
            <a:endParaRPr lang="es-ES" sz="1600" dirty="0"/>
          </a:p>
        </p:txBody>
      </p:sp>
      <p:sp>
        <p:nvSpPr>
          <p:cNvPr id="5" name="CuadroTexto 4">
            <a:extLst>
              <a:ext uri="{FF2B5EF4-FFF2-40B4-BE49-F238E27FC236}">
                <a16:creationId xmlns:a16="http://schemas.microsoft.com/office/drawing/2014/main" id="{0AE873BB-958E-4357-B74A-C58D8784F687}"/>
              </a:ext>
            </a:extLst>
          </p:cNvPr>
          <p:cNvSpPr txBox="1"/>
          <p:nvPr/>
        </p:nvSpPr>
        <p:spPr>
          <a:xfrm>
            <a:off x="5799471" y="1436937"/>
            <a:ext cx="4412230" cy="423449"/>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50000"/>
              </a:lnSpc>
            </a:pPr>
            <a:r>
              <a:rPr lang="es-EC" sz="1600" b="1" dirty="0">
                <a:solidFill>
                  <a:schemeClr val="accent1"/>
                </a:solidFill>
              </a:rPr>
              <a:t>Elementos clave de la definición</a:t>
            </a:r>
            <a:endParaRPr lang="es-ES" sz="1600" b="1" dirty="0">
              <a:solidFill>
                <a:schemeClr val="accent1"/>
              </a:solidFill>
            </a:endParaRPr>
          </a:p>
        </p:txBody>
      </p:sp>
      <p:graphicFrame>
        <p:nvGraphicFramePr>
          <p:cNvPr id="3" name="Diagrama 2">
            <a:extLst>
              <a:ext uri="{FF2B5EF4-FFF2-40B4-BE49-F238E27FC236}">
                <a16:creationId xmlns:a16="http://schemas.microsoft.com/office/drawing/2014/main" id="{F51BA525-52B2-4D03-B35B-E88E2A297454}"/>
              </a:ext>
            </a:extLst>
          </p:cNvPr>
          <p:cNvGraphicFramePr/>
          <p:nvPr>
            <p:extLst>
              <p:ext uri="{D42A27DB-BD31-4B8C-83A1-F6EECF244321}">
                <p14:modId xmlns:p14="http://schemas.microsoft.com/office/powerpoint/2010/main" val="3291308815"/>
              </p:ext>
            </p:extLst>
          </p:nvPr>
        </p:nvGraphicFramePr>
        <p:xfrm>
          <a:off x="4820265" y="1921399"/>
          <a:ext cx="7037438" cy="43466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Marcador de número de diapositiva 6">
            <a:extLst>
              <a:ext uri="{FF2B5EF4-FFF2-40B4-BE49-F238E27FC236}">
                <a16:creationId xmlns:a16="http://schemas.microsoft.com/office/drawing/2014/main" id="{7885125B-AF23-4AD9-B010-A3A407CEF896}"/>
              </a:ext>
            </a:extLst>
          </p:cNvPr>
          <p:cNvSpPr>
            <a:spLocks noGrp="1"/>
          </p:cNvSpPr>
          <p:nvPr>
            <p:ph type="sldNum" sz="quarter" idx="12"/>
          </p:nvPr>
        </p:nvSpPr>
        <p:spPr>
          <a:xfrm>
            <a:off x="9345564" y="6390090"/>
            <a:ext cx="2743200" cy="365125"/>
          </a:xfrm>
        </p:spPr>
        <p:txBody>
          <a:bodyPr/>
          <a:lstStyle/>
          <a:p>
            <a:fld id="{C5EB6DA6-1053-C647-9E77-B42FB131DB4B}" type="slidenum">
              <a:rPr lang="es-EC" smtClean="0"/>
              <a:t>5</a:t>
            </a:fld>
            <a:endParaRPr lang="es-EC"/>
          </a:p>
        </p:txBody>
      </p:sp>
    </p:spTree>
    <p:extLst>
      <p:ext uri="{BB962C8B-B14F-4D97-AF65-F5344CB8AC3E}">
        <p14:creationId xmlns:p14="http://schemas.microsoft.com/office/powerpoint/2010/main" val="10160196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a:extLst>
              <a:ext uri="{FF2B5EF4-FFF2-40B4-BE49-F238E27FC236}">
                <a16:creationId xmlns:a16="http://schemas.microsoft.com/office/drawing/2014/main" id="{D9D2E836-0E1C-4752-8BB0-9EAAEE34F3AA}"/>
              </a:ext>
            </a:extLst>
          </p:cNvPr>
          <p:cNvSpPr txBox="1"/>
          <p:nvPr/>
        </p:nvSpPr>
        <p:spPr>
          <a:xfrm>
            <a:off x="530941" y="1628763"/>
            <a:ext cx="10618838" cy="967957"/>
          </a:xfrm>
          <a:prstGeom prst="rect">
            <a:avLst/>
          </a:prstGeom>
          <a:noFill/>
        </p:spPr>
        <p:txBody>
          <a:bodyPr wrap="square">
            <a:spAutoFit/>
          </a:bodyPr>
          <a:lstStyle/>
          <a:p>
            <a:pPr algn="just">
              <a:lnSpc>
                <a:spcPct val="150000"/>
              </a:lnSpc>
            </a:pPr>
            <a:r>
              <a:rPr lang="es-EC" sz="2000" b="1" dirty="0"/>
              <a:t>Reglamento de Régimen Académico de 2019 del Consejo de Educación Superior (CES) del Ecuador: </a:t>
            </a:r>
            <a:endParaRPr lang="es-ES" sz="2000" b="1" dirty="0"/>
          </a:p>
          <a:p>
            <a:pPr>
              <a:lnSpc>
                <a:spcPct val="150000"/>
              </a:lnSpc>
            </a:pPr>
            <a:r>
              <a:rPr lang="es-ES" sz="2000" dirty="0"/>
              <a:t> </a:t>
            </a:r>
          </a:p>
        </p:txBody>
      </p:sp>
      <p:sp>
        <p:nvSpPr>
          <p:cNvPr id="10" name="Título 1">
            <a:extLst>
              <a:ext uri="{FF2B5EF4-FFF2-40B4-BE49-F238E27FC236}">
                <a16:creationId xmlns:a16="http://schemas.microsoft.com/office/drawing/2014/main" id="{0553CA0F-49A9-4B1F-A974-61744412295F}"/>
              </a:ext>
            </a:extLst>
          </p:cNvPr>
          <p:cNvSpPr>
            <a:spLocks noGrp="1"/>
          </p:cNvSpPr>
          <p:nvPr>
            <p:ph type="title"/>
          </p:nvPr>
        </p:nvSpPr>
        <p:spPr>
          <a:xfrm>
            <a:off x="530941" y="883143"/>
            <a:ext cx="10307891" cy="674458"/>
          </a:xfrm>
        </p:spPr>
        <p:txBody>
          <a:bodyPr>
            <a:noAutofit/>
          </a:bodyPr>
          <a:lstStyle/>
          <a:p>
            <a:r>
              <a:rPr lang="es-ES" sz="2400" b="1" dirty="0">
                <a:solidFill>
                  <a:schemeClr val="accent1"/>
                </a:solidFill>
              </a:rPr>
              <a:t>En el caso de la educación superior en el Ecuador</a:t>
            </a:r>
            <a:endParaRPr lang="ca-ES" sz="2400" dirty="0">
              <a:solidFill>
                <a:schemeClr val="accent1"/>
              </a:solidFill>
            </a:endParaRPr>
          </a:p>
        </p:txBody>
      </p:sp>
      <p:pic>
        <p:nvPicPr>
          <p:cNvPr id="12" name="Imagen 11">
            <a:extLst>
              <a:ext uri="{FF2B5EF4-FFF2-40B4-BE49-F238E27FC236}">
                <a16:creationId xmlns:a16="http://schemas.microsoft.com/office/drawing/2014/main" id="{F24E4F73-E16C-4EB0-85CF-3FA587D2921A}"/>
              </a:ext>
            </a:extLst>
          </p:cNvPr>
          <p:cNvPicPr>
            <a:picLocks noChangeAspect="1"/>
          </p:cNvPicPr>
          <p:nvPr/>
        </p:nvPicPr>
        <p:blipFill rotWithShape="1">
          <a:blip r:embed="rId2"/>
          <a:srcRect l="2935" t="4224" r="3381" b="2817"/>
          <a:stretch/>
        </p:blipFill>
        <p:spPr>
          <a:xfrm>
            <a:off x="735169" y="2801190"/>
            <a:ext cx="3542480" cy="2920181"/>
          </a:xfrm>
          <a:prstGeom prst="rect">
            <a:avLst/>
          </a:prstGeom>
        </p:spPr>
      </p:pic>
      <p:sp>
        <p:nvSpPr>
          <p:cNvPr id="16" name="CuadroTexto 15">
            <a:extLst>
              <a:ext uri="{FF2B5EF4-FFF2-40B4-BE49-F238E27FC236}">
                <a16:creationId xmlns:a16="http://schemas.microsoft.com/office/drawing/2014/main" id="{83638B23-10BF-4827-A6E5-7E391610A6CF}"/>
              </a:ext>
            </a:extLst>
          </p:cNvPr>
          <p:cNvSpPr txBox="1"/>
          <p:nvPr/>
        </p:nvSpPr>
        <p:spPr>
          <a:xfrm>
            <a:off x="4481876" y="2427850"/>
            <a:ext cx="6887080" cy="3373359"/>
          </a:xfrm>
          <a:prstGeom prst="rect">
            <a:avLst/>
          </a:prstGeom>
          <a:noFill/>
        </p:spPr>
        <p:txBody>
          <a:bodyPr wrap="square">
            <a:spAutoFit/>
          </a:bodyPr>
          <a:lstStyle/>
          <a:p>
            <a:pPr marL="449580" algn="just">
              <a:lnSpc>
                <a:spcPct val="150000"/>
              </a:lnSpc>
            </a:pPr>
            <a:r>
              <a:rPr lang="es-EC" dirty="0"/>
              <a:t>La investigación formativa es un componente fundamental del proceso de formación académica y se desarrolla en la interacción docente-estudiante, a lo largo del currículo de una carrera o programa; como eje transversal de la transmisión y producción del conocimiento en contextos de aprendizaje; posibilitando el desarrollo de competencias investigativas por parte de los estudiantes, así como la innovación de la práctica pedagógica. (párrafo 1, art.39)</a:t>
            </a:r>
            <a:endParaRPr lang="es-ES" dirty="0"/>
          </a:p>
        </p:txBody>
      </p:sp>
      <p:sp>
        <p:nvSpPr>
          <p:cNvPr id="17" name="Marcador de número de diapositiva 16">
            <a:extLst>
              <a:ext uri="{FF2B5EF4-FFF2-40B4-BE49-F238E27FC236}">
                <a16:creationId xmlns:a16="http://schemas.microsoft.com/office/drawing/2014/main" id="{9413946A-8684-4615-BE07-37C72C61E351}"/>
              </a:ext>
            </a:extLst>
          </p:cNvPr>
          <p:cNvSpPr>
            <a:spLocks noGrp="1"/>
          </p:cNvSpPr>
          <p:nvPr>
            <p:ph type="sldNum" sz="quarter" idx="12"/>
          </p:nvPr>
        </p:nvSpPr>
        <p:spPr>
          <a:xfrm>
            <a:off x="9274278" y="6356350"/>
            <a:ext cx="2743200" cy="365125"/>
          </a:xfrm>
        </p:spPr>
        <p:txBody>
          <a:bodyPr/>
          <a:lstStyle/>
          <a:p>
            <a:fld id="{C5EB6DA6-1053-C647-9E77-B42FB131DB4B}" type="slidenum">
              <a:rPr lang="es-EC" smtClean="0"/>
              <a:t>6</a:t>
            </a:fld>
            <a:endParaRPr lang="es-EC"/>
          </a:p>
        </p:txBody>
      </p:sp>
    </p:spTree>
    <p:extLst>
      <p:ext uri="{BB962C8B-B14F-4D97-AF65-F5344CB8AC3E}">
        <p14:creationId xmlns:p14="http://schemas.microsoft.com/office/powerpoint/2010/main" val="19901340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a:extLst>
              <a:ext uri="{FF2B5EF4-FFF2-40B4-BE49-F238E27FC236}">
                <a16:creationId xmlns:a16="http://schemas.microsoft.com/office/drawing/2014/main" id="{D9D2E836-0E1C-4752-8BB0-9EAAEE34F3AA}"/>
              </a:ext>
            </a:extLst>
          </p:cNvPr>
          <p:cNvSpPr txBox="1"/>
          <p:nvPr/>
        </p:nvSpPr>
        <p:spPr>
          <a:xfrm>
            <a:off x="352731" y="1692053"/>
            <a:ext cx="11413412" cy="967957"/>
          </a:xfrm>
          <a:prstGeom prst="rect">
            <a:avLst/>
          </a:prstGeom>
          <a:noFill/>
        </p:spPr>
        <p:txBody>
          <a:bodyPr wrap="square">
            <a:spAutoFit/>
          </a:bodyPr>
          <a:lstStyle/>
          <a:p>
            <a:pPr algn="just">
              <a:lnSpc>
                <a:spcPct val="150000"/>
              </a:lnSpc>
            </a:pPr>
            <a:r>
              <a:rPr lang="es-ES" sz="2000" b="1" dirty="0">
                <a:sym typeface="Wingdings" panose="05000000000000000000" pitchFamily="2" charset="2"/>
              </a:rPr>
              <a:t>Existen características que diferencian la </a:t>
            </a:r>
            <a:r>
              <a:rPr lang="es-ES" sz="2000" b="1" dirty="0"/>
              <a:t>investigación formativa </a:t>
            </a:r>
            <a:r>
              <a:rPr lang="es-ES" sz="2000" b="1" dirty="0">
                <a:sym typeface="Wingdings" panose="05000000000000000000" pitchFamily="2" charset="2"/>
              </a:rPr>
              <a:t>de la investigación en sentido estricto y le otorgan entidad propia. </a:t>
            </a:r>
            <a:r>
              <a:rPr lang="es-ES" sz="2000" dirty="0"/>
              <a:t> </a:t>
            </a:r>
          </a:p>
        </p:txBody>
      </p:sp>
      <p:sp>
        <p:nvSpPr>
          <p:cNvPr id="10" name="Título 1">
            <a:extLst>
              <a:ext uri="{FF2B5EF4-FFF2-40B4-BE49-F238E27FC236}">
                <a16:creationId xmlns:a16="http://schemas.microsoft.com/office/drawing/2014/main" id="{0553CA0F-49A9-4B1F-A974-61744412295F}"/>
              </a:ext>
            </a:extLst>
          </p:cNvPr>
          <p:cNvSpPr>
            <a:spLocks noGrp="1"/>
          </p:cNvSpPr>
          <p:nvPr>
            <p:ph type="title"/>
          </p:nvPr>
        </p:nvSpPr>
        <p:spPr>
          <a:xfrm>
            <a:off x="352731" y="1100973"/>
            <a:ext cx="10515600" cy="989883"/>
          </a:xfrm>
        </p:spPr>
        <p:txBody>
          <a:bodyPr>
            <a:noAutofit/>
          </a:bodyPr>
          <a:lstStyle/>
          <a:p>
            <a:r>
              <a:rPr lang="es-ES" sz="2400" b="1" dirty="0">
                <a:solidFill>
                  <a:schemeClr val="accent1"/>
                </a:solidFill>
              </a:rPr>
              <a:t>Naturaleza propia de la investigación formativa</a:t>
            </a:r>
            <a:br>
              <a:rPr lang="es-ES" sz="2400" b="1" dirty="0">
                <a:solidFill>
                  <a:schemeClr val="accent1"/>
                </a:solidFill>
              </a:rPr>
            </a:br>
            <a:br>
              <a:rPr lang="ca-ES" sz="2400" dirty="0">
                <a:solidFill>
                  <a:schemeClr val="accent1"/>
                </a:solidFill>
              </a:rPr>
            </a:br>
            <a:endParaRPr lang="ca-ES" sz="2400" dirty="0">
              <a:solidFill>
                <a:schemeClr val="accent1"/>
              </a:solidFill>
            </a:endParaRPr>
          </a:p>
        </p:txBody>
      </p:sp>
      <p:sp>
        <p:nvSpPr>
          <p:cNvPr id="7" name="CuadroTexto 6">
            <a:extLst>
              <a:ext uri="{FF2B5EF4-FFF2-40B4-BE49-F238E27FC236}">
                <a16:creationId xmlns:a16="http://schemas.microsoft.com/office/drawing/2014/main" id="{F8E7539F-358D-40C0-87B0-D89C5E1F2C74}"/>
              </a:ext>
            </a:extLst>
          </p:cNvPr>
          <p:cNvSpPr txBox="1"/>
          <p:nvPr/>
        </p:nvSpPr>
        <p:spPr>
          <a:xfrm>
            <a:off x="470721" y="3662880"/>
            <a:ext cx="1328585" cy="880369"/>
          </a:xfrm>
          <a:prstGeom prst="rect">
            <a:avLst/>
          </a:prstGeom>
          <a:noFill/>
        </p:spPr>
        <p:txBody>
          <a:bodyPr wrap="square">
            <a:spAutoFit/>
          </a:bodyPr>
          <a:lstStyle/>
          <a:p>
            <a:pPr>
              <a:lnSpc>
                <a:spcPct val="150000"/>
              </a:lnSpc>
            </a:pPr>
            <a:r>
              <a:rPr lang="es-EC" b="1" dirty="0" err="1"/>
              <a:t>Miyahira</a:t>
            </a:r>
            <a:r>
              <a:rPr lang="es-EC" b="1" dirty="0"/>
              <a:t> (2009)</a:t>
            </a:r>
            <a:endParaRPr lang="ca-ES" b="1" dirty="0"/>
          </a:p>
        </p:txBody>
      </p:sp>
      <p:sp>
        <p:nvSpPr>
          <p:cNvPr id="11" name="CuadroTexto 10">
            <a:extLst>
              <a:ext uri="{FF2B5EF4-FFF2-40B4-BE49-F238E27FC236}">
                <a16:creationId xmlns:a16="http://schemas.microsoft.com/office/drawing/2014/main" id="{7DFC187B-AD0C-4F3F-9A75-E3412C401DBC}"/>
              </a:ext>
            </a:extLst>
          </p:cNvPr>
          <p:cNvSpPr txBox="1"/>
          <p:nvPr/>
        </p:nvSpPr>
        <p:spPr>
          <a:xfrm>
            <a:off x="5771535" y="3039082"/>
            <a:ext cx="5498078" cy="25423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nSpc>
                <a:spcPct val="150000"/>
              </a:lnSpc>
            </a:pPr>
            <a:r>
              <a:rPr lang="es-EC" b="1" dirty="0"/>
              <a:t>La investigación formativa incluye estrategias, contextos e interacciones que utiliza el método científico como forma de dinamizar el proceso enseñanza – aprendizaje, en el cual el docente en su función y los investigadores (los estudiantes) son sujetos en formación, no profesionales, de la investigación.</a:t>
            </a:r>
            <a:endParaRPr lang="ca-ES" b="1" dirty="0"/>
          </a:p>
        </p:txBody>
      </p:sp>
      <p:sp>
        <p:nvSpPr>
          <p:cNvPr id="15" name="CuadroTexto 14">
            <a:extLst>
              <a:ext uri="{FF2B5EF4-FFF2-40B4-BE49-F238E27FC236}">
                <a16:creationId xmlns:a16="http://schemas.microsoft.com/office/drawing/2014/main" id="{C06C1596-124D-4469-84C9-78C789433840}"/>
              </a:ext>
            </a:extLst>
          </p:cNvPr>
          <p:cNvSpPr txBox="1"/>
          <p:nvPr/>
        </p:nvSpPr>
        <p:spPr>
          <a:xfrm>
            <a:off x="1799306" y="3461955"/>
            <a:ext cx="3583858" cy="1711366"/>
          </a:xfrm>
          <a:prstGeom prst="rect">
            <a:avLst/>
          </a:prstGeom>
          <a:solidFill>
            <a:schemeClr val="bg1">
              <a:lumMod val="95000"/>
            </a:schemeClr>
          </a:solidFill>
          <a:ln/>
        </p:spPr>
        <p:style>
          <a:lnRef idx="2">
            <a:schemeClr val="dk1"/>
          </a:lnRef>
          <a:fillRef idx="1">
            <a:schemeClr val="lt1"/>
          </a:fillRef>
          <a:effectRef idx="0">
            <a:schemeClr val="dk1"/>
          </a:effectRef>
          <a:fontRef idx="minor">
            <a:schemeClr val="dk1"/>
          </a:fontRef>
        </p:style>
        <p:txBody>
          <a:bodyPr wrap="square">
            <a:spAutoFit/>
          </a:bodyPr>
          <a:lstStyle/>
          <a:p>
            <a:pPr>
              <a:lnSpc>
                <a:spcPct val="150000"/>
              </a:lnSpc>
            </a:pPr>
            <a:r>
              <a:rPr lang="es-EC" b="1" dirty="0"/>
              <a:t>Es una investigación dirigida y orientada por el profesorado, y los agentes investigadores son estudiantes.</a:t>
            </a:r>
            <a:endParaRPr lang="ca-ES" b="1" dirty="0"/>
          </a:p>
        </p:txBody>
      </p:sp>
      <p:sp>
        <p:nvSpPr>
          <p:cNvPr id="19" name="Marcador de número de diapositiva 18">
            <a:extLst>
              <a:ext uri="{FF2B5EF4-FFF2-40B4-BE49-F238E27FC236}">
                <a16:creationId xmlns:a16="http://schemas.microsoft.com/office/drawing/2014/main" id="{8369FF2F-A157-4CE9-B230-2887133343C4}"/>
              </a:ext>
            </a:extLst>
          </p:cNvPr>
          <p:cNvSpPr>
            <a:spLocks noGrp="1"/>
          </p:cNvSpPr>
          <p:nvPr>
            <p:ph type="sldNum" sz="quarter" idx="12"/>
          </p:nvPr>
        </p:nvSpPr>
        <p:spPr>
          <a:xfrm>
            <a:off x="9289025" y="6356350"/>
            <a:ext cx="2743200" cy="365125"/>
          </a:xfrm>
        </p:spPr>
        <p:txBody>
          <a:bodyPr/>
          <a:lstStyle/>
          <a:p>
            <a:fld id="{C5EB6DA6-1053-C647-9E77-B42FB131DB4B}" type="slidenum">
              <a:rPr lang="es-EC" smtClean="0"/>
              <a:t>7</a:t>
            </a:fld>
            <a:endParaRPr lang="es-EC"/>
          </a:p>
        </p:txBody>
      </p:sp>
      <p:sp>
        <p:nvSpPr>
          <p:cNvPr id="22" name="Flecha: a la derecha 21">
            <a:extLst>
              <a:ext uri="{FF2B5EF4-FFF2-40B4-BE49-F238E27FC236}">
                <a16:creationId xmlns:a16="http://schemas.microsoft.com/office/drawing/2014/main" id="{2F248F7E-7EDA-42F5-8004-F26E9426AD9D}"/>
              </a:ext>
            </a:extLst>
          </p:cNvPr>
          <p:cNvSpPr/>
          <p:nvPr/>
        </p:nvSpPr>
        <p:spPr>
          <a:xfrm>
            <a:off x="5383164" y="4103064"/>
            <a:ext cx="227367" cy="4401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Tree>
    <p:extLst>
      <p:ext uri="{BB962C8B-B14F-4D97-AF65-F5344CB8AC3E}">
        <p14:creationId xmlns:p14="http://schemas.microsoft.com/office/powerpoint/2010/main" val="27772573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a:extLst>
              <a:ext uri="{FF2B5EF4-FFF2-40B4-BE49-F238E27FC236}">
                <a16:creationId xmlns:a16="http://schemas.microsoft.com/office/drawing/2014/main" id="{0553CA0F-49A9-4B1F-A974-61744412295F}"/>
              </a:ext>
            </a:extLst>
          </p:cNvPr>
          <p:cNvSpPr>
            <a:spLocks noGrp="1"/>
          </p:cNvSpPr>
          <p:nvPr>
            <p:ph type="title"/>
          </p:nvPr>
        </p:nvSpPr>
        <p:spPr>
          <a:xfrm>
            <a:off x="588705" y="997038"/>
            <a:ext cx="10515600" cy="674458"/>
          </a:xfrm>
        </p:spPr>
        <p:txBody>
          <a:bodyPr>
            <a:noAutofit/>
          </a:bodyPr>
          <a:lstStyle/>
          <a:p>
            <a:r>
              <a:rPr lang="es-EC" sz="2400" b="1" dirty="0">
                <a:solidFill>
                  <a:schemeClr val="accent1"/>
                </a:solidFill>
              </a:rPr>
              <a:t>Atributos que definen la </a:t>
            </a:r>
            <a:r>
              <a:rPr lang="es-EC" sz="2400" b="1">
                <a:solidFill>
                  <a:schemeClr val="accent1"/>
                </a:solidFill>
              </a:rPr>
              <a:t>investigación formativa</a:t>
            </a:r>
            <a:endParaRPr lang="ca-ES" sz="2400" b="1" dirty="0">
              <a:solidFill>
                <a:schemeClr val="accent1"/>
              </a:solidFill>
            </a:endParaRPr>
          </a:p>
        </p:txBody>
      </p:sp>
      <p:sp>
        <p:nvSpPr>
          <p:cNvPr id="13" name="CuadroTexto 12">
            <a:extLst>
              <a:ext uri="{FF2B5EF4-FFF2-40B4-BE49-F238E27FC236}">
                <a16:creationId xmlns:a16="http://schemas.microsoft.com/office/drawing/2014/main" id="{94233AD6-8005-4479-8B78-E9E76DB1B592}"/>
              </a:ext>
            </a:extLst>
          </p:cNvPr>
          <p:cNvSpPr txBox="1"/>
          <p:nvPr/>
        </p:nvSpPr>
        <p:spPr>
          <a:xfrm>
            <a:off x="588705" y="1731933"/>
            <a:ext cx="10856043" cy="4204356"/>
          </a:xfrm>
          <a:prstGeom prst="rect">
            <a:avLst/>
          </a:prstGeom>
          <a:solidFill>
            <a:schemeClr val="bg1">
              <a:lumMod val="95000"/>
            </a:schemeClr>
          </a:solidFill>
        </p:spPr>
        <p:txBody>
          <a:bodyPr wrap="square">
            <a:spAutoFit/>
          </a:bodyPr>
          <a:lstStyle/>
          <a:p>
            <a:pPr marL="342900" indent="-342900" algn="just">
              <a:lnSpc>
                <a:spcPct val="150000"/>
              </a:lnSpc>
              <a:buAutoNum type="alphaLcPeriod"/>
            </a:pPr>
            <a:r>
              <a:rPr lang="es-ES" b="1" dirty="0"/>
              <a:t>Tiene una intención curricular</a:t>
            </a:r>
            <a:r>
              <a:rPr lang="es-ES" dirty="0"/>
              <a:t>, en el sentido de ser camino para el desarrollo de procesos de enseñanza-aprendizaje, vinculados con objetos de conocimiento predeterminados.</a:t>
            </a:r>
          </a:p>
          <a:p>
            <a:pPr marL="342900" indent="-342900" algn="just">
              <a:lnSpc>
                <a:spcPct val="150000"/>
              </a:lnSpc>
              <a:buAutoNum type="alphaLcPeriod"/>
            </a:pPr>
            <a:r>
              <a:rPr lang="es-ES" b="1" dirty="0"/>
              <a:t>Se enmarca </a:t>
            </a:r>
            <a:r>
              <a:rPr lang="es-ES" dirty="0"/>
              <a:t>no propiamente dentro de una línea de investigación, sino </a:t>
            </a:r>
            <a:r>
              <a:rPr lang="es-ES" b="1" dirty="0"/>
              <a:t>en un programa académico formativo. </a:t>
            </a:r>
          </a:p>
          <a:p>
            <a:pPr marL="342900" indent="-342900" algn="just">
              <a:lnSpc>
                <a:spcPct val="150000"/>
              </a:lnSpc>
              <a:buAutoNum type="alphaLcPeriod"/>
            </a:pPr>
            <a:r>
              <a:rPr lang="es-ES" b="1" dirty="0"/>
              <a:t>Su</a:t>
            </a:r>
            <a:r>
              <a:rPr lang="es-ES" dirty="0"/>
              <a:t> </a:t>
            </a:r>
            <a:r>
              <a:rPr lang="es-ES" b="1" dirty="0"/>
              <a:t>pertinencia viene dada por los objetivos curriculares o los propósitos de formación </a:t>
            </a:r>
            <a:r>
              <a:rPr lang="es-ES" dirty="0"/>
              <a:t>del programa académico dentro del cual se desarrolla la investigación formativa. </a:t>
            </a:r>
          </a:p>
          <a:p>
            <a:pPr marL="342900" indent="-342900" algn="just">
              <a:lnSpc>
                <a:spcPct val="150000"/>
              </a:lnSpc>
              <a:buAutoNum type="alphaLcPeriod"/>
            </a:pPr>
            <a:r>
              <a:rPr lang="es-ES" b="1" dirty="0"/>
              <a:t>El objeto de investigación pertenece a un área de saber ya establecido</a:t>
            </a:r>
            <a:r>
              <a:rPr lang="es-ES" dirty="0"/>
              <a:t>. </a:t>
            </a:r>
          </a:p>
          <a:p>
            <a:pPr marL="342900" indent="-342900" algn="just">
              <a:lnSpc>
                <a:spcPct val="150000"/>
              </a:lnSpc>
              <a:buAutoNum type="alphaLcPeriod"/>
            </a:pPr>
            <a:r>
              <a:rPr lang="es-ES" b="1" dirty="0"/>
              <a:t>La</a:t>
            </a:r>
            <a:r>
              <a:rPr lang="es-ES" dirty="0"/>
              <a:t> </a:t>
            </a:r>
            <a:r>
              <a:rPr lang="es-ES" b="1" dirty="0"/>
              <a:t>dimensión metodológica (técnicas e instrumentos de investigación) se subordina a su finalidad didáctica</a:t>
            </a:r>
            <a:r>
              <a:rPr lang="es-ES" dirty="0"/>
              <a:t>, en coherencia con el objeto de estudio. </a:t>
            </a:r>
          </a:p>
          <a:p>
            <a:pPr marL="342900" indent="-342900" algn="just">
              <a:lnSpc>
                <a:spcPct val="150000"/>
              </a:lnSpc>
              <a:buAutoNum type="alphaLcPeriod"/>
            </a:pPr>
            <a:r>
              <a:rPr lang="es-ES" b="1" dirty="0"/>
              <a:t>Es una investigación dirigida y orientada por un/a profesor/a, como parte de su función docente. </a:t>
            </a:r>
          </a:p>
          <a:p>
            <a:pPr marL="342900" indent="-342900" algn="just">
              <a:lnSpc>
                <a:spcPct val="150000"/>
              </a:lnSpc>
              <a:buAutoNum type="alphaLcPeriod"/>
            </a:pPr>
            <a:r>
              <a:rPr lang="es-ES" b="1" dirty="0"/>
              <a:t>Los agentes investigadores </a:t>
            </a:r>
            <a:r>
              <a:rPr lang="es-ES" dirty="0"/>
              <a:t>no son profesionales de la investigación, sino </a:t>
            </a:r>
            <a:r>
              <a:rPr lang="es-ES" b="1" dirty="0"/>
              <a:t>sujetos en formación (estudiantes). </a:t>
            </a:r>
          </a:p>
        </p:txBody>
      </p:sp>
      <p:sp>
        <p:nvSpPr>
          <p:cNvPr id="8" name="CuadroTexto 7">
            <a:extLst>
              <a:ext uri="{FF2B5EF4-FFF2-40B4-BE49-F238E27FC236}">
                <a16:creationId xmlns:a16="http://schemas.microsoft.com/office/drawing/2014/main" id="{317F4A82-3974-4AD9-BC86-0DD25F8BE523}"/>
              </a:ext>
            </a:extLst>
          </p:cNvPr>
          <p:cNvSpPr txBox="1"/>
          <p:nvPr/>
        </p:nvSpPr>
        <p:spPr>
          <a:xfrm>
            <a:off x="588705" y="5996726"/>
            <a:ext cx="8597082" cy="382092"/>
          </a:xfrm>
          <a:prstGeom prst="rect">
            <a:avLst/>
          </a:prstGeom>
          <a:noFill/>
        </p:spPr>
        <p:txBody>
          <a:bodyPr wrap="square">
            <a:spAutoFit/>
          </a:bodyPr>
          <a:lstStyle/>
          <a:p>
            <a:pPr>
              <a:lnSpc>
                <a:spcPct val="150000"/>
              </a:lnSpc>
            </a:pPr>
            <a:r>
              <a:rPr lang="es-EC" sz="1400" b="1" dirty="0"/>
              <a:t>(Parra, 2004)</a:t>
            </a:r>
            <a:endParaRPr lang="es-ES" sz="1400" b="1" dirty="0"/>
          </a:p>
        </p:txBody>
      </p:sp>
      <p:sp>
        <p:nvSpPr>
          <p:cNvPr id="3" name="Marcador de número de diapositiva 2">
            <a:extLst>
              <a:ext uri="{FF2B5EF4-FFF2-40B4-BE49-F238E27FC236}">
                <a16:creationId xmlns:a16="http://schemas.microsoft.com/office/drawing/2014/main" id="{A4EBD701-8BCC-4128-B5D6-43ECC37ADCFF}"/>
              </a:ext>
            </a:extLst>
          </p:cNvPr>
          <p:cNvSpPr>
            <a:spLocks noGrp="1"/>
          </p:cNvSpPr>
          <p:nvPr>
            <p:ph type="sldNum" sz="quarter" idx="12"/>
          </p:nvPr>
        </p:nvSpPr>
        <p:spPr>
          <a:xfrm>
            <a:off x="9303774" y="6282403"/>
            <a:ext cx="2743200" cy="365125"/>
          </a:xfrm>
        </p:spPr>
        <p:txBody>
          <a:bodyPr/>
          <a:lstStyle/>
          <a:p>
            <a:fld id="{C5EB6DA6-1053-C647-9E77-B42FB131DB4B}" type="slidenum">
              <a:rPr lang="es-EC" smtClean="0"/>
              <a:t>8</a:t>
            </a:fld>
            <a:endParaRPr lang="es-EC"/>
          </a:p>
        </p:txBody>
      </p:sp>
    </p:spTree>
    <p:extLst>
      <p:ext uri="{BB962C8B-B14F-4D97-AF65-F5344CB8AC3E}">
        <p14:creationId xmlns:p14="http://schemas.microsoft.com/office/powerpoint/2010/main" val="12859119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a:extLst>
              <a:ext uri="{FF2B5EF4-FFF2-40B4-BE49-F238E27FC236}">
                <a16:creationId xmlns:a16="http://schemas.microsoft.com/office/drawing/2014/main" id="{0553CA0F-49A9-4B1F-A974-61744412295F}"/>
              </a:ext>
            </a:extLst>
          </p:cNvPr>
          <p:cNvSpPr>
            <a:spLocks noGrp="1"/>
          </p:cNvSpPr>
          <p:nvPr>
            <p:ph type="title"/>
          </p:nvPr>
        </p:nvSpPr>
        <p:spPr>
          <a:xfrm>
            <a:off x="467032" y="947553"/>
            <a:ext cx="10515600" cy="674458"/>
          </a:xfrm>
        </p:spPr>
        <p:txBody>
          <a:bodyPr>
            <a:noAutofit/>
          </a:bodyPr>
          <a:lstStyle/>
          <a:p>
            <a:r>
              <a:rPr lang="es-EC" sz="2400" b="1" dirty="0">
                <a:solidFill>
                  <a:schemeClr val="accent1"/>
                </a:solidFill>
              </a:rPr>
              <a:t>APLICACIONES DE LA INVESTIGACIÓN FORMATIVA  </a:t>
            </a:r>
            <a:endParaRPr lang="es-ES" sz="2400" b="1" dirty="0">
              <a:solidFill>
                <a:schemeClr val="accent1"/>
              </a:solidFill>
            </a:endParaRPr>
          </a:p>
        </p:txBody>
      </p:sp>
      <p:sp>
        <p:nvSpPr>
          <p:cNvPr id="3" name="Marcador de número de diapositiva 2">
            <a:extLst>
              <a:ext uri="{FF2B5EF4-FFF2-40B4-BE49-F238E27FC236}">
                <a16:creationId xmlns:a16="http://schemas.microsoft.com/office/drawing/2014/main" id="{A4EBD701-8BCC-4128-B5D6-43ECC37ADCFF}"/>
              </a:ext>
            </a:extLst>
          </p:cNvPr>
          <p:cNvSpPr>
            <a:spLocks noGrp="1"/>
          </p:cNvSpPr>
          <p:nvPr>
            <p:ph type="sldNum" sz="quarter" idx="12"/>
          </p:nvPr>
        </p:nvSpPr>
        <p:spPr>
          <a:xfrm>
            <a:off x="9303774" y="6282403"/>
            <a:ext cx="2743200" cy="365125"/>
          </a:xfrm>
        </p:spPr>
        <p:txBody>
          <a:bodyPr/>
          <a:lstStyle/>
          <a:p>
            <a:fld id="{C5EB6DA6-1053-C647-9E77-B42FB131DB4B}" type="slidenum">
              <a:rPr lang="es-EC" smtClean="0"/>
              <a:t>9</a:t>
            </a:fld>
            <a:endParaRPr lang="es-EC"/>
          </a:p>
        </p:txBody>
      </p:sp>
      <p:graphicFrame>
        <p:nvGraphicFramePr>
          <p:cNvPr id="4" name="Diagrama 3">
            <a:extLst>
              <a:ext uri="{FF2B5EF4-FFF2-40B4-BE49-F238E27FC236}">
                <a16:creationId xmlns:a16="http://schemas.microsoft.com/office/drawing/2014/main" id="{5ACF4FFF-8F6D-4595-98FD-41EE87926D1A}"/>
              </a:ext>
            </a:extLst>
          </p:cNvPr>
          <p:cNvGraphicFramePr/>
          <p:nvPr>
            <p:extLst>
              <p:ext uri="{D42A27DB-BD31-4B8C-83A1-F6EECF244321}">
                <p14:modId xmlns:p14="http://schemas.microsoft.com/office/powerpoint/2010/main" val="725609107"/>
              </p:ext>
            </p:extLst>
          </p:nvPr>
        </p:nvGraphicFramePr>
        <p:xfrm>
          <a:off x="811161" y="2143906"/>
          <a:ext cx="10515600" cy="39324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CuadroTexto 11">
            <a:extLst>
              <a:ext uri="{FF2B5EF4-FFF2-40B4-BE49-F238E27FC236}">
                <a16:creationId xmlns:a16="http://schemas.microsoft.com/office/drawing/2014/main" id="{98DEFF5B-8574-40F9-A9DF-269B151FEC30}"/>
              </a:ext>
            </a:extLst>
          </p:cNvPr>
          <p:cNvSpPr txBox="1"/>
          <p:nvPr/>
        </p:nvSpPr>
        <p:spPr>
          <a:xfrm>
            <a:off x="811161" y="2296469"/>
            <a:ext cx="3816145" cy="261610"/>
          </a:xfrm>
          <a:prstGeom prst="rect">
            <a:avLst/>
          </a:prstGeom>
          <a:noFill/>
        </p:spPr>
        <p:txBody>
          <a:bodyPr wrap="square">
            <a:spAutoFit/>
          </a:bodyPr>
          <a:lstStyle/>
          <a:p>
            <a:r>
              <a:rPr lang="en-US" sz="1100" dirty="0"/>
              <a:t>Image by </a:t>
            </a:r>
            <a:r>
              <a:rPr lang="en-US" sz="1100" dirty="0" err="1">
                <a:hlinkClick r:id="rId7">
                  <a:extLst>
                    <a:ext uri="{A12FA001-AC4F-418D-AE19-62706E023703}">
                      <ahyp:hlinkClr xmlns:ahyp="http://schemas.microsoft.com/office/drawing/2018/hyperlinkcolor" val="tx"/>
                    </a:ext>
                  </a:extLst>
                </a:hlinkClick>
              </a:rPr>
              <a:t>Pexels</a:t>
            </a:r>
            <a:r>
              <a:rPr lang="en-US" sz="1100" dirty="0"/>
              <a:t> from </a:t>
            </a:r>
            <a:r>
              <a:rPr lang="en-US" sz="1100" dirty="0" err="1">
                <a:hlinkClick r:id="rId8">
                  <a:extLst>
                    <a:ext uri="{A12FA001-AC4F-418D-AE19-62706E023703}">
                      <ahyp:hlinkClr xmlns:ahyp="http://schemas.microsoft.com/office/drawing/2018/hyperlinkcolor" val="tx"/>
                    </a:ext>
                  </a:extLst>
                </a:hlinkClick>
              </a:rPr>
              <a:t>Pixabay</a:t>
            </a:r>
            <a:r>
              <a:rPr lang="en-US" sz="1100" dirty="0"/>
              <a:t> </a:t>
            </a:r>
            <a:endParaRPr lang="ca-ES" sz="1100" dirty="0"/>
          </a:p>
        </p:txBody>
      </p:sp>
      <p:sp>
        <p:nvSpPr>
          <p:cNvPr id="14" name="CuadroTexto 13">
            <a:extLst>
              <a:ext uri="{FF2B5EF4-FFF2-40B4-BE49-F238E27FC236}">
                <a16:creationId xmlns:a16="http://schemas.microsoft.com/office/drawing/2014/main" id="{DFD64DF8-E0E3-4765-A8F1-CF51267ADFEC}"/>
              </a:ext>
            </a:extLst>
          </p:cNvPr>
          <p:cNvSpPr txBox="1"/>
          <p:nvPr/>
        </p:nvSpPr>
        <p:spPr>
          <a:xfrm>
            <a:off x="6634931" y="2322560"/>
            <a:ext cx="3526708" cy="261610"/>
          </a:xfrm>
          <a:prstGeom prst="rect">
            <a:avLst/>
          </a:prstGeom>
          <a:noFill/>
        </p:spPr>
        <p:txBody>
          <a:bodyPr wrap="square">
            <a:spAutoFit/>
          </a:bodyPr>
          <a:lstStyle/>
          <a:p>
            <a:r>
              <a:rPr lang="en-US" sz="1100" dirty="0">
                <a:solidFill>
                  <a:schemeClr val="bg1"/>
                </a:solidFill>
              </a:rPr>
              <a:t>Image </a:t>
            </a:r>
            <a:r>
              <a:rPr lang="en-US" sz="1100">
                <a:solidFill>
                  <a:schemeClr val="bg1"/>
                </a:solidFill>
              </a:rPr>
              <a:t>by </a:t>
            </a:r>
            <a:r>
              <a:rPr lang="en-US" sz="1100">
                <a:solidFill>
                  <a:schemeClr val="bg1"/>
                </a:solidFill>
                <a:hlinkClick r:id="rId9">
                  <a:extLst>
                    <a:ext uri="{A12FA001-AC4F-418D-AE19-62706E023703}">
                      <ahyp:hlinkClr xmlns:ahyp="http://schemas.microsoft.com/office/drawing/2018/hyperlinkcolor" val="tx"/>
                    </a:ext>
                  </a:extLst>
                </a:hlinkClick>
              </a:rPr>
              <a:t>StockSnap</a:t>
            </a:r>
            <a:r>
              <a:rPr lang="en-US" sz="1100" dirty="0">
                <a:solidFill>
                  <a:schemeClr val="bg1"/>
                </a:solidFill>
              </a:rPr>
              <a:t> </a:t>
            </a:r>
            <a:r>
              <a:rPr lang="en-US" sz="1100">
                <a:solidFill>
                  <a:schemeClr val="bg1"/>
                </a:solidFill>
              </a:rPr>
              <a:t>from </a:t>
            </a:r>
            <a:r>
              <a:rPr lang="en-US" sz="1100">
                <a:solidFill>
                  <a:schemeClr val="bg1"/>
                </a:solidFill>
                <a:hlinkClick r:id="rId10">
                  <a:extLst>
                    <a:ext uri="{A12FA001-AC4F-418D-AE19-62706E023703}">
                      <ahyp:hlinkClr xmlns:ahyp="http://schemas.microsoft.com/office/drawing/2018/hyperlinkcolor" val="tx"/>
                    </a:ext>
                  </a:extLst>
                </a:hlinkClick>
              </a:rPr>
              <a:t>Pixabay</a:t>
            </a:r>
            <a:r>
              <a:rPr lang="en-US" sz="1100">
                <a:solidFill>
                  <a:schemeClr val="bg1"/>
                </a:solidFill>
              </a:rPr>
              <a:t> </a:t>
            </a:r>
            <a:endParaRPr lang="ca-ES" sz="1100" dirty="0">
              <a:solidFill>
                <a:schemeClr val="bg1"/>
              </a:solidFill>
            </a:endParaRPr>
          </a:p>
        </p:txBody>
      </p:sp>
      <p:sp>
        <p:nvSpPr>
          <p:cNvPr id="15" name="CuadroTexto 14">
            <a:extLst>
              <a:ext uri="{FF2B5EF4-FFF2-40B4-BE49-F238E27FC236}">
                <a16:creationId xmlns:a16="http://schemas.microsoft.com/office/drawing/2014/main" id="{A136624F-23CB-45C2-B9AB-F16C57839E19}"/>
              </a:ext>
            </a:extLst>
          </p:cNvPr>
          <p:cNvSpPr txBox="1"/>
          <p:nvPr/>
        </p:nvSpPr>
        <p:spPr>
          <a:xfrm>
            <a:off x="3760839" y="1622011"/>
            <a:ext cx="4291780" cy="369332"/>
          </a:xfrm>
          <a:prstGeom prst="rect">
            <a:avLst/>
          </a:prstGeom>
          <a:noFill/>
        </p:spPr>
        <p:txBody>
          <a:bodyPr wrap="square" rtlCol="0">
            <a:spAutoFit/>
          </a:bodyPr>
          <a:lstStyle/>
          <a:p>
            <a:pPr algn="ctr"/>
            <a:r>
              <a:rPr lang="es-ES" b="1" dirty="0"/>
              <a:t>DOS APLICACIONS FUNDAMENTALES </a:t>
            </a:r>
          </a:p>
        </p:txBody>
      </p:sp>
    </p:spTree>
    <p:extLst>
      <p:ext uri="{BB962C8B-B14F-4D97-AF65-F5344CB8AC3E}">
        <p14:creationId xmlns:p14="http://schemas.microsoft.com/office/powerpoint/2010/main" val="613751278"/>
      </p:ext>
    </p:extLst>
  </p:cSld>
  <p:clrMapOvr>
    <a:masterClrMapping/>
  </p:clrMapOvr>
</p:sld>
</file>

<file path=ppt/theme/theme1.xml><?xml version="1.0" encoding="utf-8"?>
<a:theme xmlns:a="http://schemas.openxmlformats.org/drawingml/2006/main" name="Tema de Office">
  <a:themeElements>
    <a:clrScheme name="Personalizado 17">
      <a:dk1>
        <a:srgbClr val="1D1D1D"/>
      </a:dk1>
      <a:lt1>
        <a:sysClr val="window" lastClr="FFFFFF"/>
      </a:lt1>
      <a:dk2>
        <a:srgbClr val="111111"/>
      </a:dk2>
      <a:lt2>
        <a:srgbClr val="F8F8F8"/>
      </a:lt2>
      <a:accent1>
        <a:srgbClr val="F44336"/>
      </a:accent1>
      <a:accent2>
        <a:srgbClr val="9C27B0"/>
      </a:accent2>
      <a:accent3>
        <a:srgbClr val="8894D5"/>
      </a:accent3>
      <a:accent4>
        <a:srgbClr val="03A9F4"/>
      </a:accent4>
      <a:accent5>
        <a:srgbClr val="009688"/>
      </a:accent5>
      <a:accent6>
        <a:srgbClr val="8BC34A"/>
      </a:accent6>
      <a:hlink>
        <a:srgbClr val="F44336"/>
      </a:hlink>
      <a:folHlink>
        <a:srgbClr val="3F51B5"/>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455</TotalTime>
  <Words>2507</Words>
  <Application>Microsoft Office PowerPoint</Application>
  <PresentationFormat>Panorámica</PresentationFormat>
  <Paragraphs>142</Paragraphs>
  <Slides>19</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19</vt:i4>
      </vt:variant>
    </vt:vector>
  </HeadingPairs>
  <TitlesOfParts>
    <vt:vector size="26" baseType="lpstr">
      <vt:lpstr>Arial</vt:lpstr>
      <vt:lpstr>Calibri</vt:lpstr>
      <vt:lpstr>Calibri Light</vt:lpstr>
      <vt:lpstr>Roboto</vt:lpstr>
      <vt:lpstr>Times New Roman</vt:lpstr>
      <vt:lpstr>Wingdings</vt:lpstr>
      <vt:lpstr>Tema de Office</vt:lpstr>
      <vt:lpstr> Ponencia  Organización e impacto de la investigación formativa y la innovación en las instituciones de formación técnica y tecnológica   A cargo de Gloria Soler Burgués   11 de agosto de 2021</vt:lpstr>
      <vt:lpstr>Finalidad de la ponencia</vt:lpstr>
      <vt:lpstr>Presentación de PowerPoint</vt:lpstr>
      <vt:lpstr>INTRODUCCIÓN</vt:lpstr>
      <vt:lpstr>BASES CONCEPTUALES DE LA INVESTIGACIÓN FORMATIVA </vt:lpstr>
      <vt:lpstr>En el caso de la educación superior en el Ecuador</vt:lpstr>
      <vt:lpstr>Naturaleza propia de la investigación formativa  </vt:lpstr>
      <vt:lpstr>Atributos que definen la investigación formativa</vt:lpstr>
      <vt:lpstr>APLICACIONES DE LA INVESTIGACIÓN FORMATIVA  </vt:lpstr>
      <vt:lpstr>Formación en y para la investigación  </vt:lpstr>
      <vt:lpstr>Competencias investigativas  </vt:lpstr>
      <vt:lpstr>Investigación para la transformación  </vt:lpstr>
      <vt:lpstr>Finalidad de la investigación para la transformación  </vt:lpstr>
      <vt:lpstr>LA ALIANZA ENTRE INVESTIGACIÓN FORMATIVA E INNOVACIÓN    </vt:lpstr>
      <vt:lpstr>Innovación e investigación formativa como aliadas del cambio para la mejora   </vt:lpstr>
      <vt:lpstr>Estrategias que refuerzan la investigación formativa y que tienen carácter innovador   </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dc:title>
  <dc:creator>Gloria Soler</dc:creator>
  <cp:lastModifiedBy>Usuario</cp:lastModifiedBy>
  <cp:revision>78</cp:revision>
  <dcterms:created xsi:type="dcterms:W3CDTF">2020-03-11T17:20:05Z</dcterms:created>
  <dcterms:modified xsi:type="dcterms:W3CDTF">2021-08-02T08:01:31Z</dcterms:modified>
</cp:coreProperties>
</file>