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4" r:id="rId3"/>
    <p:sldId id="265" r:id="rId4"/>
    <p:sldId id="266" r:id="rId5"/>
    <p:sldId id="278" r:id="rId6"/>
    <p:sldId id="279" r:id="rId7"/>
    <p:sldId id="280" r:id="rId8"/>
    <p:sldId id="281" r:id="rId9"/>
    <p:sldId id="282" r:id="rId10"/>
    <p:sldId id="283" r:id="rId11"/>
    <p:sldId id="275" r:id="rId12"/>
    <p:sldId id="284" r:id="rId13"/>
    <p:sldId id="276" r:id="rId14"/>
    <p:sldId id="271" r:id="rId15"/>
    <p:sldId id="285" r:id="rId16"/>
    <p:sldId id="286" r:id="rId17"/>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97" autoAdjust="0"/>
    <p:restoredTop sz="91636" autoAdjust="0"/>
  </p:normalViewPr>
  <p:slideViewPr>
    <p:cSldViewPr snapToGrid="0" snapToObjects="1">
      <p:cViewPr varScale="1">
        <p:scale>
          <a:sx n="104" d="100"/>
          <a:sy n="104" d="100"/>
        </p:scale>
        <p:origin x="64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1C8B4E-A441-FD48-865B-2B714DC7A73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a16="http://schemas.microsoft.com/office/drawing/2014/main" id="{36C3C347-F152-5B42-A879-4738BD41F0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a16="http://schemas.microsoft.com/office/drawing/2014/main" id="{1F736498-AB4A-D54C-941A-F0E0FC0F1905}"/>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C260756C-170D-8746-B657-CA51E8026B4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DBFF8E06-8AF0-D743-8E51-2A3AE6AAC05D}"/>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4179750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5CFDF0-3561-9B4C-B0FA-5E39F4E5F88A}"/>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0AF929B6-6164-6D4E-8ED2-8540419252F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937522F-F46F-D447-B027-CC975EF50CCC}"/>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85934229-4C8B-CB47-991C-F853281E50D3}"/>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272C112E-47C5-5F42-B768-F11F5E5CD2CE}"/>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235523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A8C9437-6D8C-754E-9E2C-528A2FF482C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768F63DE-7997-7A43-B900-A1872C8AC98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B5D12425-1647-A040-91AD-435D5CD05624}"/>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CF66BB0D-0E69-F446-8C8F-37133200C895}"/>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1BB3FC38-62E8-A845-8BC1-969083160375}"/>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292387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2C6486-895A-4F4E-9884-8EBEA82001E5}"/>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71D7D0E2-D436-DD44-907E-BC4453CF844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7981D769-1D42-464D-8506-B56A30704215}"/>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4812D2F2-8A53-894A-9209-3CC146CFCA5B}"/>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FD5EC06F-80A5-E74A-AB65-2B16957AEA8F}"/>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80405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233B37-9527-0B48-9439-F7333DAAAE0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6D7DFE61-1538-7B4F-A89E-2ED51D1510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32FAF30-7EFA-3C43-B416-641220DD9074}"/>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58419427-0C3A-0240-872B-CDC3E571264C}"/>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B40FE207-5341-4749-A2B6-9D41F8FBDBC5}"/>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2982803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FA161E-C83B-E848-9220-67B964BD4A9D}"/>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90D9E642-92D5-AB44-B163-33F7BE1226F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a16="http://schemas.microsoft.com/office/drawing/2014/main" id="{0B3D0DAE-ED23-424D-B31D-C4F50A3EF46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id="{E0C9E114-9522-6D45-BA2D-0E4AEE65D9EF}"/>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6" name="Marcador de pie de página 5">
            <a:extLst>
              <a:ext uri="{FF2B5EF4-FFF2-40B4-BE49-F238E27FC236}">
                <a16:creationId xmlns:a16="http://schemas.microsoft.com/office/drawing/2014/main" id="{241B5712-119F-0F42-8CF9-D3A44C6760B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CBB52A9D-279D-A346-A5F7-EB09441E2FFE}"/>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925523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19F36F-F47A-384D-AF60-50F6A9C39B6D}"/>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BD896DCD-EDE1-A142-9295-B368C0F061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146E76E-243F-3445-980E-ACACF80CC18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id="{190FDA21-F94C-8444-826C-8C6D38DBA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87C0C30-BB29-E54B-86DE-DC10C2034A1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id="{058706D1-54C1-DB42-82D3-FE164E48BA29}"/>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8" name="Marcador de pie de página 7">
            <a:extLst>
              <a:ext uri="{FF2B5EF4-FFF2-40B4-BE49-F238E27FC236}">
                <a16:creationId xmlns:a16="http://schemas.microsoft.com/office/drawing/2014/main" id="{926FB9FA-69B9-5C4B-8188-403F343DF3F5}"/>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89B25B9F-769F-7143-A242-F84E10455F0C}"/>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476258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33C068-2270-344F-AE36-909940C5114C}"/>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id="{CD0AA040-73AD-0644-9834-CFE1CF6633EF}"/>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4" name="Marcador de pie de página 3">
            <a:extLst>
              <a:ext uri="{FF2B5EF4-FFF2-40B4-BE49-F238E27FC236}">
                <a16:creationId xmlns:a16="http://schemas.microsoft.com/office/drawing/2014/main" id="{86325A1E-2D7C-1044-80CA-B7D75196765A}"/>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365CCF08-8293-0046-9E65-DBFA3046B44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038135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E38A6D1-331C-424A-B8F8-FD2E8D311B9E}"/>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3" name="Marcador de pie de página 2">
            <a:extLst>
              <a:ext uri="{FF2B5EF4-FFF2-40B4-BE49-F238E27FC236}">
                <a16:creationId xmlns:a16="http://schemas.microsoft.com/office/drawing/2014/main" id="{B01B573B-6BFB-AF4A-926E-0CEAE362FCB1}"/>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426EE4CE-F40E-1141-97DC-93719143101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431036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65ABAC-209C-1947-B828-47ACC1CB965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022286E6-1C11-804C-BF22-BCDF3055C2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id="{42826723-3A90-BD41-86A6-A31A3DD422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0CDA60D-842C-6349-85C4-6115ABEA7DA0}"/>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6" name="Marcador de pie de página 5">
            <a:extLst>
              <a:ext uri="{FF2B5EF4-FFF2-40B4-BE49-F238E27FC236}">
                <a16:creationId xmlns:a16="http://schemas.microsoft.com/office/drawing/2014/main" id="{540A7082-8124-FE41-9600-3C391AD4F73E}"/>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798B0A32-C7BE-994C-8DCD-C1FEECF896BC}"/>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3089891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7C10D7-99C9-2A49-BE85-40C748214E2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a16="http://schemas.microsoft.com/office/drawing/2014/main" id="{71D18910-3B9E-1344-B043-FE903124BF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50F0096C-2296-304A-B6D3-7727123782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0F33DA1-7B03-4345-8184-0B8EC1002535}"/>
              </a:ext>
            </a:extLst>
          </p:cNvPr>
          <p:cNvSpPr>
            <a:spLocks noGrp="1"/>
          </p:cNvSpPr>
          <p:nvPr>
            <p:ph type="dt" sz="half" idx="10"/>
          </p:nvPr>
        </p:nvSpPr>
        <p:spPr/>
        <p:txBody>
          <a:bodyPr/>
          <a:lstStyle/>
          <a:p>
            <a:fld id="{6F660E00-8CE3-1A43-9E20-FF5DEFA07353}" type="datetimeFigureOut">
              <a:rPr lang="es-EC" smtClean="0"/>
              <a:t>2/8/2021</a:t>
            </a:fld>
            <a:endParaRPr lang="es-EC"/>
          </a:p>
        </p:txBody>
      </p:sp>
      <p:sp>
        <p:nvSpPr>
          <p:cNvPr id="6" name="Marcador de pie de página 5">
            <a:extLst>
              <a:ext uri="{FF2B5EF4-FFF2-40B4-BE49-F238E27FC236}">
                <a16:creationId xmlns:a16="http://schemas.microsoft.com/office/drawing/2014/main" id="{C7D22703-0F2B-B041-97FE-42BE91DC5FF4}"/>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D8C504F4-25BC-1B42-BC04-F80176B03BD1}"/>
              </a:ext>
            </a:extLst>
          </p:cNvPr>
          <p:cNvSpPr>
            <a:spLocks noGrp="1"/>
          </p:cNvSpPr>
          <p:nvPr>
            <p:ph type="sldNum" sz="quarter" idx="12"/>
          </p:nvPr>
        </p:nvSpPr>
        <p:spPr/>
        <p:txBody>
          <a:bodyPr/>
          <a:lstStyle/>
          <a:p>
            <a:fld id="{C5EB6DA6-1053-C647-9E77-B42FB131DB4B}" type="slidenum">
              <a:rPr lang="es-EC" smtClean="0"/>
              <a:t>‹Nº›</a:t>
            </a:fld>
            <a:endParaRPr lang="es-EC"/>
          </a:p>
        </p:txBody>
      </p:sp>
    </p:spTree>
    <p:extLst>
      <p:ext uri="{BB962C8B-B14F-4D97-AF65-F5344CB8AC3E}">
        <p14:creationId xmlns:p14="http://schemas.microsoft.com/office/powerpoint/2010/main" val="1217173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2079116-7A25-6D4A-9C75-0979D26D2A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3D2714E3-8B92-4145-B8A5-E496DF906C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7AE60447-AB79-7445-AC28-8E4E26183C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60E00-8CE3-1A43-9E20-FF5DEFA07353}" type="datetimeFigureOut">
              <a:rPr lang="es-EC" smtClean="0"/>
              <a:t>2/8/2021</a:t>
            </a:fld>
            <a:endParaRPr lang="es-EC"/>
          </a:p>
        </p:txBody>
      </p:sp>
      <p:sp>
        <p:nvSpPr>
          <p:cNvPr id="5" name="Marcador de pie de página 4">
            <a:extLst>
              <a:ext uri="{FF2B5EF4-FFF2-40B4-BE49-F238E27FC236}">
                <a16:creationId xmlns:a16="http://schemas.microsoft.com/office/drawing/2014/main" id="{4B7D9313-3954-614F-806A-EF7D584C79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id="{4A03083B-E5AB-3F43-A98B-DB4EB57D06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B6DA6-1053-C647-9E77-B42FB131DB4B}" type="slidenum">
              <a:rPr lang="es-EC" smtClean="0"/>
              <a:t>‹Nº›</a:t>
            </a:fld>
            <a:endParaRPr lang="es-EC"/>
          </a:p>
        </p:txBody>
      </p:sp>
    </p:spTree>
    <p:extLst>
      <p:ext uri="{BB962C8B-B14F-4D97-AF65-F5344CB8AC3E}">
        <p14:creationId xmlns:p14="http://schemas.microsoft.com/office/powerpoint/2010/main" val="3264278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42C09-2D22-6240-BA02-E9B6723D67B5}"/>
              </a:ext>
            </a:extLst>
          </p:cNvPr>
          <p:cNvSpPr>
            <a:spLocks noGrp="1"/>
          </p:cNvSpPr>
          <p:nvPr>
            <p:ph type="ctrTitle"/>
          </p:nvPr>
        </p:nvSpPr>
        <p:spPr>
          <a:xfrm>
            <a:off x="184576" y="3115778"/>
            <a:ext cx="5717059" cy="2387600"/>
          </a:xfrm>
        </p:spPr>
        <p:txBody>
          <a:bodyPr>
            <a:normAutofit/>
          </a:bodyPr>
          <a:lstStyle/>
          <a:p>
            <a:r>
              <a:rPr lang="es-ES" sz="3200" b="1" dirty="0">
                <a:solidFill>
                  <a:schemeClr val="bg1"/>
                </a:solidFill>
              </a:rPr>
              <a:t>MODELO DE GESTIÓN DE LA INVESTIGACIÓN</a:t>
            </a:r>
            <a:br>
              <a:rPr lang="es-ES" sz="3200" b="1" dirty="0">
                <a:solidFill>
                  <a:schemeClr val="bg1"/>
                </a:solidFill>
              </a:rPr>
            </a:br>
            <a:r>
              <a:rPr lang="es-ES" sz="3200" b="1" dirty="0">
                <a:solidFill>
                  <a:schemeClr val="bg1"/>
                </a:solidFill>
              </a:rPr>
              <a:t>PARA LA FORMACIÓN SUPERIOR</a:t>
            </a:r>
            <a:br>
              <a:rPr lang="es-ES" sz="3200" b="1" dirty="0">
                <a:solidFill>
                  <a:schemeClr val="bg1"/>
                </a:solidFill>
              </a:rPr>
            </a:br>
            <a:r>
              <a:rPr lang="es-ES" sz="3200" b="1" dirty="0">
                <a:solidFill>
                  <a:schemeClr val="bg1"/>
                </a:solidFill>
              </a:rPr>
              <a:t>TECNOLÓGICA</a:t>
            </a:r>
            <a:endParaRPr lang="es-EC" sz="3200" b="1" dirty="0">
              <a:solidFill>
                <a:schemeClr val="bg1"/>
              </a:solidFill>
            </a:endParaRPr>
          </a:p>
        </p:txBody>
      </p:sp>
    </p:spTree>
    <p:extLst>
      <p:ext uri="{BB962C8B-B14F-4D97-AF65-F5344CB8AC3E}">
        <p14:creationId xmlns:p14="http://schemas.microsoft.com/office/powerpoint/2010/main" val="3090497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1264" y="457200"/>
            <a:ext cx="4290761" cy="1600200"/>
          </a:xfrm>
        </p:spPr>
        <p:txBody>
          <a:bodyPr/>
          <a:lstStyle/>
          <a:p>
            <a:r>
              <a:rPr lang="es-ES" dirty="0"/>
              <a:t>Fase 2. Caracterización y diseño del modelo  </a:t>
            </a:r>
            <a:endParaRPr lang="en-US" dirty="0"/>
          </a:p>
        </p:txBody>
      </p:sp>
      <p:sp>
        <p:nvSpPr>
          <p:cNvPr id="4" name="Marcador de texto 3"/>
          <p:cNvSpPr>
            <a:spLocks noGrp="1"/>
          </p:cNvSpPr>
          <p:nvPr>
            <p:ph type="body" sz="half" idx="2"/>
          </p:nvPr>
        </p:nvSpPr>
        <p:spPr>
          <a:xfrm>
            <a:off x="481264" y="2057400"/>
            <a:ext cx="4290762" cy="4800600"/>
          </a:xfrm>
        </p:spPr>
        <p:txBody>
          <a:bodyPr>
            <a:noAutofit/>
          </a:bodyPr>
          <a:lstStyle/>
          <a:p>
            <a:r>
              <a:rPr lang="es-ES" sz="2400" dirty="0"/>
              <a:t>En base a la revisión del contexto teórico de la administración de producción, COISTEC plantea un modelo de gestión de investigación, integrado por los elementos constitutivos de los modelos de gestión por procesos y de gestión de conocimiento, asimilando las bondades de cada uno de ellos de forma dialéctica, que corresponde a la etapa evolutiva del desarrollo organizacional. </a:t>
            </a:r>
            <a:endParaRPr lang="en-US" sz="2400" dirty="0"/>
          </a:p>
        </p:txBody>
      </p:sp>
      <p:sp>
        <p:nvSpPr>
          <p:cNvPr id="5" name="CuadroTexto 4"/>
          <p:cNvSpPr txBox="1"/>
          <p:nvPr/>
        </p:nvSpPr>
        <p:spPr>
          <a:xfrm>
            <a:off x="6368716" y="1257300"/>
            <a:ext cx="5109410" cy="4893647"/>
          </a:xfrm>
          <a:prstGeom prst="rect">
            <a:avLst/>
          </a:prstGeom>
          <a:noFill/>
        </p:spPr>
        <p:txBody>
          <a:bodyPr wrap="square" rtlCol="0">
            <a:spAutoFit/>
          </a:bodyPr>
          <a:lstStyle/>
          <a:p>
            <a:pPr marL="857250" indent="-857250">
              <a:buFont typeface="Wingdings" panose="05000000000000000000" pitchFamily="2" charset="2"/>
              <a:buChar char="q"/>
            </a:pPr>
            <a:r>
              <a:rPr lang="es-ES" sz="6000" dirty="0"/>
              <a:t>Categorías</a:t>
            </a:r>
          </a:p>
          <a:p>
            <a:pPr marL="857250" indent="-857250">
              <a:buFont typeface="Wingdings" panose="05000000000000000000" pitchFamily="2" charset="2"/>
              <a:buChar char="q"/>
            </a:pPr>
            <a:r>
              <a:rPr lang="es-ES" sz="6000" dirty="0"/>
              <a:t>Leyes</a:t>
            </a:r>
          </a:p>
          <a:p>
            <a:pPr marL="857250" indent="-857250">
              <a:buFont typeface="Wingdings" panose="05000000000000000000" pitchFamily="2" charset="2"/>
              <a:buChar char="q"/>
            </a:pPr>
            <a:r>
              <a:rPr lang="es-ES" sz="6000" dirty="0"/>
              <a:t>Principios</a:t>
            </a:r>
          </a:p>
          <a:p>
            <a:pPr marL="857250" indent="-857250">
              <a:buFont typeface="Wingdings" panose="05000000000000000000" pitchFamily="2" charset="2"/>
              <a:buChar char="q"/>
            </a:pPr>
            <a:r>
              <a:rPr lang="es-ES" sz="6000" dirty="0"/>
              <a:t>Dimensiones</a:t>
            </a:r>
          </a:p>
          <a:p>
            <a:pPr marL="1314450" lvl="1" indent="-857250">
              <a:buFont typeface="Wingdings" panose="05000000000000000000" pitchFamily="2" charset="2"/>
              <a:buChar char="Ø"/>
            </a:pPr>
            <a:r>
              <a:rPr lang="es-ES" sz="3600" dirty="0"/>
              <a:t>Administrativa</a:t>
            </a:r>
          </a:p>
          <a:p>
            <a:pPr marL="1314450" lvl="1" indent="-857250">
              <a:buFont typeface="Wingdings" panose="05000000000000000000" pitchFamily="2" charset="2"/>
              <a:buChar char="Ø"/>
            </a:pPr>
            <a:r>
              <a:rPr lang="es-ES" sz="3600" dirty="0"/>
              <a:t>Cognitiva</a:t>
            </a:r>
          </a:p>
        </p:txBody>
      </p:sp>
    </p:spTree>
    <p:extLst>
      <p:ext uri="{BB962C8B-B14F-4D97-AF65-F5344CB8AC3E}">
        <p14:creationId xmlns:p14="http://schemas.microsoft.com/office/powerpoint/2010/main" val="1243735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086643" y="38100"/>
            <a:ext cx="10018713" cy="130345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14350" indent="-514350"/>
            <a:endParaRPr lang="es-MX" sz="3200" b="1" dirty="0"/>
          </a:p>
        </p:txBody>
      </p:sp>
      <p:sp>
        <p:nvSpPr>
          <p:cNvPr id="5" name="4 Marcador de pie de página"/>
          <p:cNvSpPr>
            <a:spLocks noGrp="1"/>
          </p:cNvSpPr>
          <p:nvPr>
            <p:ph type="ftr" sz="quarter" idx="11"/>
          </p:nvPr>
        </p:nvSpPr>
        <p:spPr/>
        <p:txBody>
          <a:bodyPr/>
          <a:lstStyle/>
          <a:p>
            <a:r>
              <a:rPr lang="es-ES_tradnl" dirty="0"/>
              <a:t>Dra. Natalia </a:t>
            </a:r>
            <a:r>
              <a:rPr lang="es-ES_tradnl" dirty="0" err="1"/>
              <a:t>Doukh</a:t>
            </a:r>
            <a:endParaRPr lang="es-ES_tradnl" dirty="0"/>
          </a:p>
        </p:txBody>
      </p:sp>
      <p:sp>
        <p:nvSpPr>
          <p:cNvPr id="2" name="1 Rectángulo"/>
          <p:cNvSpPr/>
          <p:nvPr/>
        </p:nvSpPr>
        <p:spPr>
          <a:xfrm>
            <a:off x="492626" y="1566712"/>
            <a:ext cx="3862806" cy="4031873"/>
          </a:xfrm>
          <a:prstGeom prst="rect">
            <a:avLst/>
          </a:prstGeom>
        </p:spPr>
        <p:txBody>
          <a:bodyPr wrap="square">
            <a:spAutoFit/>
          </a:bodyPr>
          <a:lstStyle/>
          <a:p>
            <a:r>
              <a:rPr lang="es-ES" sz="3200" dirty="0"/>
              <a:t>La dimensión administrativa permite organizar la producción del conocimiento como una actividad planificada, ejecutada y evaluada</a:t>
            </a:r>
            <a:endParaRPr lang="es-EC" sz="3200" dirty="0"/>
          </a:p>
        </p:txBody>
      </p:sp>
      <p:graphicFrame>
        <p:nvGraphicFramePr>
          <p:cNvPr id="3" name="2 Tabla"/>
          <p:cNvGraphicFramePr>
            <a:graphicFrameLocks noGrp="1"/>
          </p:cNvGraphicFramePr>
          <p:nvPr>
            <p:extLst>
              <p:ext uri="{D42A27DB-BD31-4B8C-83A1-F6EECF244321}">
                <p14:modId xmlns:p14="http://schemas.microsoft.com/office/powerpoint/2010/main" val="3886713315"/>
              </p:ext>
            </p:extLst>
          </p:nvPr>
        </p:nvGraphicFramePr>
        <p:xfrm>
          <a:off x="4502727" y="872183"/>
          <a:ext cx="7089151" cy="5666729"/>
        </p:xfrm>
        <a:graphic>
          <a:graphicData uri="http://schemas.openxmlformats.org/drawingml/2006/table">
            <a:tbl>
              <a:tblPr firstRow="1" firstCol="1" bandRow="1">
                <a:tableStyleId>{5940675A-B579-460E-94D1-54222C63F5DA}</a:tableStyleId>
              </a:tblPr>
              <a:tblGrid>
                <a:gridCol w="1757760">
                  <a:extLst>
                    <a:ext uri="{9D8B030D-6E8A-4147-A177-3AD203B41FA5}">
                      <a16:colId xmlns:a16="http://schemas.microsoft.com/office/drawing/2014/main" val="20000"/>
                    </a:ext>
                  </a:extLst>
                </a:gridCol>
                <a:gridCol w="1881978">
                  <a:extLst>
                    <a:ext uri="{9D8B030D-6E8A-4147-A177-3AD203B41FA5}">
                      <a16:colId xmlns:a16="http://schemas.microsoft.com/office/drawing/2014/main" val="20001"/>
                    </a:ext>
                  </a:extLst>
                </a:gridCol>
                <a:gridCol w="3449413">
                  <a:extLst>
                    <a:ext uri="{9D8B030D-6E8A-4147-A177-3AD203B41FA5}">
                      <a16:colId xmlns:a16="http://schemas.microsoft.com/office/drawing/2014/main" val="20002"/>
                    </a:ext>
                  </a:extLst>
                </a:gridCol>
              </a:tblGrid>
              <a:tr h="167600">
                <a:tc>
                  <a:txBody>
                    <a:bodyPr/>
                    <a:lstStyle/>
                    <a:p>
                      <a:pPr>
                        <a:lnSpc>
                          <a:spcPct val="115000"/>
                        </a:lnSpc>
                        <a:spcBef>
                          <a:spcPts val="600"/>
                        </a:spcBef>
                        <a:spcAft>
                          <a:spcPts val="0"/>
                        </a:spcAft>
                      </a:pPr>
                      <a:r>
                        <a:rPr lang="es-EC" sz="1800" dirty="0">
                          <a:effectLst/>
                        </a:rPr>
                        <a:t>Nivel </a:t>
                      </a:r>
                      <a:endParaRPr lang="es-EC" sz="2000" dirty="0">
                        <a:effectLst/>
                        <a:latin typeface="Times New Roman"/>
                        <a:ea typeface="Calibri"/>
                        <a:cs typeface="Times New Roman"/>
                      </a:endParaRPr>
                    </a:p>
                  </a:txBody>
                  <a:tcPr marL="47020" marR="47020" marT="0" marB="0" anchor="ctr"/>
                </a:tc>
                <a:tc>
                  <a:txBody>
                    <a:bodyPr/>
                    <a:lstStyle/>
                    <a:p>
                      <a:pPr>
                        <a:lnSpc>
                          <a:spcPct val="115000"/>
                        </a:lnSpc>
                        <a:spcBef>
                          <a:spcPts val="600"/>
                        </a:spcBef>
                        <a:spcAft>
                          <a:spcPts val="0"/>
                        </a:spcAft>
                      </a:pPr>
                      <a:r>
                        <a:rPr lang="es-EC" sz="1800" dirty="0">
                          <a:effectLst/>
                        </a:rPr>
                        <a:t>Proceso </a:t>
                      </a:r>
                      <a:endParaRPr lang="es-EC" sz="2000" dirty="0">
                        <a:effectLst/>
                        <a:latin typeface="Times New Roman"/>
                        <a:ea typeface="Calibri"/>
                        <a:cs typeface="Times New Roman"/>
                      </a:endParaRPr>
                    </a:p>
                  </a:txBody>
                  <a:tcPr marL="47020" marR="47020" marT="0" marB="0" anchor="ctr"/>
                </a:tc>
                <a:tc>
                  <a:txBody>
                    <a:bodyPr/>
                    <a:lstStyle/>
                    <a:p>
                      <a:pPr>
                        <a:lnSpc>
                          <a:spcPct val="115000"/>
                        </a:lnSpc>
                        <a:spcBef>
                          <a:spcPts val="600"/>
                        </a:spcBef>
                        <a:spcAft>
                          <a:spcPts val="0"/>
                        </a:spcAft>
                      </a:pPr>
                      <a:r>
                        <a:rPr lang="es-EC" sz="1800">
                          <a:effectLst/>
                        </a:rPr>
                        <a:t>Subproceso </a:t>
                      </a:r>
                      <a:endParaRPr lang="es-EC" sz="200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0"/>
                  </a:ext>
                </a:extLst>
              </a:tr>
              <a:tr h="335198">
                <a:tc rowSpan="3">
                  <a:txBody>
                    <a:bodyPr/>
                    <a:lstStyle/>
                    <a:p>
                      <a:pPr>
                        <a:lnSpc>
                          <a:spcPct val="115000"/>
                        </a:lnSpc>
                        <a:spcBef>
                          <a:spcPts val="600"/>
                        </a:spcBef>
                        <a:spcAft>
                          <a:spcPts val="0"/>
                        </a:spcAft>
                      </a:pPr>
                      <a:r>
                        <a:rPr lang="es-EC" sz="2400" dirty="0">
                          <a:effectLst/>
                        </a:rPr>
                        <a:t>Estratégico</a:t>
                      </a:r>
                      <a:endParaRPr lang="es-EC" sz="2800" dirty="0">
                        <a:effectLst/>
                        <a:latin typeface="Times New Roman"/>
                        <a:ea typeface="Calibri"/>
                        <a:cs typeface="Times New Roman"/>
                      </a:endParaRPr>
                    </a:p>
                  </a:txBody>
                  <a:tcPr marL="47020" marR="47020" marT="0" marB="0" anchor="ctr"/>
                </a:tc>
                <a:tc rowSpan="3">
                  <a:txBody>
                    <a:bodyPr/>
                    <a:lstStyle/>
                    <a:p>
                      <a:pPr>
                        <a:lnSpc>
                          <a:spcPct val="115000"/>
                        </a:lnSpc>
                        <a:spcBef>
                          <a:spcPts val="600"/>
                        </a:spcBef>
                        <a:spcAft>
                          <a:spcPts val="0"/>
                        </a:spcAft>
                      </a:pPr>
                      <a:r>
                        <a:rPr lang="es-EC" sz="1600" dirty="0">
                          <a:effectLst/>
                        </a:rPr>
                        <a:t>Gestión de líneas y programas de investigación</a:t>
                      </a:r>
                      <a:endParaRPr lang="es-EC" sz="1800" dirty="0">
                        <a:effectLst/>
                        <a:latin typeface="Times New Roman"/>
                        <a:ea typeface="Calibri"/>
                        <a:cs typeface="Times New Roman"/>
                      </a:endParaRPr>
                    </a:p>
                  </a:txBody>
                  <a:tcPr marL="47020" marR="47020" marT="0" marB="0" anchor="ctr"/>
                </a:tc>
                <a:tc>
                  <a:txBody>
                    <a:bodyPr/>
                    <a:lstStyle/>
                    <a:p>
                      <a:pPr>
                        <a:lnSpc>
                          <a:spcPct val="115000"/>
                        </a:lnSpc>
                        <a:spcBef>
                          <a:spcPts val="600"/>
                        </a:spcBef>
                        <a:spcAft>
                          <a:spcPts val="0"/>
                        </a:spcAft>
                      </a:pPr>
                      <a:r>
                        <a:rPr lang="es-EC" sz="1400" dirty="0">
                          <a:effectLst/>
                        </a:rPr>
                        <a:t>Creación de líneas y programas de investigación</a:t>
                      </a:r>
                      <a:endParaRPr lang="es-EC" sz="1400" dirty="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1"/>
                  </a:ext>
                </a:extLst>
              </a:tr>
              <a:tr h="335198">
                <a:tc vMerge="1">
                  <a:txBody>
                    <a:bodyPr/>
                    <a:lstStyle/>
                    <a:p>
                      <a:endParaRPr lang="es-EC"/>
                    </a:p>
                  </a:txBody>
                  <a:tcPr/>
                </a:tc>
                <a:tc vMerge="1">
                  <a:txBody>
                    <a:bodyPr/>
                    <a:lstStyle/>
                    <a:p>
                      <a:endParaRPr lang="es-EC"/>
                    </a:p>
                  </a:txBody>
                  <a:tcPr/>
                </a:tc>
                <a:tc>
                  <a:txBody>
                    <a:bodyPr/>
                    <a:lstStyle/>
                    <a:p>
                      <a:pPr>
                        <a:lnSpc>
                          <a:spcPct val="115000"/>
                        </a:lnSpc>
                        <a:spcBef>
                          <a:spcPts val="600"/>
                        </a:spcBef>
                        <a:spcAft>
                          <a:spcPts val="0"/>
                        </a:spcAft>
                      </a:pPr>
                      <a:r>
                        <a:rPr lang="es-EC" sz="1400" dirty="0">
                          <a:effectLst/>
                        </a:rPr>
                        <a:t>Actualización periódica de líneas y programas de investigación</a:t>
                      </a:r>
                      <a:endParaRPr lang="es-EC" sz="1400" dirty="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2"/>
                  </a:ext>
                </a:extLst>
              </a:tr>
              <a:tr h="687714">
                <a:tc vMerge="1">
                  <a:txBody>
                    <a:bodyPr/>
                    <a:lstStyle/>
                    <a:p>
                      <a:endParaRPr lang="es-EC"/>
                    </a:p>
                  </a:txBody>
                  <a:tcPr/>
                </a:tc>
                <a:tc vMerge="1">
                  <a:txBody>
                    <a:bodyPr/>
                    <a:lstStyle/>
                    <a:p>
                      <a:endParaRPr lang="es-EC"/>
                    </a:p>
                  </a:txBody>
                  <a:tcPr/>
                </a:tc>
                <a:tc>
                  <a:txBody>
                    <a:bodyPr/>
                    <a:lstStyle/>
                    <a:p>
                      <a:pPr>
                        <a:lnSpc>
                          <a:spcPct val="115000"/>
                        </a:lnSpc>
                        <a:spcBef>
                          <a:spcPts val="600"/>
                        </a:spcBef>
                        <a:spcAft>
                          <a:spcPts val="0"/>
                        </a:spcAft>
                      </a:pPr>
                      <a:r>
                        <a:rPr lang="es-EC" sz="1400" dirty="0">
                          <a:effectLst/>
                        </a:rPr>
                        <a:t>Actualización eventual de líneas y programas de investigación</a:t>
                      </a:r>
                      <a:endParaRPr lang="es-EC" sz="1400" dirty="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3"/>
                  </a:ext>
                </a:extLst>
              </a:tr>
              <a:tr h="335198">
                <a:tc rowSpan="3">
                  <a:txBody>
                    <a:bodyPr/>
                    <a:lstStyle/>
                    <a:p>
                      <a:pPr>
                        <a:lnSpc>
                          <a:spcPct val="115000"/>
                        </a:lnSpc>
                        <a:spcBef>
                          <a:spcPts val="600"/>
                        </a:spcBef>
                        <a:spcAft>
                          <a:spcPts val="0"/>
                        </a:spcAft>
                      </a:pPr>
                      <a:r>
                        <a:rPr lang="es-EC" sz="2400" dirty="0">
                          <a:effectLst/>
                        </a:rPr>
                        <a:t>Operativo</a:t>
                      </a:r>
                      <a:endParaRPr lang="es-EC" sz="2800" dirty="0">
                        <a:effectLst/>
                        <a:latin typeface="Times New Roman"/>
                        <a:ea typeface="Calibri"/>
                        <a:cs typeface="Times New Roman"/>
                      </a:endParaRPr>
                    </a:p>
                  </a:txBody>
                  <a:tcPr marL="47020" marR="47020" marT="0" marB="0" anchor="ctr"/>
                </a:tc>
                <a:tc rowSpan="3">
                  <a:txBody>
                    <a:bodyPr/>
                    <a:lstStyle/>
                    <a:p>
                      <a:pPr>
                        <a:lnSpc>
                          <a:spcPct val="115000"/>
                        </a:lnSpc>
                        <a:spcBef>
                          <a:spcPts val="600"/>
                        </a:spcBef>
                        <a:spcAft>
                          <a:spcPts val="0"/>
                        </a:spcAft>
                      </a:pPr>
                      <a:r>
                        <a:rPr lang="es-EC" sz="1600" dirty="0">
                          <a:effectLst/>
                        </a:rPr>
                        <a:t>Gestión del conocimiento aplicado</a:t>
                      </a:r>
                      <a:endParaRPr lang="es-EC" sz="1800" dirty="0">
                        <a:effectLst/>
                        <a:latin typeface="Times New Roman"/>
                        <a:ea typeface="Calibri"/>
                        <a:cs typeface="Times New Roman"/>
                      </a:endParaRPr>
                    </a:p>
                  </a:txBody>
                  <a:tcPr marL="47020" marR="47020" marT="0" marB="0" anchor="ctr"/>
                </a:tc>
                <a:tc>
                  <a:txBody>
                    <a:bodyPr/>
                    <a:lstStyle/>
                    <a:p>
                      <a:pPr>
                        <a:lnSpc>
                          <a:spcPct val="115000"/>
                        </a:lnSpc>
                        <a:spcBef>
                          <a:spcPts val="600"/>
                        </a:spcBef>
                        <a:spcAft>
                          <a:spcPts val="0"/>
                        </a:spcAft>
                      </a:pPr>
                      <a:r>
                        <a:rPr lang="es-EC" sz="1400" dirty="0">
                          <a:effectLst/>
                        </a:rPr>
                        <a:t>Desarrollo del perfil del proyecto de investigación</a:t>
                      </a:r>
                      <a:endParaRPr lang="es-EC" sz="1400" dirty="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4"/>
                  </a:ext>
                </a:extLst>
              </a:tr>
              <a:tr h="335198">
                <a:tc vMerge="1">
                  <a:txBody>
                    <a:bodyPr/>
                    <a:lstStyle/>
                    <a:p>
                      <a:endParaRPr lang="es-EC"/>
                    </a:p>
                  </a:txBody>
                  <a:tcPr/>
                </a:tc>
                <a:tc vMerge="1">
                  <a:txBody>
                    <a:bodyPr/>
                    <a:lstStyle/>
                    <a:p>
                      <a:endParaRPr lang="es-EC"/>
                    </a:p>
                  </a:txBody>
                  <a:tcPr/>
                </a:tc>
                <a:tc>
                  <a:txBody>
                    <a:bodyPr/>
                    <a:lstStyle/>
                    <a:p>
                      <a:pPr>
                        <a:lnSpc>
                          <a:spcPct val="115000"/>
                        </a:lnSpc>
                        <a:spcBef>
                          <a:spcPts val="600"/>
                        </a:spcBef>
                        <a:spcAft>
                          <a:spcPts val="0"/>
                        </a:spcAft>
                      </a:pPr>
                      <a:r>
                        <a:rPr lang="es-EC" sz="1400" dirty="0">
                          <a:effectLst/>
                        </a:rPr>
                        <a:t>Ejecución y monitoreo del proyecto de investigación</a:t>
                      </a:r>
                      <a:endParaRPr lang="es-EC" sz="1400" dirty="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5"/>
                  </a:ext>
                </a:extLst>
              </a:tr>
              <a:tr h="687714">
                <a:tc vMerge="1">
                  <a:txBody>
                    <a:bodyPr/>
                    <a:lstStyle/>
                    <a:p>
                      <a:endParaRPr lang="es-EC"/>
                    </a:p>
                  </a:txBody>
                  <a:tcPr/>
                </a:tc>
                <a:tc vMerge="1">
                  <a:txBody>
                    <a:bodyPr/>
                    <a:lstStyle/>
                    <a:p>
                      <a:endParaRPr lang="es-EC"/>
                    </a:p>
                  </a:txBody>
                  <a:tcPr/>
                </a:tc>
                <a:tc>
                  <a:txBody>
                    <a:bodyPr/>
                    <a:lstStyle/>
                    <a:p>
                      <a:pPr>
                        <a:lnSpc>
                          <a:spcPct val="115000"/>
                        </a:lnSpc>
                        <a:spcBef>
                          <a:spcPts val="600"/>
                        </a:spcBef>
                        <a:spcAft>
                          <a:spcPts val="0"/>
                        </a:spcAft>
                      </a:pPr>
                      <a:r>
                        <a:rPr lang="es-EC" sz="1400" dirty="0">
                          <a:effectLst/>
                        </a:rPr>
                        <a:t>Difusión y/o transferencia de los resultados de investigación</a:t>
                      </a:r>
                      <a:endParaRPr lang="es-EC" sz="1400" dirty="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6"/>
                  </a:ext>
                </a:extLst>
              </a:tr>
              <a:tr h="1186995">
                <a:tc rowSpan="3">
                  <a:txBody>
                    <a:bodyPr/>
                    <a:lstStyle/>
                    <a:p>
                      <a:pPr>
                        <a:lnSpc>
                          <a:spcPct val="115000"/>
                        </a:lnSpc>
                        <a:spcBef>
                          <a:spcPts val="600"/>
                        </a:spcBef>
                        <a:spcAft>
                          <a:spcPts val="0"/>
                        </a:spcAft>
                      </a:pPr>
                      <a:r>
                        <a:rPr lang="es-EC" sz="2400" dirty="0">
                          <a:effectLst/>
                        </a:rPr>
                        <a:t>Táctico</a:t>
                      </a:r>
                      <a:endParaRPr lang="es-EC" sz="2800" dirty="0">
                        <a:effectLst/>
                        <a:latin typeface="Times New Roman"/>
                        <a:ea typeface="Calibri"/>
                        <a:cs typeface="Times New Roman"/>
                      </a:endParaRPr>
                    </a:p>
                  </a:txBody>
                  <a:tcPr marL="47020" marR="47020" marT="0" marB="0" anchor="ctr"/>
                </a:tc>
                <a:tc>
                  <a:txBody>
                    <a:bodyPr/>
                    <a:lstStyle/>
                    <a:p>
                      <a:pPr>
                        <a:lnSpc>
                          <a:spcPct val="115000"/>
                        </a:lnSpc>
                        <a:spcBef>
                          <a:spcPts val="600"/>
                        </a:spcBef>
                        <a:spcAft>
                          <a:spcPts val="0"/>
                        </a:spcAft>
                      </a:pPr>
                      <a:r>
                        <a:rPr lang="es-EC" sz="1600" dirty="0">
                          <a:effectLst/>
                        </a:rPr>
                        <a:t>Acompañamiento al conocimiento tácito</a:t>
                      </a:r>
                      <a:endParaRPr lang="es-EC" sz="1800" dirty="0">
                        <a:effectLst/>
                        <a:latin typeface="Times New Roman"/>
                        <a:ea typeface="Calibri"/>
                        <a:cs typeface="Times New Roman"/>
                      </a:endParaRPr>
                    </a:p>
                  </a:txBody>
                  <a:tcPr marL="47020" marR="47020" marT="0" marB="0" anchor="ctr"/>
                </a:tc>
                <a:tc>
                  <a:txBody>
                    <a:bodyPr/>
                    <a:lstStyle/>
                    <a:p>
                      <a:pPr>
                        <a:lnSpc>
                          <a:spcPct val="115000"/>
                        </a:lnSpc>
                        <a:spcBef>
                          <a:spcPts val="600"/>
                        </a:spcBef>
                        <a:spcAft>
                          <a:spcPts val="0"/>
                        </a:spcAft>
                      </a:pPr>
                      <a:r>
                        <a:rPr lang="es-EC" sz="1400" dirty="0">
                          <a:effectLst/>
                        </a:rPr>
                        <a:t>Desarrollo de las capacidades individuales y</a:t>
                      </a:r>
                    </a:p>
                    <a:p>
                      <a:pPr>
                        <a:lnSpc>
                          <a:spcPct val="115000"/>
                        </a:lnSpc>
                        <a:spcBef>
                          <a:spcPts val="600"/>
                        </a:spcBef>
                        <a:spcAft>
                          <a:spcPts val="0"/>
                        </a:spcAft>
                      </a:pPr>
                      <a:r>
                        <a:rPr lang="es-EC" sz="1400" dirty="0">
                          <a:effectLst/>
                        </a:rPr>
                        <a:t>grupales de la investigación</a:t>
                      </a:r>
                      <a:endParaRPr lang="es-EC" sz="1400" dirty="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7"/>
                  </a:ext>
                </a:extLst>
              </a:tr>
              <a:tr h="335198">
                <a:tc vMerge="1">
                  <a:txBody>
                    <a:bodyPr/>
                    <a:lstStyle/>
                    <a:p>
                      <a:endParaRPr lang="es-EC"/>
                    </a:p>
                  </a:txBody>
                  <a:tcPr/>
                </a:tc>
                <a:tc rowSpan="2">
                  <a:txBody>
                    <a:bodyPr/>
                    <a:lstStyle/>
                    <a:p>
                      <a:pPr>
                        <a:lnSpc>
                          <a:spcPct val="115000"/>
                        </a:lnSpc>
                        <a:spcBef>
                          <a:spcPts val="600"/>
                        </a:spcBef>
                        <a:spcAft>
                          <a:spcPts val="0"/>
                        </a:spcAft>
                      </a:pPr>
                      <a:r>
                        <a:rPr lang="es-EC" sz="1200" dirty="0">
                          <a:effectLst/>
                        </a:rPr>
                        <a:t>Articulación con entidades académicas, nacionales e internacional</a:t>
                      </a:r>
                      <a:endParaRPr lang="es-EC" sz="1400" dirty="0">
                        <a:effectLst/>
                        <a:latin typeface="Times New Roman"/>
                        <a:ea typeface="Calibri"/>
                        <a:cs typeface="Times New Roman"/>
                      </a:endParaRPr>
                    </a:p>
                  </a:txBody>
                  <a:tcPr marL="47020" marR="47020" marT="0" marB="0" anchor="ctr"/>
                </a:tc>
                <a:tc>
                  <a:txBody>
                    <a:bodyPr/>
                    <a:lstStyle/>
                    <a:p>
                      <a:pPr>
                        <a:lnSpc>
                          <a:spcPct val="115000"/>
                        </a:lnSpc>
                        <a:spcBef>
                          <a:spcPts val="600"/>
                        </a:spcBef>
                        <a:spcAft>
                          <a:spcPts val="0"/>
                        </a:spcAft>
                      </a:pPr>
                      <a:r>
                        <a:rPr lang="es-EC" sz="1400" dirty="0">
                          <a:effectLst/>
                        </a:rPr>
                        <a:t>Adscripción a redes de la investigación</a:t>
                      </a:r>
                      <a:endParaRPr lang="es-EC" sz="1400" dirty="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8"/>
                  </a:ext>
                </a:extLst>
              </a:tr>
              <a:tr h="338454">
                <a:tc vMerge="1">
                  <a:txBody>
                    <a:bodyPr/>
                    <a:lstStyle/>
                    <a:p>
                      <a:endParaRPr lang="es-EC"/>
                    </a:p>
                  </a:txBody>
                  <a:tcPr/>
                </a:tc>
                <a:tc vMerge="1">
                  <a:txBody>
                    <a:bodyPr/>
                    <a:lstStyle/>
                    <a:p>
                      <a:endParaRPr lang="es-EC"/>
                    </a:p>
                  </a:txBody>
                  <a:tcPr/>
                </a:tc>
                <a:tc>
                  <a:txBody>
                    <a:bodyPr/>
                    <a:lstStyle/>
                    <a:p>
                      <a:pPr>
                        <a:lnSpc>
                          <a:spcPct val="115000"/>
                        </a:lnSpc>
                        <a:spcBef>
                          <a:spcPts val="600"/>
                        </a:spcBef>
                        <a:spcAft>
                          <a:spcPts val="0"/>
                        </a:spcAft>
                      </a:pPr>
                      <a:r>
                        <a:rPr lang="es-EC" sz="1400" dirty="0">
                          <a:effectLst/>
                        </a:rPr>
                        <a:t>Generación de convenios para la investigación interinstitucional</a:t>
                      </a:r>
                      <a:endParaRPr lang="es-EC" sz="1400" dirty="0">
                        <a:effectLst/>
                        <a:latin typeface="Times New Roman"/>
                        <a:ea typeface="Calibri"/>
                        <a:cs typeface="Times New Roman"/>
                      </a:endParaRPr>
                    </a:p>
                  </a:txBody>
                  <a:tcPr marL="47020" marR="47020" marT="0" marB="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1744334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086643" y="38100"/>
            <a:ext cx="10018713" cy="130345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14350" indent="-514350"/>
            <a:endParaRPr lang="es-MX" sz="3200" b="1" dirty="0"/>
          </a:p>
        </p:txBody>
      </p:sp>
      <p:sp>
        <p:nvSpPr>
          <p:cNvPr id="5" name="4 Marcador de pie de página"/>
          <p:cNvSpPr>
            <a:spLocks noGrp="1"/>
          </p:cNvSpPr>
          <p:nvPr>
            <p:ph type="ftr" sz="quarter" idx="11"/>
          </p:nvPr>
        </p:nvSpPr>
        <p:spPr/>
        <p:txBody>
          <a:bodyPr/>
          <a:lstStyle/>
          <a:p>
            <a:r>
              <a:rPr lang="es-ES_tradnl" dirty="0"/>
              <a:t>Dra. Natalia </a:t>
            </a:r>
            <a:r>
              <a:rPr lang="es-ES_tradnl" dirty="0" err="1"/>
              <a:t>Doukh</a:t>
            </a:r>
            <a:endParaRPr lang="es-ES_tradnl" dirty="0"/>
          </a:p>
        </p:txBody>
      </p:sp>
      <p:sp>
        <p:nvSpPr>
          <p:cNvPr id="2" name="1 Rectángulo"/>
          <p:cNvSpPr/>
          <p:nvPr/>
        </p:nvSpPr>
        <p:spPr>
          <a:xfrm>
            <a:off x="492626" y="1566712"/>
            <a:ext cx="3862806" cy="4031873"/>
          </a:xfrm>
          <a:prstGeom prst="rect">
            <a:avLst/>
          </a:prstGeom>
        </p:spPr>
        <p:txBody>
          <a:bodyPr wrap="square">
            <a:spAutoFit/>
          </a:bodyPr>
          <a:lstStyle/>
          <a:p>
            <a:r>
              <a:rPr lang="es-ES" sz="3200" dirty="0"/>
              <a:t>La dimensión cognitiva aporta a la dirección del proceso cognitivo concebido como la generación, transmisión y expansión del conocimiento</a:t>
            </a:r>
            <a:endParaRPr lang="es-EC" sz="3200" dirty="0"/>
          </a:p>
        </p:txBody>
      </p:sp>
      <p:graphicFrame>
        <p:nvGraphicFramePr>
          <p:cNvPr id="9" name="Tabla 8"/>
          <p:cNvGraphicFramePr>
            <a:graphicFrameLocks noGrp="1"/>
          </p:cNvGraphicFramePr>
          <p:nvPr>
            <p:extLst>
              <p:ext uri="{D42A27DB-BD31-4B8C-83A1-F6EECF244321}">
                <p14:modId xmlns:p14="http://schemas.microsoft.com/office/powerpoint/2010/main" val="3770231960"/>
              </p:ext>
            </p:extLst>
          </p:nvPr>
        </p:nvGraphicFramePr>
        <p:xfrm>
          <a:off x="4355432" y="924795"/>
          <a:ext cx="7170820" cy="4968240"/>
        </p:xfrm>
        <a:graphic>
          <a:graphicData uri="http://schemas.openxmlformats.org/drawingml/2006/table">
            <a:tbl>
              <a:tblPr firstRow="1" firstCol="1" bandRow="1"/>
              <a:tblGrid>
                <a:gridCol w="1476926">
                  <a:extLst>
                    <a:ext uri="{9D8B030D-6E8A-4147-A177-3AD203B41FA5}">
                      <a16:colId xmlns:a16="http://schemas.microsoft.com/office/drawing/2014/main" val="2695461882"/>
                    </a:ext>
                  </a:extLst>
                </a:gridCol>
                <a:gridCol w="4875747">
                  <a:extLst>
                    <a:ext uri="{9D8B030D-6E8A-4147-A177-3AD203B41FA5}">
                      <a16:colId xmlns:a16="http://schemas.microsoft.com/office/drawing/2014/main" val="1001028440"/>
                    </a:ext>
                  </a:extLst>
                </a:gridCol>
                <a:gridCol w="818147">
                  <a:extLst>
                    <a:ext uri="{9D8B030D-6E8A-4147-A177-3AD203B41FA5}">
                      <a16:colId xmlns:a16="http://schemas.microsoft.com/office/drawing/2014/main" val="2187012281"/>
                    </a:ext>
                  </a:extLst>
                </a:gridCol>
              </a:tblGrid>
              <a:tr h="177759">
                <a:tc>
                  <a:txBody>
                    <a:bodyPr/>
                    <a:lstStyle/>
                    <a:p>
                      <a:pPr algn="just">
                        <a:spcBef>
                          <a:spcPts val="600"/>
                        </a:spcBef>
                        <a:spcAft>
                          <a:spcPts val="600"/>
                        </a:spcAft>
                      </a:pPr>
                      <a:r>
                        <a:rPr lang="es-EC" sz="1400">
                          <a:effectLst/>
                          <a:latin typeface="Times New Roman" panose="02020603050405020304" pitchFamily="18" charset="0"/>
                          <a:ea typeface="Calibri" panose="020F0502020204030204" pitchFamily="34" charset="0"/>
                          <a:cs typeface="Times New Roman" panose="02020603050405020304" pitchFamily="18" charset="0"/>
                        </a:rPr>
                        <a:t>Fases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400">
                          <a:effectLst/>
                          <a:latin typeface="Times New Roman" panose="02020603050405020304" pitchFamily="18" charset="0"/>
                          <a:ea typeface="Calibri" panose="020F0502020204030204" pitchFamily="34" charset="0"/>
                          <a:cs typeface="Times New Roman" panose="02020603050405020304" pitchFamily="18" charset="0"/>
                        </a:rPr>
                        <a:t>Estrategias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400">
                          <a:effectLst/>
                          <a:latin typeface="Times New Roman" panose="02020603050405020304" pitchFamily="18" charset="0"/>
                          <a:ea typeface="Calibri" panose="020F0502020204030204" pitchFamily="34" charset="0"/>
                          <a:cs typeface="Times New Roman" panose="02020603050405020304" pitchFamily="18" charset="0"/>
                        </a:rPr>
                        <a:t>Ámbito</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0344403"/>
                  </a:ext>
                </a:extLst>
              </a:tr>
              <a:tr h="2877996">
                <a:tc>
                  <a:txBody>
                    <a:bodyPr/>
                    <a:lstStyle/>
                    <a:p>
                      <a:pPr algn="just">
                        <a:spcBef>
                          <a:spcPts val="600"/>
                        </a:spcBef>
                        <a:spcAft>
                          <a:spcPts val="600"/>
                        </a:spcAft>
                      </a:pPr>
                      <a:r>
                        <a:rPr lang="es-ES" sz="1400">
                          <a:effectLst/>
                          <a:latin typeface="Times New Roman" panose="02020603050405020304" pitchFamily="18" charset="0"/>
                          <a:ea typeface="Calibri" panose="020F0502020204030204" pitchFamily="34" charset="0"/>
                          <a:cs typeface="Times New Roman" panose="02020603050405020304" pitchFamily="18" charset="0"/>
                        </a:rPr>
                        <a:t>Ampliación del conocimiento tácito</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400" dirty="0">
                          <a:effectLst/>
                          <a:latin typeface="Times New Roman" panose="02020603050405020304" pitchFamily="18" charset="0"/>
                          <a:ea typeface="Calibri" panose="020F0502020204030204" pitchFamily="34" charset="0"/>
                          <a:cs typeface="Times New Roman" panose="02020603050405020304" pitchFamily="18" charset="0"/>
                        </a:rPr>
                        <a:t>Crear experiencias, conocimiento y reflexión de los profesores y estudiantes, mediante la asistencia a eventos científicos externos, acceso a los recursos bibliográficos y de comunicación.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400" dirty="0">
                          <a:effectLst/>
                          <a:latin typeface="Times New Roman" panose="02020603050405020304" pitchFamily="18" charset="0"/>
                          <a:ea typeface="Calibri" panose="020F0502020204030204" pitchFamily="34" charset="0"/>
                          <a:cs typeface="Times New Roman" panose="02020603050405020304" pitchFamily="18" charset="0"/>
                        </a:rPr>
                        <a:t>Promover la incorporación de nuevos conocimientos en el plan de asignaturas impartidas en el instituto, mediante la integración de fuentes bibliográficas actualizadas.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400" dirty="0">
                          <a:effectLst/>
                          <a:latin typeface="Times New Roman" panose="02020603050405020304" pitchFamily="18" charset="0"/>
                          <a:ea typeface="Calibri" panose="020F0502020204030204" pitchFamily="34" charset="0"/>
                          <a:cs typeface="Times New Roman" panose="02020603050405020304" pitchFamily="18" charset="0"/>
                        </a:rPr>
                        <a:t>Reconocer el tiempo de investigación dentro de la carga horaria de los docentes, luego de presentación de un perfil del proyecto de investigación que posea valor heurístico.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400" dirty="0">
                          <a:effectLst/>
                          <a:latin typeface="Times New Roman" panose="02020603050405020304" pitchFamily="18" charset="0"/>
                          <a:ea typeface="Calibri" panose="020F0502020204030204" pitchFamily="34" charset="0"/>
                          <a:cs typeface="Times New Roman" panose="02020603050405020304" pitchFamily="18" charset="0"/>
                        </a:rPr>
                        <a:t>Direccionar el proceso investigativo de los alumnos, mediante las guías didácticas, instructivos y bibliografía selecta.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400" dirty="0">
                          <a:effectLst/>
                          <a:latin typeface="Times New Roman" panose="02020603050405020304" pitchFamily="18" charset="0"/>
                          <a:ea typeface="Calibri" panose="020F0502020204030204" pitchFamily="34" charset="0"/>
                          <a:cs typeface="Times New Roman" panose="02020603050405020304" pitchFamily="18" charset="0"/>
                        </a:rPr>
                        <a:t>Interno/</a:t>
                      </a:r>
                    </a:p>
                    <a:p>
                      <a:pPr algn="just">
                        <a:spcBef>
                          <a:spcPts val="600"/>
                        </a:spcBef>
                        <a:spcAft>
                          <a:spcPts val="600"/>
                        </a:spcAft>
                      </a:pPr>
                      <a:r>
                        <a:rPr lang="es-ES" sz="1400" dirty="0">
                          <a:effectLst/>
                          <a:latin typeface="Times New Roman" panose="02020603050405020304" pitchFamily="18" charset="0"/>
                          <a:ea typeface="Calibri" panose="020F0502020204030204" pitchFamily="34" charset="0"/>
                          <a:cs typeface="Times New Roman" panose="02020603050405020304" pitchFamily="18" charset="0"/>
                        </a:rPr>
                        <a:t>Externo</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5617064"/>
                  </a:ext>
                </a:extLst>
              </a:tr>
              <a:tr h="1523645">
                <a:tc>
                  <a:txBody>
                    <a:bodyPr/>
                    <a:lstStyle/>
                    <a:p>
                      <a:pPr algn="just">
                        <a:spcBef>
                          <a:spcPts val="600"/>
                        </a:spcBef>
                        <a:spcAft>
                          <a:spcPts val="600"/>
                        </a:spcAft>
                      </a:pPr>
                      <a:r>
                        <a:rPr lang="es-ES" sz="1400">
                          <a:effectLst/>
                          <a:latin typeface="Times New Roman" panose="02020603050405020304" pitchFamily="18" charset="0"/>
                          <a:ea typeface="Calibri" panose="020F0502020204030204" pitchFamily="34" charset="0"/>
                          <a:cs typeface="Times New Roman" panose="02020603050405020304" pitchFamily="18" charset="0"/>
                        </a:rPr>
                        <a:t>Socialización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400">
                          <a:effectLst/>
                          <a:latin typeface="Times New Roman" panose="02020603050405020304" pitchFamily="18" charset="0"/>
                          <a:ea typeface="Calibri" panose="020F0502020204030204" pitchFamily="34" charset="0"/>
                          <a:cs typeface="Times New Roman" panose="02020603050405020304" pitchFamily="18" charset="0"/>
                        </a:rPr>
                        <a:t>Introducir el seminario interno como forma de crear y pulir conceptos en comunidad.</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400">
                          <a:effectLst/>
                          <a:latin typeface="Times New Roman" panose="02020603050405020304" pitchFamily="18" charset="0"/>
                          <a:ea typeface="Calibri" panose="020F0502020204030204" pitchFamily="34" charset="0"/>
                          <a:cs typeface="Times New Roman" panose="02020603050405020304" pitchFamily="18" charset="0"/>
                        </a:rPr>
                        <a:t>Establecer los colectivos de investigaciones afines para un intercambio cruzado de ideas y reflexiones.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400">
                          <a:effectLst/>
                          <a:latin typeface="Times New Roman" panose="02020603050405020304" pitchFamily="18" charset="0"/>
                          <a:ea typeface="Calibri" panose="020F0502020204030204" pitchFamily="34" charset="0"/>
                          <a:cs typeface="Times New Roman" panose="02020603050405020304" pitchFamily="18" charset="0"/>
                        </a:rPr>
                        <a:t>Promover la investigación en grupos para asegurar la continuidad de los procesos frente a las perturbaciones externas.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400" dirty="0">
                          <a:effectLst/>
                          <a:latin typeface="Times New Roman" panose="02020603050405020304" pitchFamily="18" charset="0"/>
                          <a:ea typeface="Calibri" panose="020F0502020204030204" pitchFamily="34" charset="0"/>
                          <a:cs typeface="Times New Roman" panose="02020603050405020304" pitchFamily="18" charset="0"/>
                        </a:rPr>
                        <a:t>Interno</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4862543"/>
                  </a:ext>
                </a:extLst>
              </a:tr>
            </a:tbl>
          </a:graphicData>
        </a:graphic>
      </p:graphicFrame>
    </p:spTree>
    <p:extLst>
      <p:ext uri="{BB962C8B-B14F-4D97-AF65-F5344CB8AC3E}">
        <p14:creationId xmlns:p14="http://schemas.microsoft.com/office/powerpoint/2010/main" val="3875326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086643" y="38100"/>
            <a:ext cx="10018713" cy="130345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14350" indent="-514350"/>
            <a:r>
              <a:rPr lang="es-MX" sz="3200" b="1" dirty="0"/>
              <a:t>Dimensión cognitiva</a:t>
            </a:r>
          </a:p>
        </p:txBody>
      </p:sp>
      <p:sp>
        <p:nvSpPr>
          <p:cNvPr id="5" name="4 Marcador de pie de página"/>
          <p:cNvSpPr>
            <a:spLocks noGrp="1"/>
          </p:cNvSpPr>
          <p:nvPr>
            <p:ph type="ftr" sz="quarter" idx="11"/>
          </p:nvPr>
        </p:nvSpPr>
        <p:spPr/>
        <p:txBody>
          <a:bodyPr/>
          <a:lstStyle/>
          <a:p>
            <a:r>
              <a:rPr lang="es-ES_tradnl" dirty="0"/>
              <a:t>Dra. Natalia </a:t>
            </a:r>
            <a:r>
              <a:rPr lang="es-ES_tradnl" dirty="0" err="1"/>
              <a:t>Doukh</a:t>
            </a:r>
            <a:endParaRPr lang="es-ES_tradnl" dirty="0"/>
          </a:p>
        </p:txBody>
      </p:sp>
      <p:sp>
        <p:nvSpPr>
          <p:cNvPr id="2" name="1 Rectángulo"/>
          <p:cNvSpPr/>
          <p:nvPr/>
        </p:nvSpPr>
        <p:spPr>
          <a:xfrm>
            <a:off x="914400" y="985421"/>
            <a:ext cx="10190956" cy="307777"/>
          </a:xfrm>
          <a:prstGeom prst="rect">
            <a:avLst/>
          </a:prstGeom>
        </p:spPr>
        <p:txBody>
          <a:bodyPr wrap="square">
            <a:spAutoFit/>
          </a:bodyPr>
          <a:lstStyle/>
          <a:p>
            <a:endParaRPr lang="es-EC" sz="1400" dirty="0"/>
          </a:p>
        </p:txBody>
      </p:sp>
      <p:graphicFrame>
        <p:nvGraphicFramePr>
          <p:cNvPr id="6" name="Tabla 5"/>
          <p:cNvGraphicFramePr>
            <a:graphicFrameLocks noGrp="1"/>
          </p:cNvGraphicFramePr>
          <p:nvPr>
            <p:extLst>
              <p:ext uri="{D42A27DB-BD31-4B8C-83A1-F6EECF244321}">
                <p14:modId xmlns:p14="http://schemas.microsoft.com/office/powerpoint/2010/main" val="2041221665"/>
              </p:ext>
            </p:extLst>
          </p:nvPr>
        </p:nvGraphicFramePr>
        <p:xfrm>
          <a:off x="745958" y="1136230"/>
          <a:ext cx="10204887" cy="4975812"/>
        </p:xfrm>
        <a:graphic>
          <a:graphicData uri="http://schemas.openxmlformats.org/drawingml/2006/table">
            <a:tbl>
              <a:tblPr firstRow="1" firstCol="1" bandRow="1"/>
              <a:tblGrid>
                <a:gridCol w="1515979">
                  <a:extLst>
                    <a:ext uri="{9D8B030D-6E8A-4147-A177-3AD203B41FA5}">
                      <a16:colId xmlns:a16="http://schemas.microsoft.com/office/drawing/2014/main" val="623355793"/>
                    </a:ext>
                  </a:extLst>
                </a:gridCol>
                <a:gridCol w="7652084">
                  <a:extLst>
                    <a:ext uri="{9D8B030D-6E8A-4147-A177-3AD203B41FA5}">
                      <a16:colId xmlns:a16="http://schemas.microsoft.com/office/drawing/2014/main" val="1824263752"/>
                    </a:ext>
                  </a:extLst>
                </a:gridCol>
                <a:gridCol w="1036824">
                  <a:extLst>
                    <a:ext uri="{9D8B030D-6E8A-4147-A177-3AD203B41FA5}">
                      <a16:colId xmlns:a16="http://schemas.microsoft.com/office/drawing/2014/main" val="1015982859"/>
                    </a:ext>
                  </a:extLst>
                </a:gridCol>
              </a:tblGrid>
              <a:tr h="1883184">
                <a:tc>
                  <a:txBody>
                    <a:bodyPr/>
                    <a:lstStyle/>
                    <a:p>
                      <a:pPr algn="just">
                        <a:spcBef>
                          <a:spcPts val="600"/>
                        </a:spcBef>
                        <a:spcAft>
                          <a:spcPts val="600"/>
                        </a:spcAft>
                      </a:pPr>
                      <a:r>
                        <a:rPr lang="es-ES" sz="1800" dirty="0">
                          <a:effectLst/>
                          <a:latin typeface="Times New Roman" panose="02020603050405020304" pitchFamily="18" charset="0"/>
                          <a:ea typeface="Calibri" panose="020F0502020204030204" pitchFamily="34" charset="0"/>
                          <a:cs typeface="Times New Roman" panose="02020603050405020304" pitchFamily="18" charset="0"/>
                        </a:rPr>
                        <a:t>Cristalización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Promover la cultura de documentación correcta de la investigación.</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Formalizar los productos intermedios de investigación para su presentación frente el público interno.</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Prever los eventos de divulgación de los resultados de investigación en el Plan Operativo Anual de la Investigación y en el calendario académico.</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Interno</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0742736"/>
                  </a:ext>
                </a:extLst>
              </a:tr>
              <a:tr h="1771818">
                <a:tc>
                  <a:txBody>
                    <a:bodyPr/>
                    <a:lstStyle/>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Justificación</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Validar los resultados de investigación con el potencial beneficiario del producto de la investigación.</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Generar la evaluación interna de autenticidad de la investigación.</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Definir el valor heurístico de la investigación y la perspectiva de su ampliación o redireccionamiento. </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800" dirty="0">
                          <a:effectLst/>
                          <a:latin typeface="Times New Roman" panose="02020603050405020304" pitchFamily="18" charset="0"/>
                          <a:ea typeface="Calibri" panose="020F0502020204030204" pitchFamily="34" charset="0"/>
                          <a:cs typeface="Times New Roman" panose="02020603050405020304" pitchFamily="18" charset="0"/>
                        </a:rPr>
                        <a:t>Interno/</a:t>
                      </a:r>
                    </a:p>
                    <a:p>
                      <a:pPr algn="just">
                        <a:spcBef>
                          <a:spcPts val="600"/>
                        </a:spcBef>
                        <a:spcAft>
                          <a:spcPts val="600"/>
                        </a:spcAft>
                      </a:pPr>
                      <a:r>
                        <a:rPr lang="es-ES" sz="1800" dirty="0">
                          <a:effectLst/>
                          <a:latin typeface="Times New Roman" panose="02020603050405020304" pitchFamily="18" charset="0"/>
                          <a:ea typeface="Calibri" panose="020F0502020204030204" pitchFamily="34" charset="0"/>
                          <a:cs typeface="Times New Roman" panose="02020603050405020304" pitchFamily="18" charset="0"/>
                        </a:rPr>
                        <a:t>Externo</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7435284"/>
                  </a:ext>
                </a:extLst>
              </a:tr>
              <a:tr h="1320810">
                <a:tc>
                  <a:txBody>
                    <a:bodyPr/>
                    <a:lstStyle/>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Elaboración del recurso</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Formalizar los resultados de investigación mediante una ponencia, artículo científico o producto técnico.</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spcAft>
                          <a:spcPts val="600"/>
                        </a:spcAft>
                      </a:pPr>
                      <a:r>
                        <a:rPr lang="es-ES" sz="1800">
                          <a:effectLst/>
                          <a:latin typeface="Times New Roman" panose="02020603050405020304" pitchFamily="18" charset="0"/>
                          <a:ea typeface="Calibri" panose="020F0502020204030204" pitchFamily="34" charset="0"/>
                          <a:cs typeface="Times New Roman" panose="02020603050405020304" pitchFamily="18" charset="0"/>
                        </a:rPr>
                        <a:t>Divulgar los recursos en los medios internos y externos apropiados para cada uno de estos</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600"/>
                        </a:spcAft>
                      </a:pPr>
                      <a:r>
                        <a:rPr lang="es-ES" sz="1800" dirty="0">
                          <a:effectLst/>
                          <a:latin typeface="Times New Roman" panose="02020603050405020304" pitchFamily="18" charset="0"/>
                          <a:ea typeface="Calibri" panose="020F0502020204030204" pitchFamily="34" charset="0"/>
                          <a:cs typeface="Times New Roman" panose="02020603050405020304" pitchFamily="18" charset="0"/>
                        </a:rPr>
                        <a:t>Interno/</a:t>
                      </a:r>
                    </a:p>
                    <a:p>
                      <a:pPr algn="just">
                        <a:spcBef>
                          <a:spcPts val="600"/>
                        </a:spcBef>
                        <a:spcAft>
                          <a:spcPts val="600"/>
                        </a:spcAft>
                      </a:pPr>
                      <a:r>
                        <a:rPr lang="es-ES" sz="1800" dirty="0">
                          <a:effectLst/>
                          <a:latin typeface="Times New Roman" panose="02020603050405020304" pitchFamily="18" charset="0"/>
                          <a:ea typeface="Calibri" panose="020F0502020204030204" pitchFamily="34" charset="0"/>
                          <a:cs typeface="Times New Roman" panose="02020603050405020304" pitchFamily="18" charset="0"/>
                        </a:rPr>
                        <a:t>Externo</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1514354"/>
                  </a:ext>
                </a:extLst>
              </a:tr>
            </a:tbl>
          </a:graphicData>
        </a:graphic>
      </p:graphicFrame>
    </p:spTree>
    <p:extLst>
      <p:ext uri="{BB962C8B-B14F-4D97-AF65-F5344CB8AC3E}">
        <p14:creationId xmlns:p14="http://schemas.microsoft.com/office/powerpoint/2010/main" val="3281219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r>
              <a:rPr lang="es-ES_tradnl"/>
              <a:t>Dra. Natalia Doukh</a:t>
            </a:r>
          </a:p>
        </p:txBody>
      </p:sp>
      <p:pic>
        <p:nvPicPr>
          <p:cNvPr id="5" name="4 Imagen" descr="C:\Users\MARICELA\Documents\procedimientos\modelo de inv final. 15 de septiembre.jpg"/>
          <p:cNvPicPr/>
          <p:nvPr/>
        </p:nvPicPr>
        <p:blipFill>
          <a:blip r:embed="rId2">
            <a:extLst>
              <a:ext uri="{28A0092B-C50C-407E-A947-70E740481C1C}">
                <a14:useLocalDpi xmlns:a14="http://schemas.microsoft.com/office/drawing/2010/main" val="0"/>
              </a:ext>
            </a:extLst>
          </a:blip>
          <a:srcRect/>
          <a:stretch>
            <a:fillRect/>
          </a:stretch>
        </p:blipFill>
        <p:spPr bwMode="auto">
          <a:xfrm>
            <a:off x="752476" y="695326"/>
            <a:ext cx="10922000" cy="6476999"/>
          </a:xfrm>
          <a:prstGeom prst="rect">
            <a:avLst/>
          </a:prstGeom>
          <a:noFill/>
          <a:ln>
            <a:noFill/>
          </a:ln>
        </p:spPr>
      </p:pic>
    </p:spTree>
    <p:extLst>
      <p:ext uri="{BB962C8B-B14F-4D97-AF65-F5344CB8AC3E}">
        <p14:creationId xmlns:p14="http://schemas.microsoft.com/office/powerpoint/2010/main" val="973392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1034038" y="2644978"/>
            <a:ext cx="4160113" cy="1600200"/>
          </a:xfrm>
        </p:spPr>
        <p:txBody>
          <a:bodyPr>
            <a:noAutofit/>
          </a:bodyPr>
          <a:lstStyle/>
          <a:p>
            <a:r>
              <a:rPr lang="es-ES" sz="6000" b="1" dirty="0"/>
              <a:t>Conclusiones</a:t>
            </a:r>
            <a:endParaRPr lang="en-US" sz="6000" b="1" dirty="0"/>
          </a:p>
        </p:txBody>
      </p:sp>
      <p:sp>
        <p:nvSpPr>
          <p:cNvPr id="5" name="CuadroTexto 4"/>
          <p:cNvSpPr txBox="1"/>
          <p:nvPr/>
        </p:nvSpPr>
        <p:spPr>
          <a:xfrm>
            <a:off x="2466109" y="1257300"/>
            <a:ext cx="9012018" cy="4375557"/>
          </a:xfrm>
          <a:prstGeom prst="rect">
            <a:avLst/>
          </a:prstGeom>
          <a:noFill/>
        </p:spPr>
        <p:txBody>
          <a:bodyPr wrap="square" rtlCol="0">
            <a:spAutoFit/>
          </a:bodyPr>
          <a:lstStyle/>
          <a:p>
            <a:pPr marL="342900" lvl="0" indent="-342900">
              <a:lnSpc>
                <a:spcPct val="90000"/>
              </a:lnSpc>
              <a:spcBef>
                <a:spcPts val="1000"/>
              </a:spcBef>
              <a:buFont typeface="Wingdings" panose="05000000000000000000" pitchFamily="2" charset="2"/>
              <a:buChar char="q"/>
            </a:pPr>
            <a:r>
              <a:rPr lang="es-ES" sz="2000" dirty="0">
                <a:solidFill>
                  <a:prstClr val="black"/>
                </a:solidFill>
              </a:rPr>
              <a:t>La construcción del modelo de gestión de investigación de COISTEC parte de la comprensión de esta última como </a:t>
            </a:r>
            <a:r>
              <a:rPr lang="es-EC" sz="2000" dirty="0">
                <a:solidFill>
                  <a:prstClr val="black"/>
                </a:solidFill>
              </a:rPr>
              <a:t>una labor creativa, sistemática y sistémica, que se integra en el quehacer institucional, cuyo resultado es </a:t>
            </a:r>
            <a:r>
              <a:rPr lang="es-ES" sz="2000" dirty="0">
                <a:solidFill>
                  <a:prstClr val="black"/>
                </a:solidFill>
              </a:rPr>
              <a:t>la producción de pensamiento y conocimiento que contribuyan a la reducción de la pobreza, promoción de la equidad, incremento de la productividad o al mejoramiento de la estructura productiva del país.</a:t>
            </a:r>
            <a:endParaRPr lang="es-EC" sz="2000" dirty="0">
              <a:solidFill>
                <a:prstClr val="black"/>
              </a:solidFill>
            </a:endParaRPr>
          </a:p>
          <a:p>
            <a:pPr marL="342900" lvl="0" indent="-342900">
              <a:lnSpc>
                <a:spcPct val="90000"/>
              </a:lnSpc>
              <a:spcBef>
                <a:spcPts val="1000"/>
              </a:spcBef>
              <a:buFont typeface="Wingdings" panose="05000000000000000000" pitchFamily="2" charset="2"/>
              <a:buChar char="q"/>
            </a:pPr>
            <a:r>
              <a:rPr lang="es-ES" sz="2000" dirty="0">
                <a:solidFill>
                  <a:prstClr val="black"/>
                </a:solidFill>
              </a:rPr>
              <a:t>Siendo la investigación un proceso, a primera vista parece que el modelo de gestión por procesos es el idóneo para cubrir la gestión de la investigación, en cuanto su orientación al cliente coincide con la aspiración de una investigación socialmente relevante. Además, incorpora procedimientos llamados a organizar y optimizar los recursos para la obtención del producto final. Sin embargo, en el caso de la gestión de la investigación, el modelo de gestión por procesos presenta ciertas limitaciones, en cuanto no recoge la naturaleza de la investigación como un acto creativo, singular, variable, vulnerable a condiciones externas y a las propias de los investigadores.</a:t>
            </a:r>
            <a:endParaRPr lang="es-EC" sz="2000" dirty="0">
              <a:solidFill>
                <a:prstClr val="black"/>
              </a:solidFill>
            </a:endParaRPr>
          </a:p>
        </p:txBody>
      </p:sp>
    </p:spTree>
    <p:extLst>
      <p:ext uri="{BB962C8B-B14F-4D97-AF65-F5344CB8AC3E}">
        <p14:creationId xmlns:p14="http://schemas.microsoft.com/office/powerpoint/2010/main" val="2045039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1034038" y="2644978"/>
            <a:ext cx="4160113" cy="1600200"/>
          </a:xfrm>
        </p:spPr>
        <p:txBody>
          <a:bodyPr>
            <a:noAutofit/>
          </a:bodyPr>
          <a:lstStyle/>
          <a:p>
            <a:r>
              <a:rPr lang="es-ES" sz="6000" b="1" dirty="0"/>
              <a:t>Conclusiones</a:t>
            </a:r>
            <a:endParaRPr lang="en-US" sz="6000" b="1" dirty="0"/>
          </a:p>
        </p:txBody>
      </p:sp>
      <p:sp>
        <p:nvSpPr>
          <p:cNvPr id="5" name="CuadroTexto 4"/>
          <p:cNvSpPr txBox="1"/>
          <p:nvPr/>
        </p:nvSpPr>
        <p:spPr>
          <a:xfrm>
            <a:off x="2466109" y="1257300"/>
            <a:ext cx="9012018" cy="4098558"/>
          </a:xfrm>
          <a:prstGeom prst="rect">
            <a:avLst/>
          </a:prstGeom>
          <a:noFill/>
        </p:spPr>
        <p:txBody>
          <a:bodyPr wrap="square" rtlCol="0">
            <a:spAutoFit/>
          </a:bodyPr>
          <a:lstStyle/>
          <a:p>
            <a:pPr marL="342900" lvl="0" indent="-342900">
              <a:lnSpc>
                <a:spcPct val="90000"/>
              </a:lnSpc>
              <a:spcBef>
                <a:spcPts val="1000"/>
              </a:spcBef>
              <a:buFont typeface="Wingdings" panose="05000000000000000000" pitchFamily="2" charset="2"/>
              <a:buChar char="q"/>
            </a:pPr>
            <a:r>
              <a:rPr lang="es-ES" sz="2000" dirty="0">
                <a:solidFill>
                  <a:prstClr val="black"/>
                </a:solidFill>
              </a:rPr>
              <a:t>Complementariamente, se examinó el modelo de gestión de conocimiento, que se centra en </a:t>
            </a:r>
            <a:r>
              <a:rPr lang="es-EC" sz="2000" dirty="0">
                <a:solidFill>
                  <a:prstClr val="black"/>
                </a:solidFill>
              </a:rPr>
              <a:t>la dirección de las tácticas y estrategias requeridas para la administración de los recursos intangibles humanos en una organización, que desemboque en aplicaciones que solucionen diferentes problemáticas científicas, productivas y cotidianas. Si bien el modelo de gestión de conocimiento es, sin duda, útil para entender y organizar el proceso creativo de producción de conocimiento, se ve débil en cuanto a la planificación, seguimiento y control de la investigación como tal, además no se encontraron referencias en cuanto a la administración de los recursos que no son intangibles humanos.</a:t>
            </a:r>
          </a:p>
          <a:p>
            <a:pPr marL="342900" lvl="0" indent="-342900">
              <a:lnSpc>
                <a:spcPct val="90000"/>
              </a:lnSpc>
              <a:spcBef>
                <a:spcPts val="1000"/>
              </a:spcBef>
              <a:buFont typeface="Wingdings" panose="05000000000000000000" pitchFamily="2" charset="2"/>
              <a:buChar char="q"/>
            </a:pPr>
            <a:r>
              <a:rPr lang="es-EC" sz="2000" dirty="0">
                <a:solidFill>
                  <a:prstClr val="black"/>
                </a:solidFill>
              </a:rPr>
              <a:t>Bajo este raciocinio, se plantea un modelo de gestión de investigación híbrido, integrado por los elementos constitutivos de los modelos de gestión por procesos y de gestión de conocimiento, asimilando las bondades de cada uno de ellos de forma dialéctica, en concordancia con la etapa evolutiva del desarrollo organizacional.</a:t>
            </a:r>
          </a:p>
        </p:txBody>
      </p:sp>
    </p:spTree>
    <p:extLst>
      <p:ext uri="{BB962C8B-B14F-4D97-AF65-F5344CB8AC3E}">
        <p14:creationId xmlns:p14="http://schemas.microsoft.com/office/powerpoint/2010/main" val="3440363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261952" y="805945"/>
            <a:ext cx="8574622" cy="835098"/>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s-MX" b="1" dirty="0"/>
              <a:t>Organización </a:t>
            </a:r>
            <a:endParaRPr lang="es-ES_tradnl" b="1" dirty="0"/>
          </a:p>
        </p:txBody>
      </p:sp>
      <p:sp>
        <p:nvSpPr>
          <p:cNvPr id="6" name="Título 1"/>
          <p:cNvSpPr txBox="1">
            <a:spLocks/>
          </p:cNvSpPr>
          <p:nvPr/>
        </p:nvSpPr>
        <p:spPr>
          <a:xfrm>
            <a:off x="1261952" y="1269546"/>
            <a:ext cx="9028310" cy="4910363"/>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14350" indent="-514350" algn="l">
              <a:buFont typeface="+mj-lt"/>
              <a:buAutoNum type="arabicPeriod"/>
            </a:pPr>
            <a:r>
              <a:rPr lang="es-MX" sz="3200" dirty="0"/>
              <a:t>Introducción</a:t>
            </a:r>
          </a:p>
          <a:p>
            <a:pPr marL="514350" indent="-514350" algn="l">
              <a:buFont typeface="+mj-lt"/>
              <a:buAutoNum type="arabicPeriod"/>
            </a:pPr>
            <a:r>
              <a:rPr lang="es-MX" sz="3200" dirty="0"/>
              <a:t>Metodología</a:t>
            </a:r>
          </a:p>
          <a:p>
            <a:pPr marL="514350" indent="-514350" algn="l">
              <a:buFont typeface="+mj-lt"/>
              <a:buAutoNum type="arabicPeriod"/>
            </a:pPr>
            <a:r>
              <a:rPr lang="es-MX" sz="3200" dirty="0"/>
              <a:t>Aproximación conceptual a la gestión de la investigación: marco normativo, gestión por procesos y gestión del conocimiento </a:t>
            </a:r>
          </a:p>
          <a:p>
            <a:pPr marL="514350" indent="-514350" algn="l">
              <a:buFont typeface="+mj-lt"/>
              <a:buAutoNum type="arabicPeriod"/>
            </a:pPr>
            <a:r>
              <a:rPr lang="es-MX" sz="3200" dirty="0"/>
              <a:t>Presentación del </a:t>
            </a:r>
            <a:r>
              <a:rPr lang="es-EC" sz="3200" dirty="0"/>
              <a:t>Modelo de gestión de la investigación </a:t>
            </a:r>
            <a:r>
              <a:rPr lang="es-EC" sz="3200" dirty="0" err="1"/>
              <a:t>COISTEC</a:t>
            </a:r>
            <a:endParaRPr lang="es-EC" sz="3200" dirty="0"/>
          </a:p>
          <a:p>
            <a:pPr marL="514350" indent="-514350" algn="l">
              <a:buFont typeface="+mj-lt"/>
              <a:buAutoNum type="arabicPeriod"/>
            </a:pPr>
            <a:r>
              <a:rPr lang="es-EC" sz="3200" dirty="0"/>
              <a:t>Conclusiones</a:t>
            </a:r>
            <a:endParaRPr lang="es-MX" sz="3200" dirty="0"/>
          </a:p>
        </p:txBody>
      </p:sp>
      <p:sp>
        <p:nvSpPr>
          <p:cNvPr id="3" name="2 Marcador de pie de página"/>
          <p:cNvSpPr>
            <a:spLocks noGrp="1"/>
          </p:cNvSpPr>
          <p:nvPr>
            <p:ph type="ftr" sz="quarter" idx="11"/>
          </p:nvPr>
        </p:nvSpPr>
        <p:spPr/>
        <p:txBody>
          <a:bodyPr/>
          <a:lstStyle/>
          <a:p>
            <a:r>
              <a:rPr lang="es-ES_tradnl"/>
              <a:t>Dra. Natalia Doukh</a:t>
            </a:r>
          </a:p>
        </p:txBody>
      </p:sp>
    </p:spTree>
    <p:extLst>
      <p:ext uri="{BB962C8B-B14F-4D97-AF65-F5344CB8AC3E}">
        <p14:creationId xmlns:p14="http://schemas.microsoft.com/office/powerpoint/2010/main" val="1119850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000521" y="1011381"/>
            <a:ext cx="10018713" cy="984795"/>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14350" indent="-514350"/>
            <a:r>
              <a:rPr lang="es-MX" b="1" dirty="0"/>
              <a:t>Introducción		</a:t>
            </a:r>
          </a:p>
        </p:txBody>
      </p:sp>
      <p:sp>
        <p:nvSpPr>
          <p:cNvPr id="5" name="4 Marcador de pie de página"/>
          <p:cNvSpPr>
            <a:spLocks noGrp="1"/>
          </p:cNvSpPr>
          <p:nvPr>
            <p:ph type="ftr" sz="quarter" idx="11"/>
          </p:nvPr>
        </p:nvSpPr>
        <p:spPr/>
        <p:txBody>
          <a:bodyPr/>
          <a:lstStyle/>
          <a:p>
            <a:r>
              <a:rPr lang="es-ES_tradnl" dirty="0"/>
              <a:t>Dra. Natalia </a:t>
            </a:r>
            <a:r>
              <a:rPr lang="es-ES_tradnl" dirty="0" err="1"/>
              <a:t>Doukh</a:t>
            </a:r>
            <a:endParaRPr lang="es-ES_tradnl" dirty="0"/>
          </a:p>
        </p:txBody>
      </p:sp>
      <p:sp>
        <p:nvSpPr>
          <p:cNvPr id="2" name="1 Rectángulo"/>
          <p:cNvSpPr/>
          <p:nvPr/>
        </p:nvSpPr>
        <p:spPr>
          <a:xfrm>
            <a:off x="914400" y="1996177"/>
            <a:ext cx="10190956" cy="3785652"/>
          </a:xfrm>
          <a:prstGeom prst="rect">
            <a:avLst/>
          </a:prstGeom>
        </p:spPr>
        <p:txBody>
          <a:bodyPr wrap="square">
            <a:spAutoFit/>
          </a:bodyPr>
          <a:lstStyle/>
          <a:p>
            <a:r>
              <a:rPr lang="es-ES" sz="2400" dirty="0"/>
              <a:t>La investigación es una de las funciones sustantivas de la educación superior, que garantiza consecución de los fines de la misma. Se entiende como una labor creativa, sistemática y sistémica, que se integra en que hacer institucional, por lo tanto debe ser planificada, ejecutada y evaluada en función de los resultados y la coherencia de estos con el fin mismo de la investigación.</a:t>
            </a:r>
          </a:p>
          <a:p>
            <a:endParaRPr lang="es-ES" sz="2400" b="1" dirty="0"/>
          </a:p>
          <a:p>
            <a:r>
              <a:rPr lang="es-MX" sz="2400" b="1" dirty="0"/>
              <a:t>El objetivo planteado es </a:t>
            </a:r>
            <a:r>
              <a:rPr lang="es-MX" sz="2400" dirty="0"/>
              <a:t>presentar el modelo de gestión de la investigación del instituto superior tecnológico Cotacachi, que integra los elementos constitutivos de </a:t>
            </a:r>
            <a:r>
              <a:rPr lang="es-MX" sz="2400" i="1" dirty="0"/>
              <a:t>los modelos de gestión por procesos </a:t>
            </a:r>
            <a:r>
              <a:rPr lang="es-MX" sz="2400" dirty="0"/>
              <a:t>y de </a:t>
            </a:r>
            <a:r>
              <a:rPr lang="es-MX" sz="2400" i="1" dirty="0"/>
              <a:t>gestión de conocimiento</a:t>
            </a:r>
            <a:r>
              <a:rPr lang="es-MX" sz="2400" dirty="0"/>
              <a:t>, asimilando las bondades de cada uno de ellos. </a:t>
            </a:r>
            <a:endParaRPr lang="es-EC" sz="2400" dirty="0"/>
          </a:p>
        </p:txBody>
      </p:sp>
    </p:spTree>
    <p:extLst>
      <p:ext uri="{BB962C8B-B14F-4D97-AF65-F5344CB8AC3E}">
        <p14:creationId xmlns:p14="http://schemas.microsoft.com/office/powerpoint/2010/main" val="116837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086643" y="955962"/>
            <a:ext cx="10018713" cy="551841"/>
          </a:xfrm>
          <a:prstGeom prst="rect">
            <a:avLst/>
          </a:prstGeom>
          <a:effectLst/>
        </p:spPr>
        <p:txBody>
          <a:bodyPr vert="horz" lIns="91440" tIns="45720" rIns="91440" bIns="45720" rtlCol="0" anchor="ctr">
            <a:normAutofit fontScale="92500" lnSpcReduction="2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14350" indent="-514350"/>
            <a:r>
              <a:rPr lang="es-MX" b="1" dirty="0"/>
              <a:t>Metodología 		</a:t>
            </a:r>
          </a:p>
        </p:txBody>
      </p:sp>
      <p:sp>
        <p:nvSpPr>
          <p:cNvPr id="5" name="4 Marcador de pie de página"/>
          <p:cNvSpPr>
            <a:spLocks noGrp="1"/>
          </p:cNvSpPr>
          <p:nvPr>
            <p:ph type="ftr" sz="quarter" idx="11"/>
          </p:nvPr>
        </p:nvSpPr>
        <p:spPr/>
        <p:txBody>
          <a:bodyPr/>
          <a:lstStyle/>
          <a:p>
            <a:r>
              <a:rPr lang="es-ES_tradnl" dirty="0"/>
              <a:t>Dra. Natalia </a:t>
            </a:r>
            <a:r>
              <a:rPr lang="es-ES_tradnl" dirty="0" err="1"/>
              <a:t>Doukh</a:t>
            </a:r>
            <a:endParaRPr lang="es-ES_tradnl" dirty="0"/>
          </a:p>
        </p:txBody>
      </p:sp>
      <p:sp>
        <p:nvSpPr>
          <p:cNvPr id="2" name="1 Rectángulo"/>
          <p:cNvSpPr/>
          <p:nvPr/>
        </p:nvSpPr>
        <p:spPr>
          <a:xfrm>
            <a:off x="734291" y="1689663"/>
            <a:ext cx="10371065" cy="4401205"/>
          </a:xfrm>
          <a:prstGeom prst="rect">
            <a:avLst/>
          </a:prstGeom>
        </p:spPr>
        <p:txBody>
          <a:bodyPr wrap="square">
            <a:spAutoFit/>
          </a:bodyPr>
          <a:lstStyle/>
          <a:p>
            <a:r>
              <a:rPr lang="es-EC" sz="2000" b="1" dirty="0"/>
              <a:t>Fase 1. </a:t>
            </a:r>
            <a:r>
              <a:rPr lang="es-EC" sz="2000" dirty="0"/>
              <a:t>Aproximación conceptual a la gestión de la investigación</a:t>
            </a:r>
          </a:p>
          <a:p>
            <a:endParaRPr lang="es-EC" sz="2000" dirty="0"/>
          </a:p>
          <a:p>
            <a:pPr marL="342900" indent="-342900">
              <a:buFont typeface="Wingdings" panose="05000000000000000000" pitchFamily="2" charset="2"/>
              <a:buChar char="q"/>
            </a:pPr>
            <a:r>
              <a:rPr lang="es-EC" sz="2000" dirty="0"/>
              <a:t> S</a:t>
            </a:r>
            <a:r>
              <a:rPr lang="es-ES" sz="2000" dirty="0"/>
              <a:t>e definen los preceptos conceptuales relacionados con la gestión de la investigación desde tres fuentes: a) marco normativo referencial, b) gestión por procesos y c) gestión del conocimiento</a:t>
            </a:r>
            <a:r>
              <a:rPr lang="es-MX" sz="2000" dirty="0"/>
              <a:t>. </a:t>
            </a:r>
          </a:p>
          <a:p>
            <a:endParaRPr lang="es-MX" sz="2000" dirty="0"/>
          </a:p>
          <a:p>
            <a:r>
              <a:rPr lang="es-EC" sz="2000" b="1" dirty="0"/>
              <a:t>Fase 2. </a:t>
            </a:r>
            <a:r>
              <a:rPr lang="es-EC" sz="2000" dirty="0"/>
              <a:t>Caracterización y diseño del modelo </a:t>
            </a:r>
          </a:p>
          <a:p>
            <a:pPr marL="342900" indent="-342900">
              <a:buFont typeface="Wingdings" panose="05000000000000000000" pitchFamily="2" charset="2"/>
              <a:buChar char="q"/>
            </a:pPr>
            <a:r>
              <a:rPr lang="es-EC" sz="2000" dirty="0"/>
              <a:t>Se compone  el modelo de la investigación: categorías, leyes, principios, dimensiones, procesos y procedimientos. </a:t>
            </a:r>
          </a:p>
          <a:p>
            <a:endParaRPr lang="es-EC" sz="2000" dirty="0"/>
          </a:p>
          <a:p>
            <a:r>
              <a:rPr lang="es-EC" sz="2000" b="1" dirty="0"/>
              <a:t>Fase 3. </a:t>
            </a:r>
            <a:r>
              <a:rPr lang="es-EC" sz="2000" dirty="0"/>
              <a:t>Validación. </a:t>
            </a:r>
          </a:p>
          <a:p>
            <a:pPr marL="342900" indent="-342900">
              <a:buFont typeface="Wingdings" panose="05000000000000000000" pitchFamily="2" charset="2"/>
              <a:buChar char="q"/>
            </a:pPr>
            <a:r>
              <a:rPr lang="es-EC" sz="2000" dirty="0"/>
              <a:t>Se somete los resultados alcanzados a juicio de expertos. Se privilegia el método Delphi, que comprende la participación de profesionales que cuentan con ciertas cualidades deseables, entre estas, proximidad a la institución, perfil profesional y experticia en el tema.</a:t>
            </a:r>
          </a:p>
        </p:txBody>
      </p:sp>
    </p:spTree>
    <p:extLst>
      <p:ext uri="{BB962C8B-B14F-4D97-AF65-F5344CB8AC3E}">
        <p14:creationId xmlns:p14="http://schemas.microsoft.com/office/powerpoint/2010/main" val="1979382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9788" y="987424"/>
            <a:ext cx="3932237" cy="1069975"/>
          </a:xfrm>
        </p:spPr>
        <p:txBody>
          <a:bodyPr/>
          <a:lstStyle/>
          <a:p>
            <a:r>
              <a:rPr lang="es-EC" b="1" dirty="0"/>
              <a:t>Fase 1: </a:t>
            </a:r>
            <a:r>
              <a:rPr lang="es-ES" dirty="0"/>
              <a:t>Marco normativo referencial</a:t>
            </a:r>
            <a:r>
              <a:rPr lang="es-EC" b="1" dirty="0"/>
              <a:t> </a:t>
            </a:r>
            <a:endParaRPr lang="en-US" dirty="0"/>
          </a:p>
        </p:txBody>
      </p:sp>
      <p:sp>
        <p:nvSpPr>
          <p:cNvPr id="3" name="Marcador de contenido 2"/>
          <p:cNvSpPr>
            <a:spLocks noGrp="1"/>
          </p:cNvSpPr>
          <p:nvPr>
            <p:ph idx="1"/>
          </p:nvPr>
        </p:nvSpPr>
        <p:spPr>
          <a:xfrm>
            <a:off x="4772025" y="1028988"/>
            <a:ext cx="6838084" cy="5163993"/>
          </a:xfrm>
        </p:spPr>
        <p:txBody>
          <a:bodyPr>
            <a:noAutofit/>
          </a:bodyPr>
          <a:lstStyle/>
          <a:p>
            <a:pPr marL="0" indent="0">
              <a:buNone/>
            </a:pPr>
            <a:r>
              <a:rPr lang="es-ES" sz="1800" dirty="0"/>
              <a:t> Gestionar la investigación como un proceso </a:t>
            </a:r>
          </a:p>
          <a:p>
            <a:pPr marL="0" indent="0">
              <a:buNone/>
            </a:pPr>
            <a:r>
              <a:rPr lang="es-ES" sz="1800" dirty="0"/>
              <a:t>  Productivo:    </a:t>
            </a:r>
          </a:p>
          <a:p>
            <a:pPr lvl="1">
              <a:buFont typeface="Wingdings" panose="05000000000000000000" pitchFamily="2" charset="2"/>
              <a:buChar char="Ø"/>
            </a:pPr>
            <a:r>
              <a:rPr lang="es-ES" sz="1800" dirty="0"/>
              <a:t>la generación de un conocimiento nuevo</a:t>
            </a:r>
          </a:p>
          <a:p>
            <a:pPr lvl="1">
              <a:buFont typeface="Wingdings" panose="05000000000000000000" pitchFamily="2" charset="2"/>
              <a:buChar char="Ø"/>
            </a:pPr>
            <a:r>
              <a:rPr lang="es-ES" sz="1800" dirty="0"/>
              <a:t>los recursos dados por los recursos humanos y su conocimiento previo</a:t>
            </a:r>
          </a:p>
          <a:p>
            <a:pPr lvl="1">
              <a:buFont typeface="Wingdings" panose="05000000000000000000" pitchFamily="2" charset="2"/>
              <a:buChar char="Ø"/>
            </a:pPr>
            <a:r>
              <a:rPr lang="es-ES" sz="1800" dirty="0"/>
              <a:t>la ejecución de programas y/o proyectos, que en el campo de investigación cumplen el rol de </a:t>
            </a:r>
            <a:r>
              <a:rPr lang="es-ES" sz="1800" i="1" dirty="0" err="1"/>
              <a:t>Know</a:t>
            </a:r>
            <a:r>
              <a:rPr lang="es-ES" sz="1800" i="1" dirty="0"/>
              <a:t> </a:t>
            </a:r>
            <a:r>
              <a:rPr lang="es-ES" sz="1800" i="1" dirty="0" err="1"/>
              <a:t>Haw</a:t>
            </a:r>
            <a:r>
              <a:rPr lang="es-ES" sz="1800" i="1" dirty="0"/>
              <a:t> </a:t>
            </a:r>
            <a:r>
              <a:rPr lang="es-ES" sz="1800" dirty="0"/>
              <a:t>tecnológico.</a:t>
            </a:r>
          </a:p>
          <a:p>
            <a:pPr>
              <a:buFont typeface="Wingdings" panose="05000000000000000000" pitchFamily="2" charset="2"/>
              <a:buChar char="q"/>
            </a:pPr>
            <a:r>
              <a:rPr lang="es-ES" sz="1800" dirty="0"/>
              <a:t>Evolutivo:</a:t>
            </a:r>
          </a:p>
          <a:p>
            <a:pPr lvl="1">
              <a:buFont typeface="Wingdings" panose="05000000000000000000" pitchFamily="2" charset="2"/>
              <a:buChar char="Ø"/>
            </a:pPr>
            <a:r>
              <a:rPr lang="es-ES" sz="1800" dirty="0"/>
              <a:t>la evolución propia de la ciencia que produce la necesidad de incorporación de nuevas teorías, metodologías y datos. </a:t>
            </a:r>
          </a:p>
          <a:p>
            <a:pPr lvl="1">
              <a:buFont typeface="Wingdings" panose="05000000000000000000" pitchFamily="2" charset="2"/>
              <a:buChar char="Ø"/>
            </a:pPr>
            <a:r>
              <a:rPr lang="es-ES" sz="1800" dirty="0"/>
              <a:t>la investigación en sí produce transformación en los recursos humanos a través de la capitalización de los conocimientos adquiridos en el proceso de investigación</a:t>
            </a:r>
          </a:p>
          <a:p>
            <a:pPr lvl="1">
              <a:buFont typeface="Wingdings" panose="05000000000000000000" pitchFamily="2" charset="2"/>
              <a:buChar char="Ø"/>
            </a:pPr>
            <a:r>
              <a:rPr lang="es-ES" sz="1800" dirty="0"/>
              <a:t>la demanda social de conocimiento se encuentra en constante cambio, lo que influye sobre los fines de la investigación, en tanto que se espera que esta responda a las necesidades y problemas de la sociedad.</a:t>
            </a:r>
          </a:p>
          <a:p>
            <a:endParaRPr lang="en-US" sz="1800" dirty="0"/>
          </a:p>
        </p:txBody>
      </p:sp>
      <p:sp>
        <p:nvSpPr>
          <p:cNvPr id="4" name="Marcador de texto 3"/>
          <p:cNvSpPr>
            <a:spLocks noGrp="1"/>
          </p:cNvSpPr>
          <p:nvPr>
            <p:ph type="body" sz="half" idx="2"/>
          </p:nvPr>
        </p:nvSpPr>
        <p:spPr>
          <a:xfrm>
            <a:off x="839788" y="2272144"/>
            <a:ext cx="3932237" cy="3596843"/>
          </a:xfrm>
        </p:spPr>
        <p:txBody>
          <a:bodyPr>
            <a:normAutofit/>
          </a:bodyPr>
          <a:lstStyle/>
          <a:p>
            <a:endParaRPr lang="es-ES" sz="2800" dirty="0"/>
          </a:p>
          <a:p>
            <a:r>
              <a:rPr lang="es-ES" sz="2800" dirty="0"/>
              <a:t>LOES 2018, </a:t>
            </a:r>
          </a:p>
          <a:p>
            <a:r>
              <a:rPr lang="es-ES" sz="2800" dirty="0"/>
              <a:t>RRA 2019, </a:t>
            </a:r>
          </a:p>
          <a:p>
            <a:r>
              <a:rPr lang="es-ES" sz="2800" dirty="0"/>
              <a:t>Estatuto institucional</a:t>
            </a:r>
            <a:endParaRPr lang="en-US" sz="2800" dirty="0"/>
          </a:p>
        </p:txBody>
      </p:sp>
    </p:spTree>
    <p:extLst>
      <p:ext uri="{BB962C8B-B14F-4D97-AF65-F5344CB8AC3E}">
        <p14:creationId xmlns:p14="http://schemas.microsoft.com/office/powerpoint/2010/main" val="4140215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9788" y="987424"/>
            <a:ext cx="3932237" cy="1069975"/>
          </a:xfrm>
        </p:spPr>
        <p:txBody>
          <a:bodyPr/>
          <a:lstStyle/>
          <a:p>
            <a:r>
              <a:rPr lang="es-EC" b="1" dirty="0"/>
              <a:t>Fase 1: </a:t>
            </a:r>
            <a:r>
              <a:rPr lang="es-ES" dirty="0"/>
              <a:t>Marco normativo referencial</a:t>
            </a:r>
            <a:r>
              <a:rPr lang="es-EC" b="1" dirty="0"/>
              <a:t> </a:t>
            </a:r>
            <a:endParaRPr lang="en-US" dirty="0"/>
          </a:p>
        </p:txBody>
      </p:sp>
      <p:sp>
        <p:nvSpPr>
          <p:cNvPr id="3" name="Marcador de contenido 2"/>
          <p:cNvSpPr>
            <a:spLocks noGrp="1"/>
          </p:cNvSpPr>
          <p:nvPr>
            <p:ph idx="1"/>
          </p:nvPr>
        </p:nvSpPr>
        <p:spPr>
          <a:xfrm>
            <a:off x="4772025" y="987424"/>
            <a:ext cx="6838084" cy="5344103"/>
          </a:xfrm>
        </p:spPr>
        <p:txBody>
          <a:bodyPr>
            <a:noAutofit/>
          </a:bodyPr>
          <a:lstStyle/>
          <a:p>
            <a:pPr marL="0" indent="0">
              <a:buNone/>
            </a:pPr>
            <a:r>
              <a:rPr lang="es-ES" sz="1800" dirty="0"/>
              <a:t> </a:t>
            </a:r>
            <a:r>
              <a:rPr lang="es-ES" sz="2000" dirty="0"/>
              <a:t>Bondades del modelo:</a:t>
            </a:r>
          </a:p>
          <a:p>
            <a:pPr>
              <a:buFont typeface="Wingdings" panose="05000000000000000000" pitchFamily="2" charset="2"/>
              <a:buChar char="q"/>
            </a:pPr>
            <a:r>
              <a:rPr lang="es-EC" sz="2000" dirty="0"/>
              <a:t>Es un resultante del    perfeccionamiento de modelos de gestión en la búsqueda de la calidad, y constituye un cuerpo de conocimientos con principios y herramientas específicas que permiten hacer realidad la necesidad de que “La calidad debe gestionarse” (Pérez, 2010)</a:t>
            </a:r>
          </a:p>
          <a:p>
            <a:pPr>
              <a:buFont typeface="Wingdings" panose="05000000000000000000" pitchFamily="2" charset="2"/>
              <a:buChar char="q"/>
            </a:pPr>
            <a:r>
              <a:rPr lang="es-ES" sz="2000" dirty="0"/>
              <a:t>Es una forma de gestionar la organización alineada a la comprensión de las necesidades de los clientes: estructurar los procesos que satisfagan sus demandas y la manera de volverlos operativos (Montoya, César y Boyero, 2013)</a:t>
            </a:r>
          </a:p>
          <a:p>
            <a:pPr>
              <a:buFont typeface="Wingdings" panose="05000000000000000000" pitchFamily="2" charset="2"/>
              <a:buChar char="q"/>
            </a:pPr>
            <a:r>
              <a:rPr lang="es-ES" sz="2000" dirty="0"/>
              <a:t>Es modelo está compuesto por tres elementos: </a:t>
            </a:r>
          </a:p>
          <a:p>
            <a:pPr lvl="1">
              <a:buFont typeface="Wingdings" panose="05000000000000000000" pitchFamily="2" charset="2"/>
              <a:buChar char="Ø"/>
            </a:pPr>
            <a:r>
              <a:rPr lang="es-ES" sz="1600" dirty="0"/>
              <a:t>las entradas: guardan relación con las necesidades y expectativas del cliente</a:t>
            </a:r>
          </a:p>
          <a:p>
            <a:pPr lvl="1">
              <a:buFont typeface="Wingdings" panose="05000000000000000000" pitchFamily="2" charset="2"/>
              <a:buChar char="Ø"/>
            </a:pPr>
            <a:r>
              <a:rPr lang="es-ES" sz="1600" dirty="0"/>
              <a:t>los procesos: se entienden como una actividad o conjunto de actividades, que utiliza recursos, y que los gestiona: 1) operativos, 2) tácticos o de apoyo y 3) estratégicos.</a:t>
            </a:r>
          </a:p>
          <a:p>
            <a:pPr lvl="1">
              <a:buFont typeface="Wingdings" panose="05000000000000000000" pitchFamily="2" charset="2"/>
              <a:buChar char="Ø"/>
            </a:pPr>
            <a:r>
              <a:rPr lang="es-ES" sz="1600" dirty="0"/>
              <a:t>las salidas: corresponden a productos que la organización elabora</a:t>
            </a:r>
          </a:p>
          <a:p>
            <a:pPr lvl="1">
              <a:buFont typeface="Wingdings" panose="05000000000000000000" pitchFamily="2" charset="2"/>
              <a:buChar char="Ø"/>
            </a:pPr>
            <a:endParaRPr lang="es-ES" sz="1600" dirty="0"/>
          </a:p>
          <a:p>
            <a:endParaRPr lang="en-US" sz="1800" dirty="0"/>
          </a:p>
        </p:txBody>
      </p:sp>
      <p:sp>
        <p:nvSpPr>
          <p:cNvPr id="4" name="Marcador de texto 3"/>
          <p:cNvSpPr>
            <a:spLocks noGrp="1"/>
          </p:cNvSpPr>
          <p:nvPr>
            <p:ph type="body" sz="half" idx="2"/>
          </p:nvPr>
        </p:nvSpPr>
        <p:spPr>
          <a:xfrm>
            <a:off x="839788" y="4114800"/>
            <a:ext cx="3662939" cy="1754187"/>
          </a:xfrm>
        </p:spPr>
        <p:txBody>
          <a:bodyPr>
            <a:normAutofit/>
          </a:bodyPr>
          <a:lstStyle/>
          <a:p>
            <a:r>
              <a:rPr lang="es-EC" sz="2800" dirty="0"/>
              <a:t>Fase 1:</a:t>
            </a:r>
            <a:r>
              <a:rPr lang="es-EC" sz="2800" b="1" dirty="0"/>
              <a:t> Modelo de </a:t>
            </a:r>
            <a:r>
              <a:rPr lang="es-ES" sz="2800" b="1" dirty="0"/>
              <a:t>gestión por procesos </a:t>
            </a:r>
          </a:p>
        </p:txBody>
      </p:sp>
      <p:sp>
        <p:nvSpPr>
          <p:cNvPr id="5" name="Flecha abajo 4"/>
          <p:cNvSpPr/>
          <p:nvPr/>
        </p:nvSpPr>
        <p:spPr>
          <a:xfrm>
            <a:off x="1524000" y="2396836"/>
            <a:ext cx="1759527" cy="14962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8084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5138" y="781192"/>
            <a:ext cx="3932237" cy="1069975"/>
          </a:xfrm>
        </p:spPr>
        <p:txBody>
          <a:bodyPr/>
          <a:lstStyle/>
          <a:p>
            <a:r>
              <a:rPr lang="es-EC" b="1" dirty="0"/>
              <a:t>Fase 1: </a:t>
            </a:r>
            <a:r>
              <a:rPr lang="es-ES" dirty="0"/>
              <a:t>Marco normativo referencial</a:t>
            </a:r>
            <a:r>
              <a:rPr lang="es-EC" b="1" dirty="0"/>
              <a:t> </a:t>
            </a:r>
            <a:endParaRPr lang="en-US" dirty="0"/>
          </a:p>
        </p:txBody>
      </p:sp>
      <p:sp>
        <p:nvSpPr>
          <p:cNvPr id="3" name="Marcador de contenido 2"/>
          <p:cNvSpPr>
            <a:spLocks noGrp="1"/>
          </p:cNvSpPr>
          <p:nvPr>
            <p:ph idx="1"/>
          </p:nvPr>
        </p:nvSpPr>
        <p:spPr>
          <a:xfrm>
            <a:off x="4772025" y="987424"/>
            <a:ext cx="6838084" cy="5344103"/>
          </a:xfrm>
        </p:spPr>
        <p:txBody>
          <a:bodyPr>
            <a:noAutofit/>
          </a:bodyPr>
          <a:lstStyle/>
          <a:p>
            <a:pPr marL="0" indent="0">
              <a:buNone/>
            </a:pPr>
            <a:r>
              <a:rPr lang="es-EC" sz="2000" u="sng" dirty="0"/>
              <a:t>Conocimiento</a:t>
            </a:r>
            <a:r>
              <a:rPr lang="es-EC" sz="2000" dirty="0"/>
              <a:t> la serie de resultados que se obtiene de la interacción de un </a:t>
            </a:r>
            <a:r>
              <a:rPr lang="es-EC" sz="2000" i="1" dirty="0"/>
              <a:t>sujeto cognoscente </a:t>
            </a:r>
            <a:r>
              <a:rPr lang="es-EC" sz="2000" dirty="0"/>
              <a:t>con un segmento de la realidad u </a:t>
            </a:r>
            <a:r>
              <a:rPr lang="es-EC" sz="2000" i="1" dirty="0"/>
              <a:t>objeto del conocimiento </a:t>
            </a:r>
            <a:r>
              <a:rPr lang="es-EC" sz="2000" dirty="0"/>
              <a:t>a través de </a:t>
            </a:r>
            <a:r>
              <a:rPr lang="es-EC" sz="2000" i="1" dirty="0"/>
              <a:t>medios del conocimiento </a:t>
            </a:r>
            <a:r>
              <a:rPr lang="es-EC" sz="2000" dirty="0"/>
              <a:t>científico  </a:t>
            </a:r>
          </a:p>
          <a:p>
            <a:pPr marL="0" indent="0">
              <a:buNone/>
            </a:pPr>
            <a:r>
              <a:rPr lang="es-EC" sz="2000" u="sng" dirty="0"/>
              <a:t>Investigación científica </a:t>
            </a:r>
            <a:r>
              <a:rPr lang="es-EC" sz="2000" dirty="0"/>
              <a:t>como proceso para alcanzar el conocimiento científico. A partir de </a:t>
            </a:r>
            <a:r>
              <a:rPr lang="es-ES" sz="2000" dirty="0"/>
              <a:t>una cuestión inicial y lleva a un resultado. Este resultado es el nuevo conocimiento. Tal conocimiento no está circunscrito a dar respuesta a la pregunta de investigación, sino que conforma un recurso que puede ser explotado en diferentes maneras. Puede ser compartido, cuestionado nuevamente, vendido, extendido, formar la base para una nueva investigación o para la creación o desarrollo de prácticas y tecnología, entre otros. </a:t>
            </a:r>
          </a:p>
          <a:p>
            <a:pPr marL="0" indent="0">
              <a:buNone/>
            </a:pPr>
            <a:r>
              <a:rPr lang="es-ES" sz="2000" dirty="0"/>
              <a:t>Conocimiento tácito son saberes, nociones y experiencias que están internalizados en la mente de la persona. se adquiere y se practica dentro de una red inherente a la institución o entidad social</a:t>
            </a:r>
          </a:p>
          <a:p>
            <a:pPr marL="0" indent="0">
              <a:buNone/>
            </a:pPr>
            <a:r>
              <a:rPr lang="es-ES" sz="2000" dirty="0"/>
              <a:t>Conocimiento explicito está inscrito en un soporte externo</a:t>
            </a:r>
            <a:r>
              <a:rPr lang="es-EC" sz="2000" dirty="0"/>
              <a:t> </a:t>
            </a:r>
            <a:endParaRPr lang="es-ES" sz="2000" dirty="0"/>
          </a:p>
          <a:p>
            <a:endParaRPr lang="en-US" sz="2000" dirty="0"/>
          </a:p>
        </p:txBody>
      </p:sp>
      <p:sp>
        <p:nvSpPr>
          <p:cNvPr id="4" name="Marcador de texto 3"/>
          <p:cNvSpPr>
            <a:spLocks noGrp="1"/>
          </p:cNvSpPr>
          <p:nvPr>
            <p:ph type="body" sz="half" idx="2"/>
          </p:nvPr>
        </p:nvSpPr>
        <p:spPr>
          <a:xfrm>
            <a:off x="705138" y="3131919"/>
            <a:ext cx="3662939" cy="983673"/>
          </a:xfrm>
        </p:spPr>
        <p:txBody>
          <a:bodyPr>
            <a:normAutofit/>
          </a:bodyPr>
          <a:lstStyle/>
          <a:p>
            <a:r>
              <a:rPr lang="es-EC" sz="2800" dirty="0"/>
              <a:t>Fase 1:</a:t>
            </a:r>
            <a:r>
              <a:rPr lang="es-EC" sz="2800" b="1" dirty="0"/>
              <a:t> </a:t>
            </a:r>
            <a:r>
              <a:rPr lang="es-EC" sz="2800" dirty="0"/>
              <a:t>Modelo de </a:t>
            </a:r>
            <a:r>
              <a:rPr lang="es-ES" sz="2800" dirty="0"/>
              <a:t>gestión por procesos </a:t>
            </a:r>
          </a:p>
        </p:txBody>
      </p:sp>
      <p:sp>
        <p:nvSpPr>
          <p:cNvPr id="5" name="Flecha abajo 4"/>
          <p:cNvSpPr/>
          <p:nvPr/>
        </p:nvSpPr>
        <p:spPr>
          <a:xfrm>
            <a:off x="1662547" y="1878875"/>
            <a:ext cx="1371600" cy="11984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arcador de texto 3"/>
          <p:cNvSpPr txBox="1">
            <a:spLocks/>
          </p:cNvSpPr>
          <p:nvPr/>
        </p:nvSpPr>
        <p:spPr>
          <a:xfrm>
            <a:off x="377970" y="5208519"/>
            <a:ext cx="4003963" cy="98367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r>
              <a:rPr lang="es-EC" sz="2800" dirty="0"/>
              <a:t>Fase 1:</a:t>
            </a:r>
            <a:r>
              <a:rPr lang="es-EC" sz="2800" b="1" dirty="0"/>
              <a:t> Modelo de </a:t>
            </a:r>
            <a:r>
              <a:rPr lang="es-ES" sz="2800" b="1" dirty="0"/>
              <a:t>gestión de conocimientos</a:t>
            </a:r>
          </a:p>
        </p:txBody>
      </p:sp>
      <p:sp>
        <p:nvSpPr>
          <p:cNvPr id="8" name="Flecha abajo 7"/>
          <p:cNvSpPr/>
          <p:nvPr/>
        </p:nvSpPr>
        <p:spPr>
          <a:xfrm>
            <a:off x="1662547" y="4156364"/>
            <a:ext cx="1371600" cy="9975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5904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5138" y="781192"/>
            <a:ext cx="3932237" cy="1069975"/>
          </a:xfrm>
        </p:spPr>
        <p:txBody>
          <a:bodyPr/>
          <a:lstStyle/>
          <a:p>
            <a:r>
              <a:rPr lang="es-EC" b="1" dirty="0"/>
              <a:t>Fase 1: </a:t>
            </a:r>
            <a:r>
              <a:rPr lang="es-ES" dirty="0"/>
              <a:t>Marco normativo referencial</a:t>
            </a:r>
            <a:r>
              <a:rPr lang="es-EC" b="1" dirty="0"/>
              <a:t> </a:t>
            </a:r>
            <a:endParaRPr lang="en-US" dirty="0"/>
          </a:p>
        </p:txBody>
      </p:sp>
      <p:sp>
        <p:nvSpPr>
          <p:cNvPr id="3" name="Marcador de contenido 2"/>
          <p:cNvSpPr>
            <a:spLocks noGrp="1"/>
          </p:cNvSpPr>
          <p:nvPr>
            <p:ph idx="1"/>
          </p:nvPr>
        </p:nvSpPr>
        <p:spPr>
          <a:xfrm>
            <a:off x="4772025" y="987424"/>
            <a:ext cx="6838084" cy="5344103"/>
          </a:xfrm>
        </p:spPr>
        <p:txBody>
          <a:bodyPr>
            <a:noAutofit/>
          </a:bodyPr>
          <a:lstStyle/>
          <a:p>
            <a:pPr marL="0" indent="0">
              <a:buNone/>
            </a:pPr>
            <a:r>
              <a:rPr lang="es-ES" sz="2000" u="sng" dirty="0"/>
              <a:t>Fases de gestión de conocimiento</a:t>
            </a:r>
          </a:p>
          <a:p>
            <a:pPr marL="0" indent="0">
              <a:buNone/>
            </a:pPr>
            <a:endParaRPr lang="es-ES" sz="2000" u="sng" dirty="0"/>
          </a:p>
          <a:p>
            <a:pPr marL="457200" indent="-457200">
              <a:buAutoNum type="arabicPeriod"/>
            </a:pPr>
            <a:r>
              <a:rPr lang="es-ES" sz="2000" dirty="0"/>
              <a:t>Ampliación del conocimiento tácito por medio de la experiencia directa y subjetiva</a:t>
            </a:r>
          </a:p>
          <a:p>
            <a:pPr marL="457200" indent="-457200">
              <a:buAutoNum type="arabicPeriod"/>
            </a:pPr>
            <a:r>
              <a:rPr lang="es-ES" sz="2000" dirty="0"/>
              <a:t>Socialización del conocimiento con el fin de crear y pulir conceptos en comunidad. Para ello, los facilitadores construyen un edificio de confianza mutua entre los miembros y aceleran la creación de una perspectiva implícita compartida por los miembros como conocimiento tácito, modulando los diálogos y el ritmo. </a:t>
            </a:r>
          </a:p>
          <a:p>
            <a:pPr marL="457200" indent="-457200">
              <a:buAutoNum type="arabicPeriod"/>
            </a:pPr>
            <a:r>
              <a:rPr lang="es-ES" sz="2000" dirty="0"/>
              <a:t>Conceptualización: generación de los conceptos nuevos con ayuda de dialéctica</a:t>
            </a:r>
          </a:p>
          <a:p>
            <a:pPr marL="457200" indent="-457200">
              <a:buAutoNum type="arabicPeriod"/>
            </a:pPr>
            <a:r>
              <a:rPr lang="es-ES" sz="2000" dirty="0"/>
              <a:t>Cristalización: se trata de concretizar los conceptos en un producto o un sistema para su internalización</a:t>
            </a:r>
          </a:p>
          <a:p>
            <a:pPr marL="457200" indent="-457200">
              <a:buAutoNum type="arabicPeriod"/>
            </a:pPr>
            <a:r>
              <a:rPr lang="es-ES" sz="2000" dirty="0"/>
              <a:t>Justificación donde converge la investigación final y que determina el grado en que el conocimiento creado dentro de la organización es auténtico y amerita ser usado</a:t>
            </a:r>
          </a:p>
          <a:p>
            <a:pPr marL="457200" indent="-457200">
              <a:buAutoNum type="arabicPeriod"/>
            </a:pPr>
            <a:endParaRPr lang="es-ES" sz="2000" dirty="0"/>
          </a:p>
          <a:p>
            <a:pPr marL="457200" indent="-457200">
              <a:buAutoNum type="arabicPeriod"/>
            </a:pPr>
            <a:endParaRPr lang="es-ES" sz="2000" dirty="0"/>
          </a:p>
          <a:p>
            <a:endParaRPr lang="en-US" sz="2000" dirty="0"/>
          </a:p>
        </p:txBody>
      </p:sp>
      <p:sp>
        <p:nvSpPr>
          <p:cNvPr id="4" name="Marcador de texto 3"/>
          <p:cNvSpPr>
            <a:spLocks noGrp="1"/>
          </p:cNvSpPr>
          <p:nvPr>
            <p:ph type="body" sz="half" idx="2"/>
          </p:nvPr>
        </p:nvSpPr>
        <p:spPr>
          <a:xfrm>
            <a:off x="705138" y="3131919"/>
            <a:ext cx="3662939" cy="983673"/>
          </a:xfrm>
        </p:spPr>
        <p:txBody>
          <a:bodyPr>
            <a:normAutofit/>
          </a:bodyPr>
          <a:lstStyle/>
          <a:p>
            <a:r>
              <a:rPr lang="es-EC" sz="2800" dirty="0"/>
              <a:t>Fase 1:</a:t>
            </a:r>
            <a:r>
              <a:rPr lang="es-EC" sz="2800" b="1" dirty="0"/>
              <a:t> </a:t>
            </a:r>
            <a:r>
              <a:rPr lang="es-EC" sz="2800" dirty="0"/>
              <a:t>Modelo de </a:t>
            </a:r>
            <a:r>
              <a:rPr lang="es-ES" sz="2800" dirty="0"/>
              <a:t>gestión por procesos </a:t>
            </a:r>
          </a:p>
        </p:txBody>
      </p:sp>
      <p:sp>
        <p:nvSpPr>
          <p:cNvPr id="5" name="Flecha abajo 4"/>
          <p:cNvSpPr/>
          <p:nvPr/>
        </p:nvSpPr>
        <p:spPr>
          <a:xfrm>
            <a:off x="1662547" y="1878875"/>
            <a:ext cx="1371600" cy="11984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arcador de texto 3"/>
          <p:cNvSpPr txBox="1">
            <a:spLocks/>
          </p:cNvSpPr>
          <p:nvPr/>
        </p:nvSpPr>
        <p:spPr>
          <a:xfrm>
            <a:off x="377970" y="5208519"/>
            <a:ext cx="4003963" cy="98367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r>
              <a:rPr lang="es-EC" sz="2800" dirty="0"/>
              <a:t>Fase 1:</a:t>
            </a:r>
            <a:r>
              <a:rPr lang="es-EC" sz="2800" b="1" dirty="0"/>
              <a:t> Modelo de </a:t>
            </a:r>
            <a:r>
              <a:rPr lang="es-ES" sz="2800" b="1" dirty="0"/>
              <a:t>gestión de conocimientos</a:t>
            </a:r>
          </a:p>
        </p:txBody>
      </p:sp>
      <p:sp>
        <p:nvSpPr>
          <p:cNvPr id="8" name="Flecha abajo 7"/>
          <p:cNvSpPr/>
          <p:nvPr/>
        </p:nvSpPr>
        <p:spPr>
          <a:xfrm>
            <a:off x="1662547" y="4156364"/>
            <a:ext cx="1371600" cy="9975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8629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5138" y="781192"/>
            <a:ext cx="3932237" cy="1069975"/>
          </a:xfrm>
        </p:spPr>
        <p:txBody>
          <a:bodyPr/>
          <a:lstStyle/>
          <a:p>
            <a:r>
              <a:rPr lang="es-EC" b="1" dirty="0"/>
              <a:t>Fase 1: </a:t>
            </a:r>
            <a:r>
              <a:rPr lang="es-ES" dirty="0"/>
              <a:t>Marco normativo referencial</a:t>
            </a:r>
            <a:r>
              <a:rPr lang="es-EC" b="1" dirty="0"/>
              <a:t> </a:t>
            </a:r>
            <a:endParaRPr lang="en-US" dirty="0"/>
          </a:p>
        </p:txBody>
      </p:sp>
      <p:sp>
        <p:nvSpPr>
          <p:cNvPr id="3" name="Marcador de contenido 2"/>
          <p:cNvSpPr>
            <a:spLocks noGrp="1"/>
          </p:cNvSpPr>
          <p:nvPr>
            <p:ph idx="1"/>
          </p:nvPr>
        </p:nvSpPr>
        <p:spPr>
          <a:xfrm>
            <a:off x="4772025" y="1177316"/>
            <a:ext cx="6838084" cy="4718158"/>
          </a:xfrm>
        </p:spPr>
        <p:txBody>
          <a:bodyPr>
            <a:noAutofit/>
          </a:bodyPr>
          <a:lstStyle/>
          <a:p>
            <a:pPr marL="0" indent="0">
              <a:buNone/>
            </a:pPr>
            <a:r>
              <a:rPr lang="es-ES" sz="4000" dirty="0"/>
              <a:t>Investigación es un proceso productivo evolutivo y soportado en la gestión de conocimiento, considerando la creación y capitalización interna y externa de este como una tarea obligatoria.</a:t>
            </a:r>
          </a:p>
          <a:p>
            <a:pPr marL="457200" indent="-457200">
              <a:buAutoNum type="arabicPeriod"/>
            </a:pPr>
            <a:endParaRPr lang="es-ES" sz="2000" dirty="0"/>
          </a:p>
          <a:p>
            <a:endParaRPr lang="en-US" sz="2000" dirty="0"/>
          </a:p>
        </p:txBody>
      </p:sp>
      <p:sp>
        <p:nvSpPr>
          <p:cNvPr id="4" name="Marcador de texto 3"/>
          <p:cNvSpPr>
            <a:spLocks noGrp="1"/>
          </p:cNvSpPr>
          <p:nvPr>
            <p:ph type="body" sz="half" idx="2"/>
          </p:nvPr>
        </p:nvSpPr>
        <p:spPr>
          <a:xfrm>
            <a:off x="705138" y="3131919"/>
            <a:ext cx="3662939" cy="983673"/>
          </a:xfrm>
        </p:spPr>
        <p:txBody>
          <a:bodyPr>
            <a:normAutofit/>
          </a:bodyPr>
          <a:lstStyle/>
          <a:p>
            <a:r>
              <a:rPr lang="es-EC" sz="2800" dirty="0"/>
              <a:t>Fase 1:</a:t>
            </a:r>
            <a:r>
              <a:rPr lang="es-EC" sz="2800" b="1" dirty="0"/>
              <a:t> </a:t>
            </a:r>
            <a:r>
              <a:rPr lang="es-EC" sz="2800" dirty="0"/>
              <a:t>Modelo de </a:t>
            </a:r>
            <a:r>
              <a:rPr lang="es-ES" sz="2800" dirty="0"/>
              <a:t>gestión por procesos </a:t>
            </a:r>
          </a:p>
        </p:txBody>
      </p:sp>
      <p:sp>
        <p:nvSpPr>
          <p:cNvPr id="5" name="Flecha abajo 4"/>
          <p:cNvSpPr/>
          <p:nvPr/>
        </p:nvSpPr>
        <p:spPr>
          <a:xfrm>
            <a:off x="1662547" y="1878875"/>
            <a:ext cx="1371600" cy="11984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arcador de texto 3"/>
          <p:cNvSpPr txBox="1">
            <a:spLocks/>
          </p:cNvSpPr>
          <p:nvPr/>
        </p:nvSpPr>
        <p:spPr>
          <a:xfrm>
            <a:off x="377970" y="5208519"/>
            <a:ext cx="4003963" cy="98367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r>
              <a:rPr lang="es-EC" sz="2800" dirty="0"/>
              <a:t>Fase 1:</a:t>
            </a:r>
            <a:r>
              <a:rPr lang="es-EC" sz="2800" b="1" dirty="0"/>
              <a:t> </a:t>
            </a:r>
            <a:r>
              <a:rPr lang="es-EC" sz="2800" dirty="0"/>
              <a:t>Modelo de </a:t>
            </a:r>
            <a:r>
              <a:rPr lang="es-ES" sz="2800" dirty="0"/>
              <a:t>gestión de conocimientos</a:t>
            </a:r>
          </a:p>
        </p:txBody>
      </p:sp>
      <p:sp>
        <p:nvSpPr>
          <p:cNvPr id="8" name="Flecha abajo 7"/>
          <p:cNvSpPr/>
          <p:nvPr/>
        </p:nvSpPr>
        <p:spPr>
          <a:xfrm>
            <a:off x="1662547" y="4156364"/>
            <a:ext cx="1371600" cy="9975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410059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745</TotalTime>
  <Words>1878</Words>
  <Application>Microsoft Office PowerPoint</Application>
  <PresentationFormat>Panorámica</PresentationFormat>
  <Paragraphs>142</Paragraphs>
  <Slides>16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16</vt:i4>
      </vt:variant>
    </vt:vector>
  </HeadingPairs>
  <TitlesOfParts>
    <vt:vector size="22" baseType="lpstr">
      <vt:lpstr>Arial</vt:lpstr>
      <vt:lpstr>Calibri</vt:lpstr>
      <vt:lpstr>Calibri Light</vt:lpstr>
      <vt:lpstr>Times New Roman</vt:lpstr>
      <vt:lpstr>Wingdings</vt:lpstr>
      <vt:lpstr>Tema de Office</vt:lpstr>
      <vt:lpstr>MODELO DE GESTIÓN DE LA INVESTIGACIÓN PARA LA FORMACIÓN SUPERIOR TECNOLÓGICA</vt:lpstr>
      <vt:lpstr>Presentación de PowerPoint</vt:lpstr>
      <vt:lpstr>Presentación de PowerPoint</vt:lpstr>
      <vt:lpstr>Presentación de PowerPoint</vt:lpstr>
      <vt:lpstr>Fase 1: Marco normativo referencial </vt:lpstr>
      <vt:lpstr>Fase 1: Marco normativo referencial </vt:lpstr>
      <vt:lpstr>Fase 1: Marco normativo referencial </vt:lpstr>
      <vt:lpstr>Fase 1: Marco normativo referencial </vt:lpstr>
      <vt:lpstr>Fase 1: Marco normativo referencial </vt:lpstr>
      <vt:lpstr>Fase 2. Caracterización y diseño del modelo  </vt:lpstr>
      <vt:lpstr>Presentación de PowerPoint</vt:lpstr>
      <vt:lpstr>Presentación de PowerPoint</vt:lpstr>
      <vt:lpstr>Presentación de PowerPoint</vt:lpstr>
      <vt:lpstr>Presentación de PowerPoint</vt:lpstr>
      <vt:lpstr>Conclusiones</vt:lpstr>
      <vt:lpstr>Conclusiones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dc:title>
  <dc:creator>Diego Fernando Tapia Campos</dc:creator>
  <cp:lastModifiedBy>Karina Cumandá Segura Muñoz</cp:lastModifiedBy>
  <cp:revision>39</cp:revision>
  <dcterms:created xsi:type="dcterms:W3CDTF">2020-03-11T17:20:05Z</dcterms:created>
  <dcterms:modified xsi:type="dcterms:W3CDTF">2021-08-02T19:40:42Z</dcterms:modified>
</cp:coreProperties>
</file>