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2" r:id="rId3"/>
    <p:sldId id="276" r:id="rId4"/>
    <p:sldId id="277" r:id="rId5"/>
    <p:sldId id="273" r:id="rId6"/>
    <p:sldId id="263" r:id="rId7"/>
    <p:sldId id="264" r:id="rId8"/>
    <p:sldId id="265" r:id="rId9"/>
    <p:sldId id="266" r:id="rId10"/>
    <p:sldId id="267" r:id="rId11"/>
    <p:sldId id="268" r:id="rId12"/>
    <p:sldId id="269" r:id="rId13"/>
    <p:sldId id="270" r:id="rId14"/>
    <p:sldId id="272" r:id="rId15"/>
    <p:sldId id="275" r:id="rId16"/>
    <p:sldId id="278" r:id="rId17"/>
    <p:sldId id="279" r:id="rId18"/>
    <p:sldId id="274" r:id="rId19"/>
  </p:sldIdLst>
  <p:sldSz cx="12192000" cy="6858000"/>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72" autoAdjust="0"/>
    <p:restoredTop sz="94740"/>
  </p:normalViewPr>
  <p:slideViewPr>
    <p:cSldViewPr snapToGrid="0" snapToObjects="1">
      <p:cViewPr varScale="1">
        <p:scale>
          <a:sx n="70" d="100"/>
          <a:sy n="70" d="100"/>
        </p:scale>
        <p:origin x="576"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241C8B4E-A441-FD48-865B-2B714DC7A738}"/>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EC"/>
          </a:p>
        </p:txBody>
      </p:sp>
      <p:sp>
        <p:nvSpPr>
          <p:cNvPr id="3" name="Subtítulo 2">
            <a:extLst>
              <a:ext uri="{FF2B5EF4-FFF2-40B4-BE49-F238E27FC236}">
                <a16:creationId xmlns="" xmlns:a16="http://schemas.microsoft.com/office/drawing/2014/main" id="{36C3C347-F152-5B42-A879-4738BD41F01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EC"/>
          </a:p>
        </p:txBody>
      </p:sp>
      <p:sp>
        <p:nvSpPr>
          <p:cNvPr id="4" name="Marcador de fecha 3">
            <a:extLst>
              <a:ext uri="{FF2B5EF4-FFF2-40B4-BE49-F238E27FC236}">
                <a16:creationId xmlns="" xmlns:a16="http://schemas.microsoft.com/office/drawing/2014/main" id="{1F736498-AB4A-D54C-941A-F0E0FC0F1905}"/>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5" name="Marcador de pie de página 4">
            <a:extLst>
              <a:ext uri="{FF2B5EF4-FFF2-40B4-BE49-F238E27FC236}">
                <a16:creationId xmlns="" xmlns:a16="http://schemas.microsoft.com/office/drawing/2014/main" id="{C260756C-170D-8746-B657-CA51E8026B4E}"/>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 xmlns:a16="http://schemas.microsoft.com/office/drawing/2014/main" id="{DBFF8E06-8AF0-D743-8E51-2A3AE6AAC05D}"/>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41797502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1F5CFDF0-3561-9B4C-B0FA-5E39F4E5F88A}"/>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texto vertical 2">
            <a:extLst>
              <a:ext uri="{FF2B5EF4-FFF2-40B4-BE49-F238E27FC236}">
                <a16:creationId xmlns="" xmlns:a16="http://schemas.microsoft.com/office/drawing/2014/main" id="{0AF929B6-6164-6D4E-8ED2-8540419252F4}"/>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 xmlns:a16="http://schemas.microsoft.com/office/drawing/2014/main" id="{5937522F-F46F-D447-B027-CC975EF50CCC}"/>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5" name="Marcador de pie de página 4">
            <a:extLst>
              <a:ext uri="{FF2B5EF4-FFF2-40B4-BE49-F238E27FC236}">
                <a16:creationId xmlns="" xmlns:a16="http://schemas.microsoft.com/office/drawing/2014/main" id="{85934229-4C8B-CB47-991C-F853281E50D3}"/>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 xmlns:a16="http://schemas.microsoft.com/office/drawing/2014/main" id="{272C112E-47C5-5F42-B768-F11F5E5CD2CE}"/>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22355235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 xmlns:a16="http://schemas.microsoft.com/office/drawing/2014/main" id="{BA8C9437-6D8C-754E-9E2C-528A2FF482CD}"/>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EC"/>
          </a:p>
        </p:txBody>
      </p:sp>
      <p:sp>
        <p:nvSpPr>
          <p:cNvPr id="3" name="Marcador de texto vertical 2">
            <a:extLst>
              <a:ext uri="{FF2B5EF4-FFF2-40B4-BE49-F238E27FC236}">
                <a16:creationId xmlns="" xmlns:a16="http://schemas.microsoft.com/office/drawing/2014/main" id="{768F63DE-7997-7A43-B900-A1872C8AC98F}"/>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 xmlns:a16="http://schemas.microsoft.com/office/drawing/2014/main" id="{B5D12425-1647-A040-91AD-435D5CD05624}"/>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5" name="Marcador de pie de página 4">
            <a:extLst>
              <a:ext uri="{FF2B5EF4-FFF2-40B4-BE49-F238E27FC236}">
                <a16:creationId xmlns="" xmlns:a16="http://schemas.microsoft.com/office/drawing/2014/main" id="{CF66BB0D-0E69-F446-8C8F-37133200C895}"/>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 xmlns:a16="http://schemas.microsoft.com/office/drawing/2014/main" id="{1BB3FC38-62E8-A845-8BC1-969083160375}"/>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1292387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0F2C6486-895A-4F4E-9884-8EBEA82001E5}"/>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contenido 2">
            <a:extLst>
              <a:ext uri="{FF2B5EF4-FFF2-40B4-BE49-F238E27FC236}">
                <a16:creationId xmlns="" xmlns:a16="http://schemas.microsoft.com/office/drawing/2014/main" id="{71D7D0E2-D436-DD44-907E-BC4453CF844E}"/>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 xmlns:a16="http://schemas.microsoft.com/office/drawing/2014/main" id="{7981D769-1D42-464D-8506-B56A30704215}"/>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5" name="Marcador de pie de página 4">
            <a:extLst>
              <a:ext uri="{FF2B5EF4-FFF2-40B4-BE49-F238E27FC236}">
                <a16:creationId xmlns="" xmlns:a16="http://schemas.microsoft.com/office/drawing/2014/main" id="{4812D2F2-8A53-894A-9209-3CC146CFCA5B}"/>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 xmlns:a16="http://schemas.microsoft.com/office/drawing/2014/main" id="{FD5EC06F-80A5-E74A-AB65-2B16957AEA8F}"/>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280405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1D233B37-9527-0B48-9439-F7333DAAAE00}"/>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EC"/>
          </a:p>
        </p:txBody>
      </p:sp>
      <p:sp>
        <p:nvSpPr>
          <p:cNvPr id="3" name="Marcador de texto 2">
            <a:extLst>
              <a:ext uri="{FF2B5EF4-FFF2-40B4-BE49-F238E27FC236}">
                <a16:creationId xmlns="" xmlns:a16="http://schemas.microsoft.com/office/drawing/2014/main" id="{6D7DFE61-1538-7B4F-A89E-2ED51D15108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 xmlns:a16="http://schemas.microsoft.com/office/drawing/2014/main" id="{732FAF30-7EFA-3C43-B416-641220DD9074}"/>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5" name="Marcador de pie de página 4">
            <a:extLst>
              <a:ext uri="{FF2B5EF4-FFF2-40B4-BE49-F238E27FC236}">
                <a16:creationId xmlns="" xmlns:a16="http://schemas.microsoft.com/office/drawing/2014/main" id="{58419427-0C3A-0240-872B-CDC3E571264C}"/>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 xmlns:a16="http://schemas.microsoft.com/office/drawing/2014/main" id="{B40FE207-5341-4749-A2B6-9D41F8FBDBC5}"/>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2982803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59FA161E-C83B-E848-9220-67B964BD4A9D}"/>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contenido 2">
            <a:extLst>
              <a:ext uri="{FF2B5EF4-FFF2-40B4-BE49-F238E27FC236}">
                <a16:creationId xmlns="" xmlns:a16="http://schemas.microsoft.com/office/drawing/2014/main" id="{90D9E642-92D5-AB44-B163-33F7BE1226F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contenido 3">
            <a:extLst>
              <a:ext uri="{FF2B5EF4-FFF2-40B4-BE49-F238E27FC236}">
                <a16:creationId xmlns="" xmlns:a16="http://schemas.microsoft.com/office/drawing/2014/main" id="{0B3D0DAE-ED23-424D-B31D-C4F50A3EF46E}"/>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5" name="Marcador de fecha 4">
            <a:extLst>
              <a:ext uri="{FF2B5EF4-FFF2-40B4-BE49-F238E27FC236}">
                <a16:creationId xmlns="" xmlns:a16="http://schemas.microsoft.com/office/drawing/2014/main" id="{E0C9E114-9522-6D45-BA2D-0E4AEE65D9EF}"/>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6" name="Marcador de pie de página 5">
            <a:extLst>
              <a:ext uri="{FF2B5EF4-FFF2-40B4-BE49-F238E27FC236}">
                <a16:creationId xmlns="" xmlns:a16="http://schemas.microsoft.com/office/drawing/2014/main" id="{241B5712-119F-0F42-8CF9-D3A44C6760B8}"/>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 xmlns:a16="http://schemas.microsoft.com/office/drawing/2014/main" id="{CBB52A9D-279D-A346-A5F7-EB09441E2FFE}"/>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19255234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5E19F36F-F47A-384D-AF60-50F6A9C39B6D}"/>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EC"/>
          </a:p>
        </p:txBody>
      </p:sp>
      <p:sp>
        <p:nvSpPr>
          <p:cNvPr id="3" name="Marcador de texto 2">
            <a:extLst>
              <a:ext uri="{FF2B5EF4-FFF2-40B4-BE49-F238E27FC236}">
                <a16:creationId xmlns="" xmlns:a16="http://schemas.microsoft.com/office/drawing/2014/main" id="{BD896DCD-EDE1-A142-9295-B368C0F061A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 xmlns:a16="http://schemas.microsoft.com/office/drawing/2014/main" id="{0146E76E-243F-3445-980E-ACACF80CC189}"/>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5" name="Marcador de texto 4">
            <a:extLst>
              <a:ext uri="{FF2B5EF4-FFF2-40B4-BE49-F238E27FC236}">
                <a16:creationId xmlns="" xmlns:a16="http://schemas.microsoft.com/office/drawing/2014/main" id="{190FDA21-F94C-8444-826C-8C6D38DBA6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 xmlns:a16="http://schemas.microsoft.com/office/drawing/2014/main" id="{787C0C30-BB29-E54B-86DE-DC10C2034A1C}"/>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7" name="Marcador de fecha 6">
            <a:extLst>
              <a:ext uri="{FF2B5EF4-FFF2-40B4-BE49-F238E27FC236}">
                <a16:creationId xmlns="" xmlns:a16="http://schemas.microsoft.com/office/drawing/2014/main" id="{058706D1-54C1-DB42-82D3-FE164E48BA29}"/>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8" name="Marcador de pie de página 7">
            <a:extLst>
              <a:ext uri="{FF2B5EF4-FFF2-40B4-BE49-F238E27FC236}">
                <a16:creationId xmlns="" xmlns:a16="http://schemas.microsoft.com/office/drawing/2014/main" id="{926FB9FA-69B9-5C4B-8188-403F343DF3F5}"/>
              </a:ext>
            </a:extLst>
          </p:cNvPr>
          <p:cNvSpPr>
            <a:spLocks noGrp="1"/>
          </p:cNvSpPr>
          <p:nvPr>
            <p:ph type="ftr" sz="quarter" idx="11"/>
          </p:nvPr>
        </p:nvSpPr>
        <p:spPr/>
        <p:txBody>
          <a:bodyPr/>
          <a:lstStyle/>
          <a:p>
            <a:endParaRPr lang="es-EC"/>
          </a:p>
        </p:txBody>
      </p:sp>
      <p:sp>
        <p:nvSpPr>
          <p:cNvPr id="9" name="Marcador de número de diapositiva 8">
            <a:extLst>
              <a:ext uri="{FF2B5EF4-FFF2-40B4-BE49-F238E27FC236}">
                <a16:creationId xmlns="" xmlns:a16="http://schemas.microsoft.com/office/drawing/2014/main" id="{89B25B9F-769F-7143-A242-F84E10455F0C}"/>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476258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C833C068-2270-344F-AE36-909940C5114C}"/>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fecha 2">
            <a:extLst>
              <a:ext uri="{FF2B5EF4-FFF2-40B4-BE49-F238E27FC236}">
                <a16:creationId xmlns="" xmlns:a16="http://schemas.microsoft.com/office/drawing/2014/main" id="{CD0AA040-73AD-0644-9834-CFE1CF6633EF}"/>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4" name="Marcador de pie de página 3">
            <a:extLst>
              <a:ext uri="{FF2B5EF4-FFF2-40B4-BE49-F238E27FC236}">
                <a16:creationId xmlns="" xmlns:a16="http://schemas.microsoft.com/office/drawing/2014/main" id="{86325A1E-2D7C-1044-80CA-B7D75196765A}"/>
              </a:ext>
            </a:extLst>
          </p:cNvPr>
          <p:cNvSpPr>
            <a:spLocks noGrp="1"/>
          </p:cNvSpPr>
          <p:nvPr>
            <p:ph type="ftr" sz="quarter" idx="11"/>
          </p:nvPr>
        </p:nvSpPr>
        <p:spPr/>
        <p:txBody>
          <a:bodyPr/>
          <a:lstStyle/>
          <a:p>
            <a:endParaRPr lang="es-EC"/>
          </a:p>
        </p:txBody>
      </p:sp>
      <p:sp>
        <p:nvSpPr>
          <p:cNvPr id="5" name="Marcador de número de diapositiva 4">
            <a:extLst>
              <a:ext uri="{FF2B5EF4-FFF2-40B4-BE49-F238E27FC236}">
                <a16:creationId xmlns="" xmlns:a16="http://schemas.microsoft.com/office/drawing/2014/main" id="{365CCF08-8293-0046-9E65-DBFA3046B441}"/>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1038135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 xmlns:a16="http://schemas.microsoft.com/office/drawing/2014/main" id="{6E38A6D1-331C-424A-B8F8-FD2E8D311B9E}"/>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3" name="Marcador de pie de página 2">
            <a:extLst>
              <a:ext uri="{FF2B5EF4-FFF2-40B4-BE49-F238E27FC236}">
                <a16:creationId xmlns="" xmlns:a16="http://schemas.microsoft.com/office/drawing/2014/main" id="{B01B573B-6BFB-AF4A-926E-0CEAE362FCB1}"/>
              </a:ext>
            </a:extLst>
          </p:cNvPr>
          <p:cNvSpPr>
            <a:spLocks noGrp="1"/>
          </p:cNvSpPr>
          <p:nvPr>
            <p:ph type="ftr" sz="quarter" idx="11"/>
          </p:nvPr>
        </p:nvSpPr>
        <p:spPr/>
        <p:txBody>
          <a:bodyPr/>
          <a:lstStyle/>
          <a:p>
            <a:endParaRPr lang="es-EC"/>
          </a:p>
        </p:txBody>
      </p:sp>
      <p:sp>
        <p:nvSpPr>
          <p:cNvPr id="4" name="Marcador de número de diapositiva 3">
            <a:extLst>
              <a:ext uri="{FF2B5EF4-FFF2-40B4-BE49-F238E27FC236}">
                <a16:creationId xmlns="" xmlns:a16="http://schemas.microsoft.com/office/drawing/2014/main" id="{426EE4CE-F40E-1141-97DC-937191431011}"/>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14310361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9E65ABAC-209C-1947-B828-47ACC1CB965B}"/>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EC"/>
          </a:p>
        </p:txBody>
      </p:sp>
      <p:sp>
        <p:nvSpPr>
          <p:cNvPr id="3" name="Marcador de contenido 2">
            <a:extLst>
              <a:ext uri="{FF2B5EF4-FFF2-40B4-BE49-F238E27FC236}">
                <a16:creationId xmlns="" xmlns:a16="http://schemas.microsoft.com/office/drawing/2014/main" id="{022286E6-1C11-804C-BF22-BCDF3055C2F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texto 3">
            <a:extLst>
              <a:ext uri="{FF2B5EF4-FFF2-40B4-BE49-F238E27FC236}">
                <a16:creationId xmlns="" xmlns:a16="http://schemas.microsoft.com/office/drawing/2014/main" id="{42826723-3A90-BD41-86A6-A31A3DD422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 xmlns:a16="http://schemas.microsoft.com/office/drawing/2014/main" id="{70CDA60D-842C-6349-85C4-6115ABEA7DA0}"/>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6" name="Marcador de pie de página 5">
            <a:extLst>
              <a:ext uri="{FF2B5EF4-FFF2-40B4-BE49-F238E27FC236}">
                <a16:creationId xmlns="" xmlns:a16="http://schemas.microsoft.com/office/drawing/2014/main" id="{540A7082-8124-FE41-9600-3C391AD4F73E}"/>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 xmlns:a16="http://schemas.microsoft.com/office/drawing/2014/main" id="{798B0A32-C7BE-994C-8DCD-C1FEECF896BC}"/>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30898915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647C10D7-99C9-2A49-BE85-40C748214E2C}"/>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EC"/>
          </a:p>
        </p:txBody>
      </p:sp>
      <p:sp>
        <p:nvSpPr>
          <p:cNvPr id="3" name="Marcador de posición de imagen 2">
            <a:extLst>
              <a:ext uri="{FF2B5EF4-FFF2-40B4-BE49-F238E27FC236}">
                <a16:creationId xmlns="" xmlns:a16="http://schemas.microsoft.com/office/drawing/2014/main" id="{71D18910-3B9E-1344-B043-FE903124BF2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Marcador de texto 3">
            <a:extLst>
              <a:ext uri="{FF2B5EF4-FFF2-40B4-BE49-F238E27FC236}">
                <a16:creationId xmlns="" xmlns:a16="http://schemas.microsoft.com/office/drawing/2014/main" id="{50F0096C-2296-304A-B6D3-7727123782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 xmlns:a16="http://schemas.microsoft.com/office/drawing/2014/main" id="{40F33DA1-7B03-4345-8184-0B8EC1002535}"/>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6" name="Marcador de pie de página 5">
            <a:extLst>
              <a:ext uri="{FF2B5EF4-FFF2-40B4-BE49-F238E27FC236}">
                <a16:creationId xmlns="" xmlns:a16="http://schemas.microsoft.com/office/drawing/2014/main" id="{C7D22703-0F2B-B041-97FE-42BE91DC5FF4}"/>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 xmlns:a16="http://schemas.microsoft.com/office/drawing/2014/main" id="{D8C504F4-25BC-1B42-BC04-F80176B03BD1}"/>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1217173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 xmlns:a16="http://schemas.microsoft.com/office/drawing/2014/main" id="{D2079116-7A25-6D4A-9C75-0979D26D2AD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EC"/>
          </a:p>
        </p:txBody>
      </p:sp>
      <p:sp>
        <p:nvSpPr>
          <p:cNvPr id="3" name="Marcador de texto 2">
            <a:extLst>
              <a:ext uri="{FF2B5EF4-FFF2-40B4-BE49-F238E27FC236}">
                <a16:creationId xmlns="" xmlns:a16="http://schemas.microsoft.com/office/drawing/2014/main" id="{3D2714E3-8B92-4145-B8A5-E496DF906C9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 xmlns:a16="http://schemas.microsoft.com/office/drawing/2014/main" id="{7AE60447-AB79-7445-AC28-8E4E26183CA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660E00-8CE3-1A43-9E20-FF5DEFA07353}" type="datetimeFigureOut">
              <a:rPr lang="es-EC" smtClean="0"/>
              <a:t>2/8/2021</a:t>
            </a:fld>
            <a:endParaRPr lang="es-EC"/>
          </a:p>
        </p:txBody>
      </p:sp>
      <p:sp>
        <p:nvSpPr>
          <p:cNvPr id="5" name="Marcador de pie de página 4">
            <a:extLst>
              <a:ext uri="{FF2B5EF4-FFF2-40B4-BE49-F238E27FC236}">
                <a16:creationId xmlns="" xmlns:a16="http://schemas.microsoft.com/office/drawing/2014/main" id="{4B7D9313-3954-614F-806A-EF7D584C79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a:p>
        </p:txBody>
      </p:sp>
      <p:sp>
        <p:nvSpPr>
          <p:cNvPr id="6" name="Marcador de número de diapositiva 5">
            <a:extLst>
              <a:ext uri="{FF2B5EF4-FFF2-40B4-BE49-F238E27FC236}">
                <a16:creationId xmlns="" xmlns:a16="http://schemas.microsoft.com/office/drawing/2014/main" id="{4A03083B-E5AB-3F43-A98B-DB4EB57D061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EB6DA6-1053-C647-9E77-B42FB131DB4B}" type="slidenum">
              <a:rPr lang="es-EC" smtClean="0"/>
              <a:t>‹Nº›</a:t>
            </a:fld>
            <a:endParaRPr lang="es-EC"/>
          </a:p>
        </p:txBody>
      </p:sp>
    </p:spTree>
    <p:extLst>
      <p:ext uri="{BB962C8B-B14F-4D97-AF65-F5344CB8AC3E}">
        <p14:creationId xmlns:p14="http://schemas.microsoft.com/office/powerpoint/2010/main" val="32642787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hyperlink" Target="http://www.monografias.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9.xml"/><Relationship Id="rId5" Type="http://schemas.openxmlformats.org/officeDocument/2006/relationships/image" Target="../media/image6.jpe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06042C09-2D22-6240-BA02-E9B6723D67B5}"/>
              </a:ext>
            </a:extLst>
          </p:cNvPr>
          <p:cNvSpPr>
            <a:spLocks noGrp="1"/>
          </p:cNvSpPr>
          <p:nvPr>
            <p:ph type="ctrTitle"/>
          </p:nvPr>
        </p:nvSpPr>
        <p:spPr>
          <a:xfrm>
            <a:off x="184576" y="3115778"/>
            <a:ext cx="5717059" cy="2387600"/>
          </a:xfrm>
        </p:spPr>
        <p:txBody>
          <a:bodyPr>
            <a:normAutofit fontScale="90000"/>
          </a:bodyPr>
          <a:lstStyle/>
          <a:p>
            <a:r>
              <a:rPr lang="es-EC" sz="4800" b="1" dirty="0" smtClean="0">
                <a:solidFill>
                  <a:schemeClr val="bg1"/>
                </a:solidFill>
              </a:rPr>
              <a:t>Modelo de vinculación con la sociedad y estrategia para su implementación</a:t>
            </a:r>
            <a:endParaRPr lang="es-EC" sz="4800" b="1" dirty="0">
              <a:solidFill>
                <a:schemeClr val="bg1"/>
              </a:solidFill>
            </a:endParaRPr>
          </a:p>
        </p:txBody>
      </p:sp>
    </p:spTree>
    <p:extLst>
      <p:ext uri="{BB962C8B-B14F-4D97-AF65-F5344CB8AC3E}">
        <p14:creationId xmlns:p14="http://schemas.microsoft.com/office/powerpoint/2010/main" val="30904976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30DF6AF-78B4-5B40-AB90-D6E336F66C2F}"/>
              </a:ext>
            </a:extLst>
          </p:cNvPr>
          <p:cNvSpPr>
            <a:spLocks noGrp="1"/>
          </p:cNvSpPr>
          <p:nvPr>
            <p:ph type="title"/>
          </p:nvPr>
        </p:nvSpPr>
        <p:spPr>
          <a:xfrm>
            <a:off x="962618" y="-109282"/>
            <a:ext cx="10460558" cy="1600200"/>
          </a:xfrm>
        </p:spPr>
        <p:txBody>
          <a:bodyPr>
            <a:normAutofit/>
          </a:bodyPr>
          <a:lstStyle/>
          <a:p>
            <a:pPr algn="ctr"/>
            <a:r>
              <a:rPr lang="es-ES" b="1" dirty="0"/>
              <a:t>Modelo de gestión de la vinculación con la sociedad </a:t>
            </a:r>
            <a:endParaRPr lang="es-EC" dirty="0"/>
          </a:p>
        </p:txBody>
      </p:sp>
      <p:sp>
        <p:nvSpPr>
          <p:cNvPr id="3" name="CuadroTexto 2"/>
          <p:cNvSpPr txBox="1"/>
          <p:nvPr/>
        </p:nvSpPr>
        <p:spPr>
          <a:xfrm>
            <a:off x="559558" y="1746913"/>
            <a:ext cx="11163869" cy="3785652"/>
          </a:xfrm>
          <a:prstGeom prst="rect">
            <a:avLst/>
          </a:prstGeom>
          <a:noFill/>
        </p:spPr>
        <p:txBody>
          <a:bodyPr wrap="square" rtlCol="0">
            <a:spAutoFit/>
          </a:bodyPr>
          <a:lstStyle/>
          <a:p>
            <a:r>
              <a:rPr lang="es-EC" sz="2000" b="1" dirty="0"/>
              <a:t>Leyes que rigen el modelo de vinculación con la sociedad </a:t>
            </a:r>
            <a:endParaRPr lang="es-ES" sz="2000" dirty="0"/>
          </a:p>
          <a:p>
            <a:endParaRPr lang="es-EC" sz="2000" dirty="0" smtClean="0"/>
          </a:p>
          <a:p>
            <a:r>
              <a:rPr lang="es-EC" sz="2000" dirty="0" smtClean="0"/>
              <a:t>Es </a:t>
            </a:r>
            <a:r>
              <a:rPr lang="es-EC" sz="2000" dirty="0"/>
              <a:t>la relación entre los componentes lo que otorga la estructura al sistema de vinculación con la sociedad; y, define las leyes que rigen el proceso</a:t>
            </a:r>
            <a:r>
              <a:rPr lang="es-EC" sz="2000" dirty="0" smtClean="0"/>
              <a:t>:</a:t>
            </a:r>
          </a:p>
          <a:p>
            <a:endParaRPr lang="es-EC" sz="2000" dirty="0"/>
          </a:p>
          <a:p>
            <a:pPr marL="285750" lvl="0" indent="-285750" algn="just">
              <a:buFont typeface="Arial" panose="020B0604020202020204" pitchFamily="34" charset="0"/>
              <a:buChar char="•"/>
            </a:pPr>
            <a:r>
              <a:rPr lang="es-EC" sz="2000" b="1" dirty="0"/>
              <a:t>Primera Ley: </a:t>
            </a:r>
            <a:r>
              <a:rPr lang="es-EC" sz="2000" dirty="0"/>
              <a:t>relación instituto superior con la sociedad. </a:t>
            </a:r>
            <a:endParaRPr lang="es-EC" sz="2000" dirty="0" smtClean="0"/>
          </a:p>
          <a:p>
            <a:pPr marL="285750" lvl="0" indent="-285750" algn="just">
              <a:buFont typeface="Arial" panose="020B0604020202020204" pitchFamily="34" charset="0"/>
              <a:buChar char="•"/>
            </a:pPr>
            <a:endParaRPr lang="es-EC" sz="2000" dirty="0" smtClean="0"/>
          </a:p>
          <a:p>
            <a:pPr marL="285750" lvl="0" indent="-285750" algn="just">
              <a:buFont typeface="Arial" panose="020B0604020202020204" pitchFamily="34" charset="0"/>
              <a:buChar char="•"/>
            </a:pPr>
            <a:r>
              <a:rPr lang="es-EC" sz="2000" b="1" dirty="0" smtClean="0"/>
              <a:t>Segunda </a:t>
            </a:r>
            <a:r>
              <a:rPr lang="es-EC" sz="2000" b="1" dirty="0"/>
              <a:t>Ley: </a:t>
            </a:r>
            <a:r>
              <a:rPr lang="es-EC" sz="2000" dirty="0"/>
              <a:t>relación de los objetivos de nivel de estudios de la carrera con el objetivo del proyecto y/o actividad de vinculación. </a:t>
            </a:r>
            <a:endParaRPr lang="es-EC" sz="2000" dirty="0" smtClean="0"/>
          </a:p>
          <a:p>
            <a:pPr marL="285750" lvl="0" indent="-285750" algn="just">
              <a:buFont typeface="Arial" panose="020B0604020202020204" pitchFamily="34" charset="0"/>
              <a:buChar char="•"/>
            </a:pPr>
            <a:endParaRPr lang="es-EC" sz="2000" dirty="0" smtClean="0"/>
          </a:p>
          <a:p>
            <a:pPr marL="285750" lvl="0" indent="-285750" algn="just">
              <a:buFont typeface="Arial" panose="020B0604020202020204" pitchFamily="34" charset="0"/>
              <a:buChar char="•"/>
            </a:pPr>
            <a:r>
              <a:rPr lang="es-EC" sz="2000" b="1" dirty="0" smtClean="0"/>
              <a:t>Tercera </a:t>
            </a:r>
            <a:r>
              <a:rPr lang="es-EC" sz="2000" b="1" dirty="0"/>
              <a:t>Ley: </a:t>
            </a:r>
            <a:r>
              <a:rPr lang="es-EC" sz="2000" dirty="0"/>
              <a:t>relación de los problemas que resuelven los proyectos y/o actividades de vinculación con las líneas de investigación de la carrera. </a:t>
            </a:r>
            <a:endParaRPr lang="es-ES" sz="2000" dirty="0"/>
          </a:p>
        </p:txBody>
      </p:sp>
    </p:spTree>
    <p:extLst>
      <p:ext uri="{BB962C8B-B14F-4D97-AF65-F5344CB8AC3E}">
        <p14:creationId xmlns:p14="http://schemas.microsoft.com/office/powerpoint/2010/main" val="39447240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30DF6AF-78B4-5B40-AB90-D6E336F66C2F}"/>
              </a:ext>
            </a:extLst>
          </p:cNvPr>
          <p:cNvSpPr>
            <a:spLocks noGrp="1"/>
          </p:cNvSpPr>
          <p:nvPr>
            <p:ph type="title"/>
          </p:nvPr>
        </p:nvSpPr>
        <p:spPr>
          <a:xfrm>
            <a:off x="962618" y="-109282"/>
            <a:ext cx="10460558" cy="1600200"/>
          </a:xfrm>
        </p:spPr>
        <p:txBody>
          <a:bodyPr>
            <a:normAutofit/>
          </a:bodyPr>
          <a:lstStyle/>
          <a:p>
            <a:pPr algn="ctr"/>
            <a:r>
              <a:rPr lang="es-ES" b="1" dirty="0"/>
              <a:t>Modelo de gestión de la vinculación con la sociedad </a:t>
            </a:r>
            <a:endParaRPr lang="es-EC" dirty="0"/>
          </a:p>
        </p:txBody>
      </p:sp>
      <p:sp>
        <p:nvSpPr>
          <p:cNvPr id="3" name="CuadroTexto 2"/>
          <p:cNvSpPr txBox="1"/>
          <p:nvPr/>
        </p:nvSpPr>
        <p:spPr>
          <a:xfrm>
            <a:off x="545910" y="1883391"/>
            <a:ext cx="11041039" cy="4247317"/>
          </a:xfrm>
          <a:prstGeom prst="rect">
            <a:avLst/>
          </a:prstGeom>
          <a:noFill/>
        </p:spPr>
        <p:txBody>
          <a:bodyPr wrap="square" rtlCol="0">
            <a:spAutoFit/>
          </a:bodyPr>
          <a:lstStyle/>
          <a:p>
            <a:pPr algn="just"/>
            <a:r>
              <a:rPr lang="es-EC" b="1" dirty="0"/>
              <a:t>Principios del modelo de vinculación con la sociedad </a:t>
            </a:r>
            <a:endParaRPr lang="es-ES" dirty="0"/>
          </a:p>
          <a:p>
            <a:pPr algn="just"/>
            <a:endParaRPr lang="es-EC" dirty="0" smtClean="0"/>
          </a:p>
          <a:p>
            <a:pPr algn="just"/>
            <a:r>
              <a:rPr lang="es-EC" dirty="0" smtClean="0"/>
              <a:t>El </a:t>
            </a:r>
            <a:r>
              <a:rPr lang="es-EC" dirty="0"/>
              <a:t>modelo de vinculación con la sociedad se rige por los siguientes principios:</a:t>
            </a:r>
            <a:endParaRPr lang="es-ES" dirty="0"/>
          </a:p>
          <a:p>
            <a:pPr lvl="0" algn="just"/>
            <a:endParaRPr lang="es-EC" dirty="0" smtClean="0"/>
          </a:p>
          <a:p>
            <a:pPr marL="285750" lvl="0" indent="-285750" algn="just">
              <a:buFont typeface="Arial" panose="020B0604020202020204" pitchFamily="34" charset="0"/>
              <a:buChar char="•"/>
            </a:pPr>
            <a:r>
              <a:rPr lang="es-EC" dirty="0" smtClean="0"/>
              <a:t>Proceso </a:t>
            </a:r>
            <a:r>
              <a:rPr lang="es-EC" dirty="0"/>
              <a:t>dialógico y participativo entre la comunidad del instituto superior y la sociedad.</a:t>
            </a:r>
            <a:endParaRPr lang="es-ES" dirty="0"/>
          </a:p>
          <a:p>
            <a:pPr marL="285750" lvl="0" indent="-285750" algn="just">
              <a:buFont typeface="Arial" panose="020B0604020202020204" pitchFamily="34" charset="0"/>
              <a:buChar char="•"/>
            </a:pPr>
            <a:r>
              <a:rPr lang="es-EC" dirty="0" smtClean="0"/>
              <a:t>Proceso </a:t>
            </a:r>
            <a:r>
              <a:rPr lang="es-EC" dirty="0"/>
              <a:t>formativo, no de autogestión.</a:t>
            </a:r>
            <a:endParaRPr lang="es-ES" dirty="0"/>
          </a:p>
          <a:p>
            <a:pPr marL="285750" lvl="0" indent="-285750" algn="just">
              <a:buFont typeface="Arial" panose="020B0604020202020204" pitchFamily="34" charset="0"/>
              <a:buChar char="•"/>
            </a:pPr>
            <a:r>
              <a:rPr lang="es-EC" dirty="0"/>
              <a:t>Los </a:t>
            </a:r>
            <a:r>
              <a:rPr lang="es-EC" dirty="0" smtClean="0"/>
              <a:t>programas y proyectos </a:t>
            </a:r>
            <a:r>
              <a:rPr lang="es-EC" dirty="0"/>
              <a:t>de vinculación deben ser de tipo estructurantes, integrales y con visión de largo plazo.</a:t>
            </a:r>
            <a:endParaRPr lang="es-ES" dirty="0"/>
          </a:p>
          <a:p>
            <a:pPr marL="285750" lvl="0" indent="-285750" algn="just">
              <a:buFont typeface="Arial" panose="020B0604020202020204" pitchFamily="34" charset="0"/>
              <a:buChar char="•"/>
            </a:pPr>
            <a:r>
              <a:rPr lang="es-EC" dirty="0"/>
              <a:t>Se debe resolver limitantes de concepción, antes que las limitantes económicas.</a:t>
            </a:r>
            <a:endParaRPr lang="es-ES" dirty="0"/>
          </a:p>
          <a:p>
            <a:pPr marL="285750" lvl="0" indent="-285750" algn="just">
              <a:buFont typeface="Arial" panose="020B0604020202020204" pitchFamily="34" charset="0"/>
              <a:buChar char="•"/>
            </a:pPr>
            <a:r>
              <a:rPr lang="es-EC" dirty="0"/>
              <a:t>La investigación y la innovación son transversales en la vinculación con la sociedad.</a:t>
            </a:r>
            <a:endParaRPr lang="es-ES" dirty="0"/>
          </a:p>
          <a:p>
            <a:pPr marL="285750" lvl="0" indent="-285750" algn="just">
              <a:buFont typeface="Arial" panose="020B0604020202020204" pitchFamily="34" charset="0"/>
              <a:buChar char="•"/>
            </a:pPr>
            <a:r>
              <a:rPr lang="es-EC" dirty="0" smtClean="0"/>
              <a:t>Debe </a:t>
            </a:r>
            <a:r>
              <a:rPr lang="es-EC" dirty="0"/>
              <a:t>priorizar el estímulo de la economía popular y solidaria.</a:t>
            </a:r>
            <a:endParaRPr lang="es-ES" dirty="0"/>
          </a:p>
          <a:p>
            <a:pPr marL="285750" lvl="0" indent="-285750" algn="just">
              <a:buFont typeface="Arial" panose="020B0604020202020204" pitchFamily="34" charset="0"/>
              <a:buChar char="•"/>
            </a:pPr>
            <a:r>
              <a:rPr lang="es-EC" dirty="0"/>
              <a:t>Los </a:t>
            </a:r>
            <a:r>
              <a:rPr lang="es-EC" dirty="0" smtClean="0"/>
              <a:t>programas, proyectos </a:t>
            </a:r>
            <a:r>
              <a:rPr lang="es-EC" dirty="0"/>
              <a:t>y/o actividades de vinculación deben ser integradores de las asignaturas que forman parte del nivel de estudios en el cual se ejecutan.</a:t>
            </a:r>
            <a:endParaRPr lang="es-ES" dirty="0"/>
          </a:p>
          <a:p>
            <a:pPr marL="285750" lvl="0" indent="-285750" algn="just">
              <a:buFont typeface="Arial" panose="020B0604020202020204" pitchFamily="34" charset="0"/>
              <a:buChar char="•"/>
            </a:pPr>
            <a:r>
              <a:rPr lang="es-EC" dirty="0"/>
              <a:t>Los </a:t>
            </a:r>
            <a:r>
              <a:rPr lang="es-EC" dirty="0" smtClean="0"/>
              <a:t>programas, proyectos </a:t>
            </a:r>
            <a:r>
              <a:rPr lang="es-EC" dirty="0"/>
              <a:t>y/o actividades de vinculación deben articular los procesos sustantivos del sistema de educación superior: académico-investigativo-laboral.</a:t>
            </a:r>
            <a:endParaRPr lang="es-ES" dirty="0"/>
          </a:p>
          <a:p>
            <a:pPr algn="just"/>
            <a:endParaRPr lang="es-ES" dirty="0"/>
          </a:p>
        </p:txBody>
      </p:sp>
    </p:spTree>
    <p:extLst>
      <p:ext uri="{BB962C8B-B14F-4D97-AF65-F5344CB8AC3E}">
        <p14:creationId xmlns:p14="http://schemas.microsoft.com/office/powerpoint/2010/main" val="24506827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30DF6AF-78B4-5B40-AB90-D6E336F66C2F}"/>
              </a:ext>
            </a:extLst>
          </p:cNvPr>
          <p:cNvSpPr>
            <a:spLocks noGrp="1"/>
          </p:cNvSpPr>
          <p:nvPr>
            <p:ph type="title"/>
          </p:nvPr>
        </p:nvSpPr>
        <p:spPr>
          <a:xfrm>
            <a:off x="962618" y="-109282"/>
            <a:ext cx="10460558" cy="1600200"/>
          </a:xfrm>
        </p:spPr>
        <p:txBody>
          <a:bodyPr>
            <a:normAutofit/>
          </a:bodyPr>
          <a:lstStyle/>
          <a:p>
            <a:pPr algn="ctr"/>
            <a:r>
              <a:rPr lang="es-ES" b="1" dirty="0"/>
              <a:t>Modelo de gestión de la vinculación con la sociedad </a:t>
            </a:r>
            <a:endParaRPr lang="es-EC" dirty="0"/>
          </a:p>
        </p:txBody>
      </p:sp>
      <p:sp>
        <p:nvSpPr>
          <p:cNvPr id="3" name="CuadroTexto 2"/>
          <p:cNvSpPr txBox="1"/>
          <p:nvPr/>
        </p:nvSpPr>
        <p:spPr>
          <a:xfrm>
            <a:off x="341194" y="1686647"/>
            <a:ext cx="11382233" cy="1477328"/>
          </a:xfrm>
          <a:prstGeom prst="rect">
            <a:avLst/>
          </a:prstGeom>
          <a:noFill/>
        </p:spPr>
        <p:txBody>
          <a:bodyPr wrap="square" rtlCol="0">
            <a:spAutoFit/>
          </a:bodyPr>
          <a:lstStyle/>
          <a:p>
            <a:pPr algn="just"/>
            <a:r>
              <a:rPr lang="es-EC" b="1" dirty="0"/>
              <a:t>Dimensiones del modelo de vinculación con la sociedad </a:t>
            </a:r>
            <a:endParaRPr lang="es-EC" b="1" dirty="0" smtClean="0"/>
          </a:p>
          <a:p>
            <a:pPr algn="just"/>
            <a:endParaRPr lang="es-ES" dirty="0"/>
          </a:p>
          <a:p>
            <a:pPr algn="just"/>
            <a:r>
              <a:rPr lang="es-EC" dirty="0"/>
              <a:t>El modelo de vinculación del instituto superior tiene las siguientes dimensiones:</a:t>
            </a:r>
            <a:endParaRPr lang="es-ES" dirty="0"/>
          </a:p>
          <a:p>
            <a:pPr lvl="0" algn="just"/>
            <a:endParaRPr lang="es-EC" dirty="0" smtClean="0"/>
          </a:p>
          <a:p>
            <a:pPr marL="285750" indent="-285750" algn="just">
              <a:buFont typeface="Arial" panose="020B0604020202020204" pitchFamily="34" charset="0"/>
              <a:buChar char="•"/>
            </a:pPr>
            <a:endParaRPr lang="es-ES" dirty="0"/>
          </a:p>
        </p:txBody>
      </p:sp>
      <p:sp>
        <p:nvSpPr>
          <p:cNvPr id="4" name="CuadroTexto 3"/>
          <p:cNvSpPr txBox="1"/>
          <p:nvPr/>
        </p:nvSpPr>
        <p:spPr>
          <a:xfrm>
            <a:off x="676015" y="2774872"/>
            <a:ext cx="3895985" cy="646331"/>
          </a:xfrm>
          <a:prstGeom prst="rect">
            <a:avLst/>
          </a:prstGeom>
          <a:solidFill>
            <a:schemeClr val="tx2">
              <a:lumMod val="40000"/>
              <a:lumOff val="60000"/>
            </a:schemeClr>
          </a:solidFill>
          <a:ln>
            <a:solidFill>
              <a:schemeClr val="tx1"/>
            </a:solidFill>
          </a:ln>
        </p:spPr>
        <p:txBody>
          <a:bodyPr wrap="square" rtlCol="0">
            <a:spAutoFit/>
          </a:bodyPr>
          <a:lstStyle/>
          <a:p>
            <a:pPr lvl="0" algn="ctr"/>
            <a:r>
              <a:rPr lang="es-EC" dirty="0"/>
              <a:t>Desarrollo de capacidades de vinculación con la </a:t>
            </a:r>
            <a:r>
              <a:rPr lang="es-EC" dirty="0" smtClean="0"/>
              <a:t>sociedad</a:t>
            </a:r>
            <a:endParaRPr lang="es-ES" dirty="0"/>
          </a:p>
        </p:txBody>
      </p:sp>
      <p:sp>
        <p:nvSpPr>
          <p:cNvPr id="5" name="CuadroTexto 4"/>
          <p:cNvSpPr txBox="1"/>
          <p:nvPr/>
        </p:nvSpPr>
        <p:spPr>
          <a:xfrm>
            <a:off x="3299572" y="3644006"/>
            <a:ext cx="2893325" cy="923330"/>
          </a:xfrm>
          <a:prstGeom prst="rect">
            <a:avLst/>
          </a:prstGeom>
          <a:solidFill>
            <a:schemeClr val="accent2">
              <a:lumMod val="60000"/>
              <a:lumOff val="40000"/>
            </a:schemeClr>
          </a:solidFill>
          <a:ln>
            <a:solidFill>
              <a:schemeClr val="tx1"/>
            </a:solidFill>
          </a:ln>
        </p:spPr>
        <p:txBody>
          <a:bodyPr wrap="square" rtlCol="0">
            <a:spAutoFit/>
          </a:bodyPr>
          <a:lstStyle/>
          <a:p>
            <a:pPr lvl="0" algn="just"/>
            <a:r>
              <a:rPr lang="es-EC" dirty="0"/>
              <a:t>Gestión de programas, proyectos y actividades de vinculación</a:t>
            </a:r>
            <a:r>
              <a:rPr lang="es-EC" dirty="0" smtClean="0"/>
              <a:t>.</a:t>
            </a:r>
            <a:endParaRPr lang="es-ES" dirty="0"/>
          </a:p>
        </p:txBody>
      </p:sp>
      <p:sp>
        <p:nvSpPr>
          <p:cNvPr id="6" name="CuadroTexto 5"/>
          <p:cNvSpPr txBox="1"/>
          <p:nvPr/>
        </p:nvSpPr>
        <p:spPr>
          <a:xfrm>
            <a:off x="6032310" y="4763065"/>
            <a:ext cx="2797791" cy="646331"/>
          </a:xfrm>
          <a:prstGeom prst="rect">
            <a:avLst/>
          </a:prstGeom>
          <a:solidFill>
            <a:schemeClr val="accent4">
              <a:lumMod val="40000"/>
              <a:lumOff val="60000"/>
            </a:schemeClr>
          </a:solidFill>
          <a:ln>
            <a:solidFill>
              <a:schemeClr val="tx1"/>
            </a:solidFill>
          </a:ln>
        </p:spPr>
        <p:txBody>
          <a:bodyPr wrap="square" rtlCol="0">
            <a:spAutoFit/>
          </a:bodyPr>
          <a:lstStyle/>
          <a:p>
            <a:pPr lvl="0" algn="just"/>
            <a:r>
              <a:rPr lang="es-EC" dirty="0" smtClean="0"/>
              <a:t>Gestión </a:t>
            </a:r>
            <a:r>
              <a:rPr lang="es-EC" dirty="0"/>
              <a:t>de información de apoyo a la vinculación</a:t>
            </a:r>
            <a:r>
              <a:rPr lang="es-ES" dirty="0" smtClean="0"/>
              <a:t>.</a:t>
            </a:r>
            <a:endParaRPr lang="es-ES" dirty="0"/>
          </a:p>
        </p:txBody>
      </p:sp>
      <p:sp>
        <p:nvSpPr>
          <p:cNvPr id="7" name="CuadroTexto 6"/>
          <p:cNvSpPr txBox="1"/>
          <p:nvPr/>
        </p:nvSpPr>
        <p:spPr>
          <a:xfrm>
            <a:off x="9089409" y="5300214"/>
            <a:ext cx="2634018" cy="1200329"/>
          </a:xfrm>
          <a:prstGeom prst="rect">
            <a:avLst/>
          </a:prstGeom>
          <a:solidFill>
            <a:schemeClr val="accent6">
              <a:lumMod val="60000"/>
              <a:lumOff val="40000"/>
            </a:schemeClr>
          </a:solidFill>
          <a:ln>
            <a:solidFill>
              <a:schemeClr val="tx1"/>
            </a:solidFill>
          </a:ln>
        </p:spPr>
        <p:txBody>
          <a:bodyPr wrap="square" rtlCol="0">
            <a:spAutoFit/>
          </a:bodyPr>
          <a:lstStyle/>
          <a:p>
            <a:pPr lvl="0" algn="just"/>
            <a:r>
              <a:rPr lang="es-EC" dirty="0"/>
              <a:t>Transferencia de conocimientos y tecnologías instituto superior-Sociedad</a:t>
            </a:r>
            <a:r>
              <a:rPr lang="es-ES" dirty="0" smtClean="0"/>
              <a:t>.</a:t>
            </a:r>
            <a:endParaRPr lang="es-ES" dirty="0"/>
          </a:p>
        </p:txBody>
      </p:sp>
    </p:spTree>
    <p:extLst>
      <p:ext uri="{BB962C8B-B14F-4D97-AF65-F5344CB8AC3E}">
        <p14:creationId xmlns:p14="http://schemas.microsoft.com/office/powerpoint/2010/main" val="41238625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30DF6AF-78B4-5B40-AB90-D6E336F66C2F}"/>
              </a:ext>
            </a:extLst>
          </p:cNvPr>
          <p:cNvSpPr>
            <a:spLocks noGrp="1"/>
          </p:cNvSpPr>
          <p:nvPr>
            <p:ph type="title"/>
          </p:nvPr>
        </p:nvSpPr>
        <p:spPr>
          <a:xfrm>
            <a:off x="962618" y="231912"/>
            <a:ext cx="10460558" cy="1600200"/>
          </a:xfrm>
        </p:spPr>
        <p:txBody>
          <a:bodyPr>
            <a:normAutofit/>
          </a:bodyPr>
          <a:lstStyle/>
          <a:p>
            <a:pPr algn="ctr"/>
            <a:r>
              <a:rPr lang="es-ES" b="1" dirty="0" smtClean="0"/>
              <a:t>Estrategia para la implementación del modelo </a:t>
            </a:r>
            <a:r>
              <a:rPr lang="es-ES" b="1" dirty="0"/>
              <a:t>de gestión de la vinculación con la sociedad </a:t>
            </a:r>
            <a:endParaRPr lang="es-EC" dirty="0"/>
          </a:p>
        </p:txBody>
      </p:sp>
      <p:pic>
        <p:nvPicPr>
          <p:cNvPr id="3" name="Imagen 2"/>
          <p:cNvPicPr/>
          <p:nvPr/>
        </p:nvPicPr>
        <p:blipFill>
          <a:blip r:embed="rId2">
            <a:extLst>
              <a:ext uri="{28A0092B-C50C-407E-A947-70E740481C1C}">
                <a14:useLocalDpi xmlns:a14="http://schemas.microsoft.com/office/drawing/2010/main" val="0"/>
              </a:ext>
            </a:extLst>
          </a:blip>
          <a:srcRect/>
          <a:stretch>
            <a:fillRect/>
          </a:stretch>
        </p:blipFill>
        <p:spPr bwMode="auto">
          <a:xfrm>
            <a:off x="2276196" y="1832112"/>
            <a:ext cx="7833402" cy="4549477"/>
          </a:xfrm>
          <a:prstGeom prst="rect">
            <a:avLst/>
          </a:prstGeom>
          <a:noFill/>
          <a:ln>
            <a:noFill/>
          </a:ln>
        </p:spPr>
      </p:pic>
    </p:spTree>
    <p:extLst>
      <p:ext uri="{BB962C8B-B14F-4D97-AF65-F5344CB8AC3E}">
        <p14:creationId xmlns:p14="http://schemas.microsoft.com/office/powerpoint/2010/main" val="31593938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243093" y="1539573"/>
            <a:ext cx="11772896" cy="523220"/>
          </a:xfrm>
          <a:prstGeom prst="rect">
            <a:avLst/>
          </a:prstGeom>
          <a:noFill/>
        </p:spPr>
        <p:txBody>
          <a:bodyPr wrap="square" rtlCol="0">
            <a:spAutoFit/>
          </a:bodyPr>
          <a:lstStyle/>
          <a:p>
            <a:pPr algn="ctr"/>
            <a:r>
              <a:rPr lang="es-EC" sz="2800" b="1" dirty="0" smtClean="0">
                <a:latin typeface="Arial" panose="020B0604020202020204" pitchFamily="34" charset="0"/>
                <a:cs typeface="Arial" panose="020B0604020202020204" pitchFamily="34" charset="0"/>
              </a:rPr>
              <a:t>Cátedra integradora</a:t>
            </a:r>
            <a:endParaRPr lang="es-EC" sz="2800" dirty="0">
              <a:latin typeface="Arial" panose="020B0604020202020204" pitchFamily="34" charset="0"/>
              <a:cs typeface="Arial" panose="020B0604020202020204" pitchFamily="34" charset="0"/>
            </a:endParaRPr>
          </a:p>
        </p:txBody>
      </p:sp>
      <p:sp>
        <p:nvSpPr>
          <p:cNvPr id="4" name="CuadroTexto 3"/>
          <p:cNvSpPr txBox="1"/>
          <p:nvPr/>
        </p:nvSpPr>
        <p:spPr>
          <a:xfrm>
            <a:off x="243093" y="2227660"/>
            <a:ext cx="11669865" cy="4524315"/>
          </a:xfrm>
          <a:prstGeom prst="rect">
            <a:avLst/>
          </a:prstGeom>
          <a:noFill/>
        </p:spPr>
        <p:txBody>
          <a:bodyPr wrap="square" rtlCol="0">
            <a:spAutoFit/>
          </a:bodyPr>
          <a:lstStyle/>
          <a:p>
            <a:pPr algn="just"/>
            <a:r>
              <a:rPr lang="es-EC" sz="2400" dirty="0" smtClean="0">
                <a:latin typeface="Arial" panose="020B0604020202020204" pitchFamily="34" charset="0"/>
                <a:cs typeface="Arial" panose="020B0604020202020204" pitchFamily="34" charset="0"/>
              </a:rPr>
              <a:t>La cátedra integradora es una asignatura que generalmente forma parte de la unidad de organización curricular profesional, para su efectiva aplicación en actividades prácticas se requiere de ésta y del aporte del resto de asignaturas del nivel/año de estudio.</a:t>
            </a:r>
          </a:p>
          <a:p>
            <a:pPr algn="just"/>
            <a:endParaRPr lang="es-EC" sz="2400" dirty="0">
              <a:latin typeface="Arial" panose="020B0604020202020204" pitchFamily="34" charset="0"/>
              <a:cs typeface="Arial" panose="020B0604020202020204" pitchFamily="34" charset="0"/>
            </a:endParaRPr>
          </a:p>
          <a:p>
            <a:pPr algn="just"/>
            <a:r>
              <a:rPr lang="es-EC" sz="2400" dirty="0" smtClean="0">
                <a:latin typeface="Arial" panose="020B0604020202020204" pitchFamily="34" charset="0"/>
                <a:cs typeface="Arial" panose="020B0604020202020204" pitchFamily="34" charset="0"/>
              </a:rPr>
              <a:t>En el sistema de contenidos de la cátedra integradora se encuentran los métodos, técnicas, procedimientos, etc. específicos de la profesión.</a:t>
            </a:r>
          </a:p>
          <a:p>
            <a:pPr algn="just"/>
            <a:endParaRPr lang="es-EC" sz="2400" dirty="0" smtClean="0">
              <a:latin typeface="Arial" panose="020B0604020202020204" pitchFamily="34" charset="0"/>
              <a:cs typeface="Arial" panose="020B0604020202020204" pitchFamily="34" charset="0"/>
            </a:endParaRPr>
          </a:p>
          <a:p>
            <a:pPr algn="just"/>
            <a:r>
              <a:rPr lang="es-EC" sz="2400" dirty="0" smtClean="0">
                <a:latin typeface="Arial" panose="020B0604020202020204" pitchFamily="34" charset="0"/>
                <a:cs typeface="Arial" panose="020B0604020202020204" pitchFamily="34" charset="0"/>
              </a:rPr>
              <a:t>En el rediseño curricular se encuentran detalladas en el apartado Campos de formación (praxis profesional).</a:t>
            </a:r>
          </a:p>
          <a:p>
            <a:pPr algn="just"/>
            <a:endParaRPr lang="es-EC" sz="2400" dirty="0">
              <a:latin typeface="Arial" panose="020B0604020202020204" pitchFamily="34" charset="0"/>
              <a:cs typeface="Arial" panose="020B0604020202020204" pitchFamily="34" charset="0"/>
            </a:endParaRPr>
          </a:p>
          <a:p>
            <a:pPr algn="just"/>
            <a:endParaRPr lang="es-EC"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063262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91577" y="870832"/>
            <a:ext cx="11772896" cy="954107"/>
          </a:xfrm>
          <a:prstGeom prst="rect">
            <a:avLst/>
          </a:prstGeom>
          <a:noFill/>
        </p:spPr>
        <p:txBody>
          <a:bodyPr wrap="square" rtlCol="0">
            <a:spAutoFit/>
          </a:bodyPr>
          <a:lstStyle/>
          <a:p>
            <a:pPr algn="ctr"/>
            <a:r>
              <a:rPr lang="es-EC" sz="2800" b="1" dirty="0" smtClean="0">
                <a:latin typeface="Arial" panose="020B0604020202020204" pitchFamily="34" charset="0"/>
                <a:cs typeface="Arial" panose="020B0604020202020204" pitchFamily="34" charset="0"/>
              </a:rPr>
              <a:t>Etapas de la estrategia para la implementación del modelo de vinculación con la sociedad</a:t>
            </a:r>
            <a:endParaRPr lang="es-EC" sz="2800" dirty="0">
              <a:latin typeface="Arial" panose="020B0604020202020204" pitchFamily="34" charset="0"/>
              <a:cs typeface="Arial" panose="020B0604020202020204" pitchFamily="34" charset="0"/>
            </a:endParaRPr>
          </a:p>
        </p:txBody>
      </p:sp>
      <p:sp>
        <p:nvSpPr>
          <p:cNvPr id="2" name="CuadroTexto 1"/>
          <p:cNvSpPr txBox="1"/>
          <p:nvPr/>
        </p:nvSpPr>
        <p:spPr>
          <a:xfrm>
            <a:off x="191577" y="2497539"/>
            <a:ext cx="2688609" cy="1200329"/>
          </a:xfrm>
          <a:prstGeom prst="rect">
            <a:avLst/>
          </a:prstGeom>
          <a:solidFill>
            <a:schemeClr val="accent1">
              <a:lumMod val="40000"/>
              <a:lumOff val="60000"/>
            </a:schemeClr>
          </a:solidFill>
          <a:ln>
            <a:solidFill>
              <a:schemeClr val="accent1">
                <a:lumMod val="50000"/>
              </a:schemeClr>
            </a:solidFill>
          </a:ln>
        </p:spPr>
        <p:txBody>
          <a:bodyPr wrap="square" rtlCol="0">
            <a:spAutoFit/>
          </a:bodyPr>
          <a:lstStyle/>
          <a:p>
            <a:pPr lvl="0" algn="ctr"/>
            <a:r>
              <a:rPr lang="es-EC" b="1" dirty="0" smtClean="0"/>
              <a:t>1. Etapa </a:t>
            </a:r>
            <a:r>
              <a:rPr lang="es-EC" b="1" dirty="0"/>
              <a:t>organizacional</a:t>
            </a:r>
            <a:endParaRPr lang="es-ES" dirty="0"/>
          </a:p>
          <a:p>
            <a:pPr algn="ctr"/>
            <a:r>
              <a:rPr lang="es-EC" dirty="0" smtClean="0"/>
              <a:t>Planificación </a:t>
            </a:r>
            <a:r>
              <a:rPr lang="es-EC" dirty="0"/>
              <a:t>y </a:t>
            </a:r>
            <a:r>
              <a:rPr lang="es-EC" dirty="0" smtClean="0"/>
              <a:t>organización, condiciones, convenios </a:t>
            </a:r>
            <a:r>
              <a:rPr lang="es-EC" dirty="0"/>
              <a:t>de vinculación </a:t>
            </a:r>
            <a:endParaRPr lang="es-ES" dirty="0"/>
          </a:p>
        </p:txBody>
      </p:sp>
      <p:sp>
        <p:nvSpPr>
          <p:cNvPr id="5" name="CuadroTexto 4"/>
          <p:cNvSpPr txBox="1"/>
          <p:nvPr/>
        </p:nvSpPr>
        <p:spPr>
          <a:xfrm>
            <a:off x="3241596" y="3164927"/>
            <a:ext cx="2238233" cy="2308324"/>
          </a:xfrm>
          <a:prstGeom prst="rect">
            <a:avLst/>
          </a:prstGeom>
          <a:solidFill>
            <a:schemeClr val="accent6">
              <a:lumMod val="40000"/>
              <a:lumOff val="60000"/>
            </a:schemeClr>
          </a:solidFill>
          <a:ln>
            <a:solidFill>
              <a:schemeClr val="accent6">
                <a:lumMod val="75000"/>
              </a:schemeClr>
            </a:solidFill>
          </a:ln>
        </p:spPr>
        <p:txBody>
          <a:bodyPr wrap="square" rtlCol="0">
            <a:spAutoFit/>
          </a:bodyPr>
          <a:lstStyle/>
          <a:p>
            <a:pPr lvl="0" algn="ctr"/>
            <a:r>
              <a:rPr lang="es-EC" b="1" dirty="0" smtClean="0"/>
              <a:t>2. Etapa </a:t>
            </a:r>
            <a:r>
              <a:rPr lang="es-EC" b="1" dirty="0"/>
              <a:t>operativa</a:t>
            </a:r>
            <a:endParaRPr lang="es-ES" dirty="0"/>
          </a:p>
          <a:p>
            <a:pPr algn="ctr"/>
            <a:r>
              <a:rPr lang="es-EC" dirty="0" smtClean="0"/>
              <a:t>Ejecución </a:t>
            </a:r>
            <a:r>
              <a:rPr lang="es-EC" dirty="0"/>
              <a:t>de los </a:t>
            </a:r>
            <a:r>
              <a:rPr lang="es-EC" dirty="0" smtClean="0"/>
              <a:t>programas, proyectos </a:t>
            </a:r>
            <a:r>
              <a:rPr lang="es-EC" dirty="0"/>
              <a:t>y </a:t>
            </a:r>
            <a:r>
              <a:rPr lang="es-EC" dirty="0" smtClean="0"/>
              <a:t>actividades.</a:t>
            </a:r>
          </a:p>
          <a:p>
            <a:pPr algn="ctr"/>
            <a:r>
              <a:rPr lang="es-EC" dirty="0" smtClean="0"/>
              <a:t>Intercambio </a:t>
            </a:r>
            <a:r>
              <a:rPr lang="es-EC" dirty="0"/>
              <a:t>de experiencias y la participación activa de la </a:t>
            </a:r>
            <a:r>
              <a:rPr lang="es-EC" dirty="0" smtClean="0"/>
              <a:t>comunidad</a:t>
            </a:r>
            <a:endParaRPr lang="es-ES" dirty="0"/>
          </a:p>
        </p:txBody>
      </p:sp>
      <p:sp>
        <p:nvSpPr>
          <p:cNvPr id="6" name="CuadroTexto 5"/>
          <p:cNvSpPr txBox="1"/>
          <p:nvPr/>
        </p:nvSpPr>
        <p:spPr>
          <a:xfrm>
            <a:off x="6078025" y="3751785"/>
            <a:ext cx="2606722" cy="2308324"/>
          </a:xfrm>
          <a:prstGeom prst="rect">
            <a:avLst/>
          </a:prstGeom>
          <a:solidFill>
            <a:schemeClr val="accent2">
              <a:lumMod val="40000"/>
              <a:lumOff val="60000"/>
            </a:schemeClr>
          </a:solidFill>
          <a:ln>
            <a:solidFill>
              <a:schemeClr val="accent2">
                <a:lumMod val="50000"/>
              </a:schemeClr>
            </a:solidFill>
          </a:ln>
        </p:spPr>
        <p:txBody>
          <a:bodyPr wrap="square" rtlCol="0">
            <a:spAutoFit/>
          </a:bodyPr>
          <a:lstStyle/>
          <a:p>
            <a:pPr lvl="0" algn="ctr"/>
            <a:r>
              <a:rPr lang="es-EC" b="1" dirty="0" smtClean="0"/>
              <a:t>3. Etapa </a:t>
            </a:r>
            <a:r>
              <a:rPr lang="es-EC" b="1" dirty="0"/>
              <a:t>de sistematización</a:t>
            </a:r>
            <a:endParaRPr lang="es-ES" dirty="0"/>
          </a:p>
          <a:p>
            <a:pPr algn="ctr"/>
            <a:r>
              <a:rPr lang="es-EC" dirty="0" smtClean="0"/>
              <a:t>retroalimentación para </a:t>
            </a:r>
            <a:r>
              <a:rPr lang="es-EC" dirty="0"/>
              <a:t>perfeccionar los procesos y contribuir de manera oportuna a la formación de los </a:t>
            </a:r>
            <a:r>
              <a:rPr lang="es-EC" dirty="0" smtClean="0"/>
              <a:t>profesionales. Evaluaciones</a:t>
            </a:r>
            <a:endParaRPr lang="es-ES" dirty="0"/>
          </a:p>
        </p:txBody>
      </p:sp>
      <p:sp>
        <p:nvSpPr>
          <p:cNvPr id="7" name="CuadroTexto 6"/>
          <p:cNvSpPr txBox="1"/>
          <p:nvPr/>
        </p:nvSpPr>
        <p:spPr>
          <a:xfrm>
            <a:off x="9116705" y="4549921"/>
            <a:ext cx="2483892" cy="923330"/>
          </a:xfrm>
          <a:prstGeom prst="rect">
            <a:avLst/>
          </a:prstGeom>
          <a:solidFill>
            <a:schemeClr val="accent4">
              <a:lumMod val="20000"/>
              <a:lumOff val="80000"/>
            </a:schemeClr>
          </a:solidFill>
          <a:ln>
            <a:solidFill>
              <a:srgbClr val="FF0000"/>
            </a:solidFill>
          </a:ln>
        </p:spPr>
        <p:txBody>
          <a:bodyPr wrap="square" rtlCol="0">
            <a:spAutoFit/>
          </a:bodyPr>
          <a:lstStyle/>
          <a:p>
            <a:pPr lvl="0" algn="ctr"/>
            <a:r>
              <a:rPr lang="es-EC" b="1" dirty="0" smtClean="0"/>
              <a:t>4. Etapa </a:t>
            </a:r>
            <a:r>
              <a:rPr lang="es-EC" b="1" dirty="0"/>
              <a:t>de divulgación</a:t>
            </a:r>
            <a:endParaRPr lang="es-ES" dirty="0"/>
          </a:p>
          <a:p>
            <a:pPr algn="ctr"/>
            <a:r>
              <a:rPr lang="es-EC" dirty="0" smtClean="0"/>
              <a:t>Difusión </a:t>
            </a:r>
            <a:r>
              <a:rPr lang="es-EC" dirty="0"/>
              <a:t>de los resultados obtenidos</a:t>
            </a:r>
            <a:endParaRPr lang="es-ES" dirty="0"/>
          </a:p>
        </p:txBody>
      </p:sp>
    </p:spTree>
    <p:extLst>
      <p:ext uri="{BB962C8B-B14F-4D97-AF65-F5344CB8AC3E}">
        <p14:creationId xmlns:p14="http://schemas.microsoft.com/office/powerpoint/2010/main" val="30261182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360608" y="1065154"/>
            <a:ext cx="11539473" cy="1200329"/>
          </a:xfrm>
          <a:prstGeom prst="rect">
            <a:avLst/>
          </a:prstGeom>
          <a:noFill/>
        </p:spPr>
        <p:txBody>
          <a:bodyPr wrap="square" rtlCol="0">
            <a:spAutoFit/>
          </a:bodyPr>
          <a:lstStyle/>
          <a:p>
            <a:pPr algn="ctr"/>
            <a:r>
              <a:rPr lang="es-EC" dirty="0" smtClean="0">
                <a:solidFill>
                  <a:srgbClr val="002060"/>
                </a:solidFill>
                <a:latin typeface="Arial Black" panose="020B0A04020102020204" pitchFamily="34" charset="0"/>
              </a:rPr>
              <a:t>Empresa </a:t>
            </a:r>
            <a:r>
              <a:rPr lang="es-EC" dirty="0">
                <a:solidFill>
                  <a:srgbClr val="002060"/>
                </a:solidFill>
                <a:latin typeface="Arial Black" panose="020B0A04020102020204" pitchFamily="34" charset="0"/>
              </a:rPr>
              <a:t>pública del Terminal Terrestre de Machala</a:t>
            </a:r>
            <a:endParaRPr lang="es-EC" b="1" dirty="0">
              <a:solidFill>
                <a:srgbClr val="002060"/>
              </a:solidFill>
              <a:latin typeface="Arial Black" panose="020B0A04020102020204" pitchFamily="34" charset="0"/>
            </a:endParaRPr>
          </a:p>
          <a:p>
            <a:r>
              <a:rPr lang="es-EC" b="1" dirty="0"/>
              <a:t>ITS: </a:t>
            </a:r>
            <a:r>
              <a:rPr lang="es-EC" dirty="0"/>
              <a:t>Ismael Pérez Pazmiño</a:t>
            </a:r>
            <a:endParaRPr lang="es-EC" b="1" dirty="0"/>
          </a:p>
          <a:p>
            <a:r>
              <a:rPr lang="es-EC" b="1" dirty="0"/>
              <a:t>Carreras que participan: </a:t>
            </a:r>
            <a:r>
              <a:rPr lang="es-EC" dirty="0"/>
              <a:t>Tecnología en Análisis de Sistemas, Tecnología en Secretariado Ejecutivo</a:t>
            </a:r>
            <a:endParaRPr lang="es-EC" b="1" dirty="0"/>
          </a:p>
          <a:p>
            <a:r>
              <a:rPr lang="es-EC" b="1" dirty="0"/>
              <a:t>Fecha de inicio:</a:t>
            </a:r>
            <a:r>
              <a:rPr lang="es-EC" dirty="0"/>
              <a:t> primer periodo académico </a:t>
            </a:r>
            <a:r>
              <a:rPr lang="es-EC" dirty="0" smtClean="0"/>
              <a:t>2016</a:t>
            </a:r>
            <a:endParaRPr lang="es-EC" b="1" dirty="0"/>
          </a:p>
        </p:txBody>
      </p:sp>
      <p:grpSp>
        <p:nvGrpSpPr>
          <p:cNvPr id="35" name="Grupo 34"/>
          <p:cNvGrpSpPr/>
          <p:nvPr/>
        </p:nvGrpSpPr>
        <p:grpSpPr>
          <a:xfrm>
            <a:off x="139490" y="2842639"/>
            <a:ext cx="11760591" cy="1999699"/>
            <a:chOff x="0" y="2046595"/>
            <a:chExt cx="11760591" cy="1999699"/>
          </a:xfrm>
        </p:grpSpPr>
        <p:cxnSp>
          <p:nvCxnSpPr>
            <p:cNvPr id="10" name="Conector recto de flecha 9"/>
            <p:cNvCxnSpPr/>
            <p:nvPr/>
          </p:nvCxnSpPr>
          <p:spPr>
            <a:xfrm>
              <a:off x="0" y="3222792"/>
              <a:ext cx="11760591" cy="6042"/>
            </a:xfrm>
            <a:prstGeom prst="straightConnector1">
              <a:avLst/>
            </a:prstGeom>
            <a:ln w="177800">
              <a:tailEnd type="triangle"/>
            </a:ln>
          </p:spPr>
          <p:style>
            <a:lnRef idx="1">
              <a:schemeClr val="accent1"/>
            </a:lnRef>
            <a:fillRef idx="0">
              <a:schemeClr val="accent1"/>
            </a:fillRef>
            <a:effectRef idx="0">
              <a:schemeClr val="accent1"/>
            </a:effectRef>
            <a:fontRef idx="minor">
              <a:schemeClr val="tx1"/>
            </a:fontRef>
          </p:style>
        </p:cxnSp>
        <p:sp>
          <p:nvSpPr>
            <p:cNvPr id="12" name="CuadroTexto 11"/>
            <p:cNvSpPr txBox="1"/>
            <p:nvPr/>
          </p:nvSpPr>
          <p:spPr>
            <a:xfrm>
              <a:off x="384363" y="3500223"/>
              <a:ext cx="1374351" cy="523220"/>
            </a:xfrm>
            <a:prstGeom prst="rect">
              <a:avLst/>
            </a:prstGeom>
            <a:noFill/>
          </p:spPr>
          <p:txBody>
            <a:bodyPr wrap="none" rtlCol="0">
              <a:spAutoFit/>
            </a:bodyPr>
            <a:lstStyle/>
            <a:p>
              <a:r>
                <a:rPr lang="es-EC" sz="1400" dirty="0" smtClean="0"/>
                <a:t>Primer periodo </a:t>
              </a:r>
            </a:p>
            <a:p>
              <a:r>
                <a:rPr lang="es-EC" sz="1400" dirty="0" smtClean="0"/>
                <a:t>académico 2016</a:t>
              </a:r>
              <a:endParaRPr lang="es-EC" sz="1400" dirty="0"/>
            </a:p>
          </p:txBody>
        </p:sp>
        <p:sp>
          <p:nvSpPr>
            <p:cNvPr id="13" name="CuadroTexto 12"/>
            <p:cNvSpPr txBox="1"/>
            <p:nvPr/>
          </p:nvSpPr>
          <p:spPr>
            <a:xfrm>
              <a:off x="96636" y="2046595"/>
              <a:ext cx="2809487" cy="1169551"/>
            </a:xfrm>
            <a:prstGeom prst="rect">
              <a:avLst/>
            </a:prstGeom>
            <a:noFill/>
          </p:spPr>
          <p:txBody>
            <a:bodyPr wrap="none" rtlCol="0">
              <a:spAutoFit/>
            </a:bodyPr>
            <a:lstStyle/>
            <a:p>
              <a:r>
                <a:rPr lang="es-EC" sz="1400" dirty="0" smtClean="0"/>
                <a:t>TAS: Programación multimedia,</a:t>
              </a:r>
            </a:p>
            <a:p>
              <a:r>
                <a:rPr lang="es-EC" sz="1400" dirty="0"/>
                <a:t> </a:t>
              </a:r>
              <a:r>
                <a:rPr lang="es-EC" sz="1400" dirty="0" smtClean="0"/>
                <a:t>       Página Web, registro IEPI</a:t>
              </a:r>
            </a:p>
            <a:p>
              <a:r>
                <a:rPr lang="es-EC" sz="1400" dirty="0" smtClean="0"/>
                <a:t>TSE: Sistema de gestión documental</a:t>
              </a:r>
            </a:p>
            <a:p>
              <a:r>
                <a:rPr lang="es-EC" sz="1400" dirty="0" smtClean="0"/>
                <a:t>Convenio vinculación </a:t>
              </a:r>
              <a:r>
                <a:rPr lang="es-EC" sz="1400" dirty="0" err="1" smtClean="0"/>
                <a:t>multicarrera</a:t>
              </a:r>
              <a:endParaRPr lang="es-EC" sz="1400" dirty="0" smtClean="0"/>
            </a:p>
            <a:p>
              <a:r>
                <a:rPr lang="es-EC" sz="1400" dirty="0" smtClean="0"/>
                <a:t>Convenio de prácticas TSE</a:t>
              </a:r>
              <a:endParaRPr lang="es-EC" sz="1400" dirty="0"/>
            </a:p>
          </p:txBody>
        </p:sp>
        <p:cxnSp>
          <p:nvCxnSpPr>
            <p:cNvPr id="15" name="Conector recto 14"/>
            <p:cNvCxnSpPr/>
            <p:nvPr/>
          </p:nvCxnSpPr>
          <p:spPr>
            <a:xfrm flipH="1">
              <a:off x="3002759" y="2913203"/>
              <a:ext cx="7727" cy="619177"/>
            </a:xfrm>
            <a:prstGeom prst="line">
              <a:avLst/>
            </a:prstGeom>
            <a:ln w="79375"/>
          </p:spPr>
          <p:style>
            <a:lnRef idx="1">
              <a:schemeClr val="accent1"/>
            </a:lnRef>
            <a:fillRef idx="0">
              <a:schemeClr val="accent1"/>
            </a:fillRef>
            <a:effectRef idx="0">
              <a:schemeClr val="accent1"/>
            </a:effectRef>
            <a:fontRef idx="minor">
              <a:schemeClr val="tx1"/>
            </a:fontRef>
          </p:style>
        </p:cxnSp>
        <p:sp>
          <p:nvSpPr>
            <p:cNvPr id="17" name="CuadroTexto 16"/>
            <p:cNvSpPr txBox="1"/>
            <p:nvPr/>
          </p:nvSpPr>
          <p:spPr>
            <a:xfrm>
              <a:off x="4289992" y="3523074"/>
              <a:ext cx="1471878" cy="523220"/>
            </a:xfrm>
            <a:prstGeom prst="rect">
              <a:avLst/>
            </a:prstGeom>
            <a:noFill/>
          </p:spPr>
          <p:txBody>
            <a:bodyPr wrap="none" rtlCol="0">
              <a:spAutoFit/>
            </a:bodyPr>
            <a:lstStyle/>
            <a:p>
              <a:r>
                <a:rPr lang="es-EC" sz="1400" dirty="0" smtClean="0"/>
                <a:t>Segundo periodo </a:t>
              </a:r>
            </a:p>
            <a:p>
              <a:r>
                <a:rPr lang="es-EC" sz="1400" dirty="0" smtClean="0"/>
                <a:t>académico 2016</a:t>
              </a:r>
              <a:endParaRPr lang="es-EC" sz="1400" dirty="0"/>
            </a:p>
          </p:txBody>
        </p:sp>
        <p:sp>
          <p:nvSpPr>
            <p:cNvPr id="18" name="CuadroTexto 17"/>
            <p:cNvSpPr txBox="1"/>
            <p:nvPr/>
          </p:nvSpPr>
          <p:spPr>
            <a:xfrm>
              <a:off x="3074985" y="2283168"/>
              <a:ext cx="3888523" cy="523220"/>
            </a:xfrm>
            <a:prstGeom prst="rect">
              <a:avLst/>
            </a:prstGeom>
            <a:noFill/>
          </p:spPr>
          <p:txBody>
            <a:bodyPr wrap="square" rtlCol="0">
              <a:spAutoFit/>
            </a:bodyPr>
            <a:lstStyle/>
            <a:p>
              <a:r>
                <a:rPr lang="es-EC" sz="1400" dirty="0" smtClean="0"/>
                <a:t>TAS: Aplicativo gestión documental, registro IEPI,  1 artículo</a:t>
              </a:r>
            </a:p>
          </p:txBody>
        </p:sp>
        <p:cxnSp>
          <p:nvCxnSpPr>
            <p:cNvPr id="20" name="Conector recto 19"/>
            <p:cNvCxnSpPr/>
            <p:nvPr/>
          </p:nvCxnSpPr>
          <p:spPr>
            <a:xfrm flipH="1">
              <a:off x="7392067" y="2867177"/>
              <a:ext cx="7727" cy="619177"/>
            </a:xfrm>
            <a:prstGeom prst="line">
              <a:avLst/>
            </a:prstGeom>
            <a:ln w="79375"/>
          </p:spPr>
          <p:style>
            <a:lnRef idx="1">
              <a:schemeClr val="accent1"/>
            </a:lnRef>
            <a:fillRef idx="0">
              <a:schemeClr val="accent1"/>
            </a:fillRef>
            <a:effectRef idx="0">
              <a:schemeClr val="accent1"/>
            </a:effectRef>
            <a:fontRef idx="minor">
              <a:schemeClr val="tx1"/>
            </a:fontRef>
          </p:style>
        </p:cxnSp>
        <p:sp>
          <p:nvSpPr>
            <p:cNvPr id="21" name="CuadroTexto 20"/>
            <p:cNvSpPr txBox="1"/>
            <p:nvPr/>
          </p:nvSpPr>
          <p:spPr>
            <a:xfrm>
              <a:off x="7990637" y="2283168"/>
              <a:ext cx="2869621" cy="523220"/>
            </a:xfrm>
            <a:prstGeom prst="rect">
              <a:avLst/>
            </a:prstGeom>
            <a:noFill/>
          </p:spPr>
          <p:txBody>
            <a:bodyPr wrap="square" rtlCol="0">
              <a:spAutoFit/>
            </a:bodyPr>
            <a:lstStyle/>
            <a:p>
              <a:r>
                <a:rPr lang="es-EC" sz="1400" dirty="0" smtClean="0"/>
                <a:t>TAS: Aplicativo Guía virtual, Registro IEPI, 1 artículo</a:t>
              </a:r>
            </a:p>
          </p:txBody>
        </p:sp>
        <p:sp>
          <p:nvSpPr>
            <p:cNvPr id="22" name="CuadroTexto 21"/>
            <p:cNvSpPr txBox="1"/>
            <p:nvPr/>
          </p:nvSpPr>
          <p:spPr>
            <a:xfrm>
              <a:off x="8465752" y="3500223"/>
              <a:ext cx="1374351" cy="523220"/>
            </a:xfrm>
            <a:prstGeom prst="rect">
              <a:avLst/>
            </a:prstGeom>
            <a:noFill/>
          </p:spPr>
          <p:txBody>
            <a:bodyPr wrap="none" rtlCol="0">
              <a:spAutoFit/>
            </a:bodyPr>
            <a:lstStyle/>
            <a:p>
              <a:r>
                <a:rPr lang="es-EC" sz="1400" dirty="0" smtClean="0"/>
                <a:t>Primer periodo </a:t>
              </a:r>
            </a:p>
            <a:p>
              <a:r>
                <a:rPr lang="es-EC" sz="1400" dirty="0" smtClean="0"/>
                <a:t>académico 2017</a:t>
              </a:r>
              <a:endParaRPr lang="es-EC" sz="1400" dirty="0"/>
            </a:p>
          </p:txBody>
        </p:sp>
      </p:grpSp>
    </p:spTree>
    <p:extLst>
      <p:ext uri="{BB962C8B-B14F-4D97-AF65-F5344CB8AC3E}">
        <p14:creationId xmlns:p14="http://schemas.microsoft.com/office/powerpoint/2010/main" val="26667398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360608" y="1065154"/>
            <a:ext cx="11539473" cy="1477328"/>
          </a:xfrm>
          <a:prstGeom prst="rect">
            <a:avLst/>
          </a:prstGeom>
          <a:noFill/>
        </p:spPr>
        <p:txBody>
          <a:bodyPr wrap="square" rtlCol="0">
            <a:spAutoFit/>
          </a:bodyPr>
          <a:lstStyle/>
          <a:p>
            <a:pPr algn="ctr"/>
            <a:r>
              <a:rPr lang="es-EC" dirty="0" smtClean="0">
                <a:solidFill>
                  <a:srgbClr val="002060"/>
                </a:solidFill>
                <a:latin typeface="Arial Black" panose="020B0A04020102020204" pitchFamily="34" charset="0"/>
              </a:rPr>
              <a:t>Programa de Vinculación con la sociedad</a:t>
            </a:r>
            <a:endParaRPr lang="es-EC" b="1" dirty="0">
              <a:solidFill>
                <a:srgbClr val="002060"/>
              </a:solidFill>
              <a:latin typeface="Arial Black" panose="020B0A04020102020204" pitchFamily="34" charset="0"/>
            </a:endParaRPr>
          </a:p>
          <a:p>
            <a:r>
              <a:rPr lang="es-EC" b="1" dirty="0"/>
              <a:t>ITS: </a:t>
            </a:r>
            <a:r>
              <a:rPr lang="es-EC" dirty="0"/>
              <a:t>Ismael Pérez Pazmiño</a:t>
            </a:r>
            <a:endParaRPr lang="es-EC" b="1" dirty="0"/>
          </a:p>
          <a:p>
            <a:r>
              <a:rPr lang="es-EC" b="1" dirty="0"/>
              <a:t>Carreras que participan: </a:t>
            </a:r>
            <a:r>
              <a:rPr lang="es-EC" dirty="0" smtClean="0"/>
              <a:t>Tecnología Superior en Redes y Telecomunicaciones</a:t>
            </a:r>
            <a:endParaRPr lang="es-EC" b="1" dirty="0"/>
          </a:p>
          <a:p>
            <a:r>
              <a:rPr lang="es-EC" b="1" dirty="0"/>
              <a:t>Fecha de inicio:</a:t>
            </a:r>
            <a:r>
              <a:rPr lang="es-EC" dirty="0"/>
              <a:t> primer periodo académico </a:t>
            </a:r>
            <a:r>
              <a:rPr lang="es-EC" dirty="0" smtClean="0"/>
              <a:t>2018</a:t>
            </a:r>
          </a:p>
          <a:p>
            <a:r>
              <a:rPr lang="es-EC" b="1" dirty="0" smtClean="0"/>
              <a:t>Fecha fin: </a:t>
            </a:r>
            <a:r>
              <a:rPr lang="es-EC" dirty="0" smtClean="0"/>
              <a:t>Primer periodo académico 2020</a:t>
            </a:r>
            <a:endParaRPr lang="es-EC" b="1" dirty="0"/>
          </a:p>
        </p:txBody>
      </p:sp>
      <p:grpSp>
        <p:nvGrpSpPr>
          <p:cNvPr id="35" name="Grupo 34"/>
          <p:cNvGrpSpPr/>
          <p:nvPr/>
        </p:nvGrpSpPr>
        <p:grpSpPr>
          <a:xfrm>
            <a:off x="139490" y="2602582"/>
            <a:ext cx="11760591" cy="1976848"/>
            <a:chOff x="0" y="2046595"/>
            <a:chExt cx="11760591" cy="1976848"/>
          </a:xfrm>
        </p:grpSpPr>
        <p:cxnSp>
          <p:nvCxnSpPr>
            <p:cNvPr id="10" name="Conector recto de flecha 9"/>
            <p:cNvCxnSpPr/>
            <p:nvPr/>
          </p:nvCxnSpPr>
          <p:spPr>
            <a:xfrm>
              <a:off x="0" y="3222792"/>
              <a:ext cx="11760591" cy="6042"/>
            </a:xfrm>
            <a:prstGeom prst="straightConnector1">
              <a:avLst/>
            </a:prstGeom>
            <a:ln w="177800">
              <a:tailEnd type="triangle"/>
            </a:ln>
          </p:spPr>
          <p:style>
            <a:lnRef idx="1">
              <a:schemeClr val="accent1"/>
            </a:lnRef>
            <a:fillRef idx="0">
              <a:schemeClr val="accent1"/>
            </a:fillRef>
            <a:effectRef idx="0">
              <a:schemeClr val="accent1"/>
            </a:effectRef>
            <a:fontRef idx="minor">
              <a:schemeClr val="tx1"/>
            </a:fontRef>
          </p:style>
        </p:cxnSp>
        <p:sp>
          <p:nvSpPr>
            <p:cNvPr id="12" name="CuadroTexto 11"/>
            <p:cNvSpPr txBox="1"/>
            <p:nvPr/>
          </p:nvSpPr>
          <p:spPr>
            <a:xfrm>
              <a:off x="384363" y="3500223"/>
              <a:ext cx="1374351" cy="523220"/>
            </a:xfrm>
            <a:prstGeom prst="rect">
              <a:avLst/>
            </a:prstGeom>
            <a:noFill/>
          </p:spPr>
          <p:txBody>
            <a:bodyPr wrap="none" rtlCol="0">
              <a:spAutoFit/>
            </a:bodyPr>
            <a:lstStyle/>
            <a:p>
              <a:r>
                <a:rPr lang="es-EC" sz="1400" dirty="0" smtClean="0"/>
                <a:t>Primer periodo </a:t>
              </a:r>
            </a:p>
            <a:p>
              <a:r>
                <a:rPr lang="es-EC" sz="1400" dirty="0" smtClean="0"/>
                <a:t>académico </a:t>
              </a:r>
              <a:r>
                <a:rPr lang="es-EC" sz="1400" dirty="0" smtClean="0"/>
                <a:t>2018</a:t>
              </a:r>
              <a:endParaRPr lang="es-EC" sz="1400" dirty="0"/>
            </a:p>
          </p:txBody>
        </p:sp>
        <p:sp>
          <p:nvSpPr>
            <p:cNvPr id="13" name="CuadroTexto 12"/>
            <p:cNvSpPr txBox="1"/>
            <p:nvPr/>
          </p:nvSpPr>
          <p:spPr>
            <a:xfrm>
              <a:off x="96636" y="2046595"/>
              <a:ext cx="2111289" cy="954107"/>
            </a:xfrm>
            <a:prstGeom prst="rect">
              <a:avLst/>
            </a:prstGeom>
            <a:noFill/>
          </p:spPr>
          <p:txBody>
            <a:bodyPr wrap="square" rtlCol="0">
              <a:spAutoFit/>
            </a:bodyPr>
            <a:lstStyle/>
            <a:p>
              <a:r>
                <a:rPr lang="es-EC" sz="1400" dirty="0" smtClean="0"/>
                <a:t>TSRYT: </a:t>
              </a:r>
            </a:p>
            <a:p>
              <a:r>
                <a:rPr lang="es-EC" sz="1400" dirty="0" smtClean="0"/>
                <a:t>Diagnóstico y diseño de la investigación</a:t>
              </a:r>
            </a:p>
            <a:p>
              <a:r>
                <a:rPr lang="es-EC" sz="1400" dirty="0" smtClean="0"/>
                <a:t>Firma de convenios</a:t>
              </a:r>
              <a:endParaRPr lang="es-EC" sz="1400" dirty="0"/>
            </a:p>
          </p:txBody>
        </p:sp>
        <p:cxnSp>
          <p:nvCxnSpPr>
            <p:cNvPr id="15" name="Conector recto 14"/>
            <p:cNvCxnSpPr/>
            <p:nvPr/>
          </p:nvCxnSpPr>
          <p:spPr>
            <a:xfrm flipH="1">
              <a:off x="2334019" y="2881046"/>
              <a:ext cx="7727" cy="619177"/>
            </a:xfrm>
            <a:prstGeom prst="line">
              <a:avLst/>
            </a:prstGeom>
            <a:ln w="79375"/>
          </p:spPr>
          <p:style>
            <a:lnRef idx="1">
              <a:schemeClr val="accent1"/>
            </a:lnRef>
            <a:fillRef idx="0">
              <a:schemeClr val="accent1"/>
            </a:fillRef>
            <a:effectRef idx="0">
              <a:schemeClr val="accent1"/>
            </a:effectRef>
            <a:fontRef idx="minor">
              <a:schemeClr val="tx1"/>
            </a:fontRef>
          </p:style>
        </p:cxnSp>
        <p:sp>
          <p:nvSpPr>
            <p:cNvPr id="17" name="CuadroTexto 16"/>
            <p:cNvSpPr txBox="1"/>
            <p:nvPr/>
          </p:nvSpPr>
          <p:spPr>
            <a:xfrm>
              <a:off x="2698626" y="3494636"/>
              <a:ext cx="1471878" cy="523220"/>
            </a:xfrm>
            <a:prstGeom prst="rect">
              <a:avLst/>
            </a:prstGeom>
            <a:noFill/>
          </p:spPr>
          <p:txBody>
            <a:bodyPr wrap="none" rtlCol="0">
              <a:spAutoFit/>
            </a:bodyPr>
            <a:lstStyle/>
            <a:p>
              <a:r>
                <a:rPr lang="es-EC" sz="1400" dirty="0" smtClean="0"/>
                <a:t>Segundo periodo </a:t>
              </a:r>
            </a:p>
            <a:p>
              <a:r>
                <a:rPr lang="es-EC" sz="1400" dirty="0" smtClean="0"/>
                <a:t>académico </a:t>
              </a:r>
              <a:r>
                <a:rPr lang="es-EC" sz="1400" dirty="0" smtClean="0"/>
                <a:t>2018</a:t>
              </a:r>
              <a:endParaRPr lang="es-EC" sz="1400" dirty="0"/>
            </a:p>
          </p:txBody>
        </p:sp>
        <p:cxnSp>
          <p:nvCxnSpPr>
            <p:cNvPr id="20" name="Conector recto 19"/>
            <p:cNvCxnSpPr/>
            <p:nvPr/>
          </p:nvCxnSpPr>
          <p:spPr>
            <a:xfrm flipH="1">
              <a:off x="4668038" y="2867177"/>
              <a:ext cx="7727" cy="619177"/>
            </a:xfrm>
            <a:prstGeom prst="line">
              <a:avLst/>
            </a:prstGeom>
            <a:ln w="79375"/>
          </p:spPr>
          <p:style>
            <a:lnRef idx="1">
              <a:schemeClr val="accent1"/>
            </a:lnRef>
            <a:fillRef idx="0">
              <a:schemeClr val="accent1"/>
            </a:fillRef>
            <a:effectRef idx="0">
              <a:schemeClr val="accent1"/>
            </a:effectRef>
            <a:fontRef idx="minor">
              <a:schemeClr val="tx1"/>
            </a:fontRef>
          </p:style>
        </p:cxnSp>
        <p:sp>
          <p:nvSpPr>
            <p:cNvPr id="21" name="CuadroTexto 20"/>
            <p:cNvSpPr txBox="1"/>
            <p:nvPr/>
          </p:nvSpPr>
          <p:spPr>
            <a:xfrm>
              <a:off x="4851653" y="2165226"/>
              <a:ext cx="1750852" cy="738664"/>
            </a:xfrm>
            <a:prstGeom prst="rect">
              <a:avLst/>
            </a:prstGeom>
            <a:noFill/>
          </p:spPr>
          <p:txBody>
            <a:bodyPr wrap="square" rtlCol="0">
              <a:spAutoFit/>
            </a:bodyPr>
            <a:lstStyle/>
            <a:p>
              <a:r>
                <a:rPr lang="es-EC" sz="1400" dirty="0" smtClean="0"/>
                <a:t>TSRYT:</a:t>
              </a:r>
            </a:p>
            <a:p>
              <a:r>
                <a:rPr lang="es-EC" sz="1400" dirty="0" smtClean="0"/>
                <a:t>Diseño físico de la red</a:t>
              </a:r>
              <a:endParaRPr lang="es-EC" sz="1400" dirty="0" smtClean="0"/>
            </a:p>
          </p:txBody>
        </p:sp>
        <p:sp>
          <p:nvSpPr>
            <p:cNvPr id="22" name="CuadroTexto 21"/>
            <p:cNvSpPr txBox="1"/>
            <p:nvPr/>
          </p:nvSpPr>
          <p:spPr>
            <a:xfrm>
              <a:off x="4801859" y="3450924"/>
              <a:ext cx="1374351" cy="523220"/>
            </a:xfrm>
            <a:prstGeom prst="rect">
              <a:avLst/>
            </a:prstGeom>
            <a:noFill/>
          </p:spPr>
          <p:txBody>
            <a:bodyPr wrap="none" rtlCol="0">
              <a:spAutoFit/>
            </a:bodyPr>
            <a:lstStyle/>
            <a:p>
              <a:r>
                <a:rPr lang="es-EC" sz="1400" dirty="0" smtClean="0"/>
                <a:t>Primer periodo </a:t>
              </a:r>
            </a:p>
            <a:p>
              <a:r>
                <a:rPr lang="es-EC" sz="1400" dirty="0" smtClean="0"/>
                <a:t>académico </a:t>
              </a:r>
              <a:r>
                <a:rPr lang="es-EC" sz="1400" dirty="0" smtClean="0"/>
                <a:t>2019</a:t>
              </a:r>
              <a:endParaRPr lang="es-EC" sz="1400" dirty="0"/>
            </a:p>
          </p:txBody>
        </p:sp>
      </p:grpSp>
      <p:sp>
        <p:nvSpPr>
          <p:cNvPr id="14" name="CuadroTexto 13"/>
          <p:cNvSpPr txBox="1"/>
          <p:nvPr/>
        </p:nvSpPr>
        <p:spPr>
          <a:xfrm>
            <a:off x="2838116" y="2728147"/>
            <a:ext cx="1888017" cy="523220"/>
          </a:xfrm>
          <a:prstGeom prst="rect">
            <a:avLst/>
          </a:prstGeom>
          <a:noFill/>
        </p:spPr>
        <p:txBody>
          <a:bodyPr wrap="none" rtlCol="0">
            <a:spAutoFit/>
          </a:bodyPr>
          <a:lstStyle/>
          <a:p>
            <a:r>
              <a:rPr lang="es-EC" sz="1400" dirty="0" smtClean="0"/>
              <a:t>TSRYT: </a:t>
            </a:r>
          </a:p>
          <a:p>
            <a:r>
              <a:rPr lang="es-EC" sz="1400" dirty="0" smtClean="0"/>
              <a:t>´Diseño lógico de la red</a:t>
            </a:r>
            <a:endParaRPr lang="es-EC" sz="1400" dirty="0"/>
          </a:p>
        </p:txBody>
      </p:sp>
      <p:cxnSp>
        <p:nvCxnSpPr>
          <p:cNvPr id="16" name="Conector recto 15"/>
          <p:cNvCxnSpPr/>
          <p:nvPr/>
        </p:nvCxnSpPr>
        <p:spPr>
          <a:xfrm flipH="1">
            <a:off x="6734268" y="3423163"/>
            <a:ext cx="7727" cy="619177"/>
          </a:xfrm>
          <a:prstGeom prst="line">
            <a:avLst/>
          </a:prstGeom>
          <a:ln w="79375"/>
        </p:spPr>
        <p:style>
          <a:lnRef idx="1">
            <a:schemeClr val="accent1"/>
          </a:lnRef>
          <a:fillRef idx="0">
            <a:schemeClr val="accent1"/>
          </a:fillRef>
          <a:effectRef idx="0">
            <a:schemeClr val="accent1"/>
          </a:effectRef>
          <a:fontRef idx="minor">
            <a:schemeClr val="tx1"/>
          </a:fontRef>
        </p:style>
      </p:cxnSp>
      <p:sp>
        <p:nvSpPr>
          <p:cNvPr id="19" name="CuadroTexto 18"/>
          <p:cNvSpPr txBox="1"/>
          <p:nvPr/>
        </p:nvSpPr>
        <p:spPr>
          <a:xfrm>
            <a:off x="6894395" y="2620425"/>
            <a:ext cx="1750852" cy="738664"/>
          </a:xfrm>
          <a:prstGeom prst="rect">
            <a:avLst/>
          </a:prstGeom>
          <a:noFill/>
        </p:spPr>
        <p:txBody>
          <a:bodyPr wrap="square" rtlCol="0">
            <a:spAutoFit/>
          </a:bodyPr>
          <a:lstStyle/>
          <a:p>
            <a:r>
              <a:rPr lang="es-EC" sz="1400" dirty="0" smtClean="0"/>
              <a:t>TSRYT:</a:t>
            </a:r>
            <a:endParaRPr lang="es-EC" sz="1400" dirty="0"/>
          </a:p>
          <a:p>
            <a:r>
              <a:rPr lang="es-EC" sz="1400" dirty="0" smtClean="0"/>
              <a:t>Administración de la Red</a:t>
            </a:r>
          </a:p>
        </p:txBody>
      </p:sp>
      <p:sp>
        <p:nvSpPr>
          <p:cNvPr id="23" name="CuadroTexto 22"/>
          <p:cNvSpPr txBox="1"/>
          <p:nvPr/>
        </p:nvSpPr>
        <p:spPr>
          <a:xfrm>
            <a:off x="6894395" y="3942901"/>
            <a:ext cx="1471878" cy="523220"/>
          </a:xfrm>
          <a:prstGeom prst="rect">
            <a:avLst/>
          </a:prstGeom>
          <a:noFill/>
        </p:spPr>
        <p:txBody>
          <a:bodyPr wrap="none" rtlCol="0">
            <a:spAutoFit/>
          </a:bodyPr>
          <a:lstStyle/>
          <a:p>
            <a:r>
              <a:rPr lang="es-EC" sz="1400" dirty="0" smtClean="0"/>
              <a:t>Segundo</a:t>
            </a:r>
            <a:r>
              <a:rPr lang="es-EC" sz="1400" dirty="0" smtClean="0"/>
              <a:t> </a:t>
            </a:r>
            <a:r>
              <a:rPr lang="es-EC" sz="1400" dirty="0" smtClean="0"/>
              <a:t>periodo </a:t>
            </a:r>
          </a:p>
          <a:p>
            <a:r>
              <a:rPr lang="es-EC" sz="1400" dirty="0" smtClean="0"/>
              <a:t>académico </a:t>
            </a:r>
            <a:r>
              <a:rPr lang="es-EC" sz="1400" dirty="0" smtClean="0"/>
              <a:t>2019</a:t>
            </a:r>
            <a:endParaRPr lang="es-EC" sz="1400" dirty="0"/>
          </a:p>
        </p:txBody>
      </p:sp>
      <p:cxnSp>
        <p:nvCxnSpPr>
          <p:cNvPr id="24" name="Conector recto 23"/>
          <p:cNvCxnSpPr/>
          <p:nvPr/>
        </p:nvCxnSpPr>
        <p:spPr>
          <a:xfrm flipH="1">
            <a:off x="8743066" y="3421512"/>
            <a:ext cx="7727" cy="619177"/>
          </a:xfrm>
          <a:prstGeom prst="line">
            <a:avLst/>
          </a:prstGeom>
          <a:ln w="79375"/>
        </p:spPr>
        <p:style>
          <a:lnRef idx="1">
            <a:schemeClr val="accent1"/>
          </a:lnRef>
          <a:fillRef idx="0">
            <a:schemeClr val="accent1"/>
          </a:fillRef>
          <a:effectRef idx="0">
            <a:schemeClr val="accent1"/>
          </a:effectRef>
          <a:fontRef idx="minor">
            <a:schemeClr val="tx1"/>
          </a:fontRef>
        </p:style>
      </p:cxnSp>
      <p:sp>
        <p:nvSpPr>
          <p:cNvPr id="25" name="CuadroTexto 24"/>
          <p:cNvSpPr txBox="1"/>
          <p:nvPr/>
        </p:nvSpPr>
        <p:spPr>
          <a:xfrm>
            <a:off x="8971129" y="2620425"/>
            <a:ext cx="1750852" cy="523220"/>
          </a:xfrm>
          <a:prstGeom prst="rect">
            <a:avLst/>
          </a:prstGeom>
          <a:noFill/>
        </p:spPr>
        <p:txBody>
          <a:bodyPr wrap="square" rtlCol="0">
            <a:spAutoFit/>
          </a:bodyPr>
          <a:lstStyle/>
          <a:p>
            <a:r>
              <a:rPr lang="es-EC" sz="1400" dirty="0" smtClean="0"/>
              <a:t>TSRYT:</a:t>
            </a:r>
            <a:endParaRPr lang="es-EC" sz="1400" dirty="0"/>
          </a:p>
          <a:p>
            <a:r>
              <a:rPr lang="es-EC" sz="1400" dirty="0" smtClean="0"/>
              <a:t>Auditoría de la Red</a:t>
            </a:r>
            <a:endParaRPr lang="es-EC" sz="1400" dirty="0" smtClean="0"/>
          </a:p>
        </p:txBody>
      </p:sp>
      <p:sp>
        <p:nvSpPr>
          <p:cNvPr id="26" name="CuadroTexto 25"/>
          <p:cNvSpPr txBox="1"/>
          <p:nvPr/>
        </p:nvSpPr>
        <p:spPr>
          <a:xfrm>
            <a:off x="8963900" y="3896735"/>
            <a:ext cx="1377300" cy="523220"/>
          </a:xfrm>
          <a:prstGeom prst="rect">
            <a:avLst/>
          </a:prstGeom>
          <a:noFill/>
        </p:spPr>
        <p:txBody>
          <a:bodyPr wrap="none" rtlCol="0">
            <a:spAutoFit/>
          </a:bodyPr>
          <a:lstStyle/>
          <a:p>
            <a:r>
              <a:rPr lang="es-EC" sz="1400" dirty="0" smtClean="0"/>
              <a:t>Primer </a:t>
            </a:r>
            <a:r>
              <a:rPr lang="es-EC" sz="1400" dirty="0" smtClean="0"/>
              <a:t>periodo </a:t>
            </a:r>
          </a:p>
          <a:p>
            <a:r>
              <a:rPr lang="es-EC" sz="1400" dirty="0" smtClean="0"/>
              <a:t>académico </a:t>
            </a:r>
            <a:r>
              <a:rPr lang="es-EC" sz="1400" dirty="0" smtClean="0"/>
              <a:t>2020</a:t>
            </a:r>
            <a:endParaRPr lang="es-EC" sz="1400" dirty="0"/>
          </a:p>
        </p:txBody>
      </p:sp>
    </p:spTree>
    <p:extLst>
      <p:ext uri="{BB962C8B-B14F-4D97-AF65-F5344CB8AC3E}">
        <p14:creationId xmlns:p14="http://schemas.microsoft.com/office/powerpoint/2010/main" val="5194984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41667" y="2359265"/>
            <a:ext cx="11874321" cy="3108543"/>
          </a:xfrm>
          <a:prstGeom prst="rect">
            <a:avLst/>
          </a:prstGeom>
        </p:spPr>
        <p:txBody>
          <a:bodyPr wrap="square">
            <a:spAutoFit/>
          </a:bodyPr>
          <a:lstStyle/>
          <a:p>
            <a:pPr marL="342900" lvl="0" indent="-342900" algn="just">
              <a:buFont typeface="Arial" panose="020B0604020202020204" pitchFamily="34" charset="0"/>
              <a:buChar char="•"/>
            </a:pPr>
            <a:r>
              <a:rPr lang="es-VE" sz="1400" dirty="0" smtClean="0">
                <a:latin typeface="Arial" panose="020B0604020202020204" pitchFamily="34" charset="0"/>
                <a:cs typeface="Arial" panose="020B0604020202020204" pitchFamily="34" charset="0"/>
              </a:rPr>
              <a:t>Martínez </a:t>
            </a:r>
            <a:r>
              <a:rPr lang="es-VE" sz="1400" dirty="0">
                <a:latin typeface="Arial" panose="020B0604020202020204" pitchFamily="34" charset="0"/>
                <a:cs typeface="Arial" panose="020B0604020202020204" pitchFamily="34" charset="0"/>
              </a:rPr>
              <a:t>Rizo, F. (2000). Nueve retos para la educación superior. Funciones, actores y estructuras. México: Asociación Nacional de Universidades e Instituciones de Educación Superior.</a:t>
            </a:r>
            <a:endParaRPr lang="es-EC" sz="1400" dirty="0">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s-VE" sz="1400" dirty="0">
                <a:latin typeface="Arial" panose="020B0604020202020204" pitchFamily="34" charset="0"/>
                <a:cs typeface="Arial" panose="020B0604020202020204" pitchFamily="34" charset="0"/>
              </a:rPr>
              <a:t>UNESCO (1995). Conferencia Regional sobre Políticas y Estrategias para la transformación de la educación Superior en América latina y El Caribe. Caracas: UNESCO</a:t>
            </a:r>
            <a:r>
              <a:rPr lang="es-VE" sz="1400" dirty="0" smtClean="0">
                <a:latin typeface="Arial" panose="020B0604020202020204" pitchFamily="34" charset="0"/>
                <a:cs typeface="Arial" panose="020B0604020202020204" pitchFamily="34" charset="0"/>
              </a:rPr>
              <a:t>.</a:t>
            </a:r>
          </a:p>
          <a:p>
            <a:pPr marL="288925" indent="-288925">
              <a:lnSpc>
                <a:spcPct val="150000"/>
              </a:lnSpc>
              <a:buFontTx/>
              <a:buChar char="•"/>
              <a:defRPr/>
            </a:pPr>
            <a:r>
              <a:rPr lang="es-ES" sz="1400" dirty="0">
                <a:latin typeface="Arial" panose="020B0604020202020204" pitchFamily="34" charset="0"/>
                <a:cs typeface="Arial" panose="020B0604020202020204" pitchFamily="34" charset="0"/>
              </a:rPr>
              <a:t>Diez Valladares, </a:t>
            </a:r>
            <a:r>
              <a:rPr lang="es-ES" sz="1400" dirty="0" err="1">
                <a:latin typeface="Arial" panose="020B0604020202020204" pitchFamily="34" charset="0"/>
                <a:cs typeface="Arial" panose="020B0604020202020204" pitchFamily="34" charset="0"/>
              </a:rPr>
              <a:t>Onelia</a:t>
            </a:r>
            <a:r>
              <a:rPr lang="es-ES" sz="1400" dirty="0">
                <a:latin typeface="Arial" panose="020B0604020202020204" pitchFamily="34" charset="0"/>
                <a:cs typeface="Arial" panose="020B0604020202020204" pitchFamily="34" charset="0"/>
              </a:rPr>
              <a:t>. </a:t>
            </a:r>
            <a:r>
              <a:rPr lang="es-ES_tradnl" sz="1400" dirty="0">
                <a:latin typeface="Arial" panose="020B0604020202020204" pitchFamily="34" charset="0"/>
                <a:cs typeface="Arial" panose="020B0604020202020204" pitchFamily="34" charset="0"/>
              </a:rPr>
              <a:t>Retos y desafíos de las universidades latinoamericanas frente a la globalización</a:t>
            </a:r>
            <a:r>
              <a:rPr lang="es-ES_tradnl" sz="1400" b="1" dirty="0">
                <a:latin typeface="Arial" panose="020B0604020202020204" pitchFamily="34" charset="0"/>
                <a:cs typeface="Arial" panose="020B0604020202020204" pitchFamily="34" charset="0"/>
              </a:rPr>
              <a:t>.</a:t>
            </a:r>
            <a:r>
              <a:rPr lang="es-ES_tradnl" sz="1400" dirty="0">
                <a:latin typeface="Arial" panose="020B0604020202020204" pitchFamily="34" charset="0"/>
                <a:cs typeface="Arial" panose="020B0604020202020204" pitchFamily="34" charset="0"/>
              </a:rPr>
              <a:t> Tomado de Internet: </a:t>
            </a:r>
            <a:r>
              <a:rPr lang="es-ES_tradnl" sz="1400" u="sng" dirty="0">
                <a:latin typeface="Arial" panose="020B0604020202020204" pitchFamily="34" charset="0"/>
                <a:cs typeface="Arial" panose="020B0604020202020204" pitchFamily="34" charset="0"/>
                <a:hlinkClick r:id="rId2"/>
              </a:rPr>
              <a:t>http:</a:t>
            </a:r>
            <a:r>
              <a:rPr lang="es-ES" sz="1400" u="sng" dirty="0">
                <a:latin typeface="Arial" panose="020B0604020202020204" pitchFamily="34" charset="0"/>
                <a:cs typeface="Arial" panose="020B0604020202020204" pitchFamily="34" charset="0"/>
                <a:hlinkClick r:id="rId2"/>
              </a:rPr>
              <a:t>//</a:t>
            </a:r>
            <a:r>
              <a:rPr lang="es-ES_tradnl" sz="1400" u="sng" dirty="0">
                <a:latin typeface="Arial" panose="020B0604020202020204" pitchFamily="34" charset="0"/>
                <a:cs typeface="Arial" panose="020B0604020202020204" pitchFamily="34" charset="0"/>
                <a:hlinkClick r:id="rId2"/>
              </a:rPr>
              <a:t>www.monografias.com</a:t>
            </a:r>
            <a:r>
              <a:rPr lang="es-ES_tradnl" sz="1400" u="sng" dirty="0">
                <a:latin typeface="Arial" panose="020B0604020202020204" pitchFamily="34" charset="0"/>
                <a:cs typeface="Arial" panose="020B0604020202020204" pitchFamily="34" charset="0"/>
              </a:rPr>
              <a:t> , </a:t>
            </a:r>
            <a:r>
              <a:rPr lang="es-ES_tradnl" sz="1400" dirty="0">
                <a:latin typeface="Arial" panose="020B0604020202020204" pitchFamily="34" charset="0"/>
                <a:cs typeface="Arial" panose="020B0604020202020204" pitchFamily="34" charset="0"/>
              </a:rPr>
              <a:t>2001.</a:t>
            </a:r>
          </a:p>
          <a:p>
            <a:pPr marL="288925" indent="-288925" algn="just">
              <a:lnSpc>
                <a:spcPct val="150000"/>
              </a:lnSpc>
              <a:buFontTx/>
              <a:buChar char="•"/>
              <a:defRPr/>
            </a:pPr>
            <a:r>
              <a:rPr lang="es-ES" sz="1400" dirty="0">
                <a:latin typeface="Arial" panose="020B0604020202020204" pitchFamily="34" charset="0"/>
                <a:cs typeface="Arial" panose="020B0604020202020204" pitchFamily="34" charset="0"/>
              </a:rPr>
              <a:t>González </a:t>
            </a:r>
            <a:r>
              <a:rPr lang="es-ES" sz="1400" dirty="0" err="1">
                <a:latin typeface="Arial" panose="020B0604020202020204" pitchFamily="34" charset="0"/>
                <a:cs typeface="Arial" panose="020B0604020202020204" pitchFamily="34" charset="0"/>
              </a:rPr>
              <a:t>González</a:t>
            </a:r>
            <a:r>
              <a:rPr lang="es-ES" sz="1400" dirty="0">
                <a:latin typeface="Arial" panose="020B0604020202020204" pitchFamily="34" charset="0"/>
                <a:cs typeface="Arial" panose="020B0604020202020204" pitchFamily="34" charset="0"/>
              </a:rPr>
              <a:t>. Gil Ramón. Un modelo de extensión universitaria para la educación superior cubana. Tesis en opción al grado científico de Dr. En Ciencias Pedagógicas. Instituto Superior de Cultura Física “</a:t>
            </a:r>
            <a:r>
              <a:rPr lang="es-ES" sz="1400" dirty="0" err="1">
                <a:latin typeface="Arial" panose="020B0604020202020204" pitchFamily="34" charset="0"/>
                <a:cs typeface="Arial" panose="020B0604020202020204" pitchFamily="34" charset="0"/>
              </a:rPr>
              <a:t>Cmdte</a:t>
            </a:r>
            <a:r>
              <a:rPr lang="es-ES" sz="1400" dirty="0">
                <a:latin typeface="Arial" panose="020B0604020202020204" pitchFamily="34" charset="0"/>
                <a:cs typeface="Arial" panose="020B0604020202020204" pitchFamily="34" charset="0"/>
              </a:rPr>
              <a:t>. Manuel Fajardo”. La Habana. 1996.</a:t>
            </a:r>
          </a:p>
          <a:p>
            <a:pPr marL="288925" indent="-288925" algn="just">
              <a:lnSpc>
                <a:spcPct val="150000"/>
              </a:lnSpc>
              <a:buFontTx/>
              <a:buChar char="•"/>
              <a:defRPr/>
            </a:pPr>
            <a:r>
              <a:rPr lang="es-ES" sz="1400" dirty="0">
                <a:latin typeface="Arial" panose="020B0604020202020204" pitchFamily="34" charset="0"/>
                <a:cs typeface="Arial" panose="020B0604020202020204" pitchFamily="34" charset="0"/>
              </a:rPr>
              <a:t>González </a:t>
            </a:r>
            <a:r>
              <a:rPr lang="es-ES" sz="1400" dirty="0" err="1">
                <a:latin typeface="Arial" panose="020B0604020202020204" pitchFamily="34" charset="0"/>
                <a:cs typeface="Arial" panose="020B0604020202020204" pitchFamily="34" charset="0"/>
              </a:rPr>
              <a:t>Fdez</a:t>
            </a:r>
            <a:r>
              <a:rPr lang="es-ES" sz="1400" dirty="0">
                <a:latin typeface="Arial" panose="020B0604020202020204" pitchFamily="34" charset="0"/>
                <a:cs typeface="Arial" panose="020B0604020202020204" pitchFamily="34" charset="0"/>
              </a:rPr>
              <a:t>- Larrea, Mercedes. Un modelo de gestión de la extensión universitaria para la Universidad de Pinar del Río. Tesis en opción al grado científico de Dr. en Ciencias de la Educación. Universidad de Pinar del Río. Pinar del Río, 2002.</a:t>
            </a:r>
          </a:p>
          <a:p>
            <a:pPr algn="just"/>
            <a:endParaRPr lang="es-EC" sz="1400" dirty="0">
              <a:latin typeface="Arial" panose="020B0604020202020204" pitchFamily="34" charset="0"/>
              <a:cs typeface="Arial" panose="020B0604020202020204" pitchFamily="34" charset="0"/>
            </a:endParaRPr>
          </a:p>
        </p:txBody>
      </p:sp>
      <p:sp>
        <p:nvSpPr>
          <p:cNvPr id="5" name="CuadroTexto 4"/>
          <p:cNvSpPr txBox="1"/>
          <p:nvPr/>
        </p:nvSpPr>
        <p:spPr>
          <a:xfrm>
            <a:off x="141666" y="900752"/>
            <a:ext cx="11874321" cy="707886"/>
          </a:xfrm>
          <a:prstGeom prst="rect">
            <a:avLst/>
          </a:prstGeom>
          <a:noFill/>
        </p:spPr>
        <p:txBody>
          <a:bodyPr wrap="square" rtlCol="0">
            <a:spAutoFit/>
          </a:bodyPr>
          <a:lstStyle/>
          <a:p>
            <a:pPr algn="ctr"/>
            <a:r>
              <a:rPr lang="es-VE" sz="4000" b="1" dirty="0" smtClean="0"/>
              <a:t>Bibliografía</a:t>
            </a:r>
            <a:endParaRPr lang="es-EC" sz="4000" b="1" dirty="0"/>
          </a:p>
        </p:txBody>
      </p:sp>
    </p:spTree>
    <p:extLst>
      <p:ext uri="{BB962C8B-B14F-4D97-AF65-F5344CB8AC3E}">
        <p14:creationId xmlns:p14="http://schemas.microsoft.com/office/powerpoint/2010/main" val="7165883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30DF6AF-78B4-5B40-AB90-D6E336F66C2F}"/>
              </a:ext>
            </a:extLst>
          </p:cNvPr>
          <p:cNvSpPr>
            <a:spLocks noGrp="1"/>
          </p:cNvSpPr>
          <p:nvPr>
            <p:ph type="title"/>
          </p:nvPr>
        </p:nvSpPr>
        <p:spPr>
          <a:xfrm>
            <a:off x="293877" y="2133431"/>
            <a:ext cx="4578910" cy="2187155"/>
          </a:xfrm>
        </p:spPr>
        <p:txBody>
          <a:bodyPr>
            <a:normAutofit/>
          </a:bodyPr>
          <a:lstStyle/>
          <a:p>
            <a:pPr algn="ctr"/>
            <a:r>
              <a:rPr lang="es-EC" sz="3600" b="1" dirty="0"/>
              <a:t>Modelo de gestión de la vinculación con la sociedad y estrategia para su implementación</a:t>
            </a:r>
            <a:endParaRPr lang="es-EC" sz="3600" dirty="0"/>
          </a:p>
        </p:txBody>
      </p:sp>
      <p:sp>
        <p:nvSpPr>
          <p:cNvPr id="4" name="Marcador de texto 3">
            <a:extLst>
              <a:ext uri="{FF2B5EF4-FFF2-40B4-BE49-F238E27FC236}">
                <a16:creationId xmlns="" xmlns:a16="http://schemas.microsoft.com/office/drawing/2014/main" id="{E3645132-7A6C-9E4B-BD17-0EA6510A98C7}"/>
              </a:ext>
            </a:extLst>
          </p:cNvPr>
          <p:cNvSpPr>
            <a:spLocks noGrp="1"/>
          </p:cNvSpPr>
          <p:nvPr>
            <p:ph type="body" sz="half" idx="2"/>
          </p:nvPr>
        </p:nvSpPr>
        <p:spPr>
          <a:xfrm>
            <a:off x="839787" y="5090615"/>
            <a:ext cx="3932237" cy="423080"/>
          </a:xfrm>
        </p:spPr>
        <p:txBody>
          <a:bodyPr>
            <a:normAutofit/>
          </a:bodyPr>
          <a:lstStyle/>
          <a:p>
            <a:pPr algn="ctr"/>
            <a:r>
              <a:rPr lang="es-EC" sz="1800" dirty="0" err="1" smtClean="0"/>
              <a:t>Mgs</a:t>
            </a:r>
            <a:r>
              <a:rPr lang="es-EC" sz="1800" dirty="0" smtClean="0"/>
              <a:t>. Carmen Luisa Cabrera Espinoza</a:t>
            </a:r>
            <a:endParaRPr lang="es-EC" sz="1800" dirty="0"/>
          </a:p>
        </p:txBody>
      </p:sp>
      <p:pic>
        <p:nvPicPr>
          <p:cNvPr id="5" name="Imagen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87837" y="1074145"/>
            <a:ext cx="2000819" cy="2051192"/>
          </a:xfrm>
          <a:prstGeom prst="rect">
            <a:avLst/>
          </a:prstGeom>
          <a:noFill/>
          <a:extLst/>
        </p:spPr>
      </p:pic>
      <p:pic>
        <p:nvPicPr>
          <p:cNvPr id="6" name="Imagen 5"/>
          <p:cNvPicPr/>
          <p:nvPr/>
        </p:nvPicPr>
        <p:blipFill>
          <a:blip r:embed="rId3" cstate="print">
            <a:extLst>
              <a:ext uri="{28A0092B-C50C-407E-A947-70E740481C1C}">
                <a14:useLocalDpi xmlns:a14="http://schemas.microsoft.com/office/drawing/2010/main" val="0"/>
              </a:ext>
            </a:extLst>
          </a:blip>
          <a:stretch>
            <a:fillRect/>
          </a:stretch>
        </p:blipFill>
        <p:spPr>
          <a:xfrm>
            <a:off x="9176159" y="1141526"/>
            <a:ext cx="1769345" cy="1983811"/>
          </a:xfrm>
          <a:prstGeom prst="rect">
            <a:avLst/>
          </a:prstGeom>
        </p:spPr>
      </p:pic>
      <p:pic>
        <p:nvPicPr>
          <p:cNvPr id="7" name="Imagen 6"/>
          <p:cNvPicPr/>
          <p:nvPr/>
        </p:nvPicPr>
        <p:blipFill>
          <a:blip r:embed="rId4" cstate="print">
            <a:extLst>
              <a:ext uri="{28A0092B-C50C-407E-A947-70E740481C1C}">
                <a14:useLocalDpi xmlns:a14="http://schemas.microsoft.com/office/drawing/2010/main" val="0"/>
              </a:ext>
            </a:extLst>
          </a:blip>
          <a:stretch>
            <a:fillRect/>
          </a:stretch>
        </p:blipFill>
        <p:spPr bwMode="auto">
          <a:xfrm>
            <a:off x="6380362" y="4071567"/>
            <a:ext cx="1615767" cy="1674140"/>
          </a:xfrm>
          <a:prstGeom prst="rect">
            <a:avLst/>
          </a:prstGeom>
          <a:noFill/>
          <a:ln>
            <a:noFill/>
          </a:ln>
        </p:spPr>
      </p:pic>
      <p:pic>
        <p:nvPicPr>
          <p:cNvPr id="8" name="Imagen 7" descr="No hay ninguna descripción de la foto disponible."/>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124536" y="4071567"/>
            <a:ext cx="1820967" cy="1674140"/>
          </a:xfrm>
          <a:prstGeom prst="rect">
            <a:avLst/>
          </a:prstGeom>
          <a:noFill/>
          <a:ln>
            <a:noFill/>
          </a:ln>
        </p:spPr>
      </p:pic>
      <p:sp>
        <p:nvSpPr>
          <p:cNvPr id="3" name="CuadroTexto 2"/>
          <p:cNvSpPr txBox="1"/>
          <p:nvPr/>
        </p:nvSpPr>
        <p:spPr>
          <a:xfrm>
            <a:off x="6187837" y="3125337"/>
            <a:ext cx="2000819" cy="369332"/>
          </a:xfrm>
          <a:prstGeom prst="rect">
            <a:avLst/>
          </a:prstGeom>
          <a:noFill/>
        </p:spPr>
        <p:txBody>
          <a:bodyPr wrap="square" rtlCol="0">
            <a:spAutoFit/>
          </a:bodyPr>
          <a:lstStyle/>
          <a:p>
            <a:pPr algn="ctr"/>
            <a:r>
              <a:rPr lang="es-ES" dirty="0" smtClean="0"/>
              <a:t>Noviembre 2013</a:t>
            </a:r>
            <a:endParaRPr lang="es-ES" dirty="0"/>
          </a:p>
        </p:txBody>
      </p:sp>
      <p:sp>
        <p:nvSpPr>
          <p:cNvPr id="9" name="CuadroTexto 8"/>
          <p:cNvSpPr txBox="1"/>
          <p:nvPr/>
        </p:nvSpPr>
        <p:spPr>
          <a:xfrm>
            <a:off x="9034609" y="3093071"/>
            <a:ext cx="2000819" cy="369332"/>
          </a:xfrm>
          <a:prstGeom prst="rect">
            <a:avLst/>
          </a:prstGeom>
          <a:noFill/>
        </p:spPr>
        <p:txBody>
          <a:bodyPr wrap="square" rtlCol="0">
            <a:spAutoFit/>
          </a:bodyPr>
          <a:lstStyle/>
          <a:p>
            <a:pPr algn="ctr"/>
            <a:r>
              <a:rPr lang="es-ES" dirty="0" smtClean="0"/>
              <a:t>Octubre 2016</a:t>
            </a:r>
            <a:endParaRPr lang="es-ES" dirty="0"/>
          </a:p>
        </p:txBody>
      </p:sp>
      <p:sp>
        <p:nvSpPr>
          <p:cNvPr id="10" name="CuadroTexto 9"/>
          <p:cNvSpPr txBox="1"/>
          <p:nvPr/>
        </p:nvSpPr>
        <p:spPr>
          <a:xfrm>
            <a:off x="6187837" y="5748824"/>
            <a:ext cx="2000819" cy="646331"/>
          </a:xfrm>
          <a:prstGeom prst="rect">
            <a:avLst/>
          </a:prstGeom>
          <a:noFill/>
        </p:spPr>
        <p:txBody>
          <a:bodyPr wrap="square" rtlCol="0">
            <a:spAutoFit/>
          </a:bodyPr>
          <a:lstStyle/>
          <a:p>
            <a:pPr algn="ctr"/>
            <a:r>
              <a:rPr lang="es-ES" dirty="0" smtClean="0"/>
              <a:t>Junio 2017, Diciembre 2020</a:t>
            </a:r>
            <a:endParaRPr lang="es-ES" dirty="0"/>
          </a:p>
        </p:txBody>
      </p:sp>
      <p:sp>
        <p:nvSpPr>
          <p:cNvPr id="11" name="CuadroTexto 10"/>
          <p:cNvSpPr txBox="1"/>
          <p:nvPr/>
        </p:nvSpPr>
        <p:spPr>
          <a:xfrm>
            <a:off x="9060421" y="5716558"/>
            <a:ext cx="2000819" cy="369332"/>
          </a:xfrm>
          <a:prstGeom prst="rect">
            <a:avLst/>
          </a:prstGeom>
          <a:noFill/>
        </p:spPr>
        <p:txBody>
          <a:bodyPr wrap="square" rtlCol="0">
            <a:spAutoFit/>
          </a:bodyPr>
          <a:lstStyle/>
          <a:p>
            <a:pPr algn="ctr"/>
            <a:r>
              <a:rPr lang="es-ES" dirty="0" smtClean="0"/>
              <a:t>Diciembre 2020</a:t>
            </a:r>
            <a:endParaRPr lang="es-ES" dirty="0"/>
          </a:p>
        </p:txBody>
      </p:sp>
    </p:spTree>
    <p:extLst>
      <p:ext uri="{BB962C8B-B14F-4D97-AF65-F5344CB8AC3E}">
        <p14:creationId xmlns:p14="http://schemas.microsoft.com/office/powerpoint/2010/main" val="25460916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0" y="1815920"/>
            <a:ext cx="12192000" cy="707886"/>
          </a:xfrm>
          <a:prstGeom prst="rect">
            <a:avLst/>
          </a:prstGeom>
          <a:noFill/>
        </p:spPr>
        <p:txBody>
          <a:bodyPr wrap="square" rtlCol="0">
            <a:spAutoFit/>
          </a:bodyPr>
          <a:lstStyle/>
          <a:p>
            <a:pPr algn="ctr"/>
            <a:r>
              <a:rPr lang="es-EC" sz="4000" b="1" dirty="0" smtClean="0">
                <a:latin typeface="Arial" panose="020B0604020202020204" pitchFamily="34" charset="0"/>
                <a:cs typeface="Arial" panose="020B0604020202020204" pitchFamily="34" charset="0"/>
              </a:rPr>
              <a:t>Vinculación con la sociedad</a:t>
            </a:r>
            <a:endParaRPr lang="es-EC" sz="4000" b="1" dirty="0">
              <a:latin typeface="Arial" panose="020B0604020202020204" pitchFamily="34" charset="0"/>
              <a:cs typeface="Arial" panose="020B0604020202020204" pitchFamily="34" charset="0"/>
            </a:endParaRPr>
          </a:p>
        </p:txBody>
      </p:sp>
      <p:sp>
        <p:nvSpPr>
          <p:cNvPr id="4" name="Rectángulo 3"/>
          <p:cNvSpPr/>
          <p:nvPr/>
        </p:nvSpPr>
        <p:spPr>
          <a:xfrm>
            <a:off x="0" y="3043990"/>
            <a:ext cx="12192000" cy="2308324"/>
          </a:xfrm>
          <a:prstGeom prst="rect">
            <a:avLst/>
          </a:prstGeom>
        </p:spPr>
        <p:txBody>
          <a:bodyPr wrap="square">
            <a:spAutoFit/>
          </a:bodyPr>
          <a:lstStyle/>
          <a:p>
            <a:endParaRPr lang="en-US" altLang="es-EC" sz="2400" b="1" dirty="0">
              <a:latin typeface="Arial" panose="020B0604020202020204" pitchFamily="34" charset="0"/>
              <a:cs typeface="Arial" panose="020B0604020202020204" pitchFamily="34" charset="0"/>
            </a:endParaRPr>
          </a:p>
          <a:p>
            <a:pPr algn="just">
              <a:buFontTx/>
              <a:buChar char="•"/>
            </a:pPr>
            <a:r>
              <a:rPr lang="en-US" altLang="es-EC" sz="2400" dirty="0" err="1">
                <a:latin typeface="Arial" panose="020B0604020202020204" pitchFamily="34" charset="0"/>
                <a:cs typeface="Arial" panose="020B0604020202020204" pitchFamily="34" charset="0"/>
              </a:rPr>
              <a:t>Proceso</a:t>
            </a:r>
            <a:r>
              <a:rPr lang="en-US" altLang="es-EC" sz="2400" dirty="0">
                <a:latin typeface="Arial" panose="020B0604020202020204" pitchFamily="34" charset="0"/>
                <a:cs typeface="Arial" panose="020B0604020202020204" pitchFamily="34" charset="0"/>
              </a:rPr>
              <a:t> integral, </a:t>
            </a:r>
            <a:r>
              <a:rPr lang="en-US" altLang="es-EC" sz="2400" dirty="0" err="1">
                <a:latin typeface="Arial" panose="020B0604020202020204" pitchFamily="34" charset="0"/>
                <a:cs typeface="Arial" panose="020B0604020202020204" pitchFamily="34" charset="0"/>
              </a:rPr>
              <a:t>permanente</a:t>
            </a:r>
            <a:r>
              <a:rPr lang="en-US" altLang="es-EC" sz="2400" dirty="0">
                <a:latin typeface="Arial" panose="020B0604020202020204" pitchFamily="34" charset="0"/>
                <a:cs typeface="Arial" panose="020B0604020202020204" pitchFamily="34" charset="0"/>
              </a:rPr>
              <a:t> y continuo entre la Universidad-</a:t>
            </a:r>
            <a:r>
              <a:rPr lang="en-US" altLang="es-EC" sz="2400" dirty="0" err="1">
                <a:latin typeface="Arial" panose="020B0604020202020204" pitchFamily="34" charset="0"/>
                <a:cs typeface="Arial" panose="020B0604020202020204" pitchFamily="34" charset="0"/>
              </a:rPr>
              <a:t>comunidad</a:t>
            </a:r>
            <a:r>
              <a:rPr lang="en-US" altLang="es-EC" sz="2400" dirty="0">
                <a:latin typeface="Arial" panose="020B0604020202020204" pitchFamily="34" charset="0"/>
                <a:cs typeface="Arial" panose="020B0604020202020204" pitchFamily="34" charset="0"/>
              </a:rPr>
              <a:t>-</a:t>
            </a:r>
            <a:r>
              <a:rPr lang="en-US" altLang="es-EC" sz="2400" dirty="0" err="1">
                <a:latin typeface="Arial" panose="020B0604020202020204" pitchFamily="34" charset="0"/>
                <a:cs typeface="Arial" panose="020B0604020202020204" pitchFamily="34" charset="0"/>
              </a:rPr>
              <a:t>universidad</a:t>
            </a:r>
            <a:r>
              <a:rPr lang="en-US" altLang="es-EC" sz="2400" dirty="0">
                <a:latin typeface="Arial" panose="020B0604020202020204" pitchFamily="34" charset="0"/>
                <a:cs typeface="Arial" panose="020B0604020202020204" pitchFamily="34" charset="0"/>
              </a:rPr>
              <a:t>, el </a:t>
            </a:r>
            <a:r>
              <a:rPr lang="en-US" altLang="es-EC" sz="2400" dirty="0" err="1">
                <a:latin typeface="Arial" panose="020B0604020202020204" pitchFamily="34" charset="0"/>
                <a:cs typeface="Arial" panose="020B0604020202020204" pitchFamily="34" charset="0"/>
              </a:rPr>
              <a:t>cual</a:t>
            </a:r>
            <a:r>
              <a:rPr lang="en-US" altLang="es-EC" sz="2400" dirty="0">
                <a:latin typeface="Arial" panose="020B0604020202020204" pitchFamily="34" charset="0"/>
                <a:cs typeface="Arial" panose="020B0604020202020204" pitchFamily="34" charset="0"/>
              </a:rPr>
              <a:t> </a:t>
            </a:r>
            <a:r>
              <a:rPr lang="en-US" altLang="es-EC" sz="2400" dirty="0" err="1">
                <a:latin typeface="Arial" panose="020B0604020202020204" pitchFamily="34" charset="0"/>
                <a:cs typeface="Arial" panose="020B0604020202020204" pitchFamily="34" charset="0"/>
              </a:rPr>
              <a:t>involucra</a:t>
            </a:r>
            <a:r>
              <a:rPr lang="en-US" altLang="es-EC" sz="2400" dirty="0">
                <a:latin typeface="Arial" panose="020B0604020202020204" pitchFamily="34" charset="0"/>
                <a:cs typeface="Arial" panose="020B0604020202020204" pitchFamily="34" charset="0"/>
              </a:rPr>
              <a:t> a </a:t>
            </a:r>
            <a:r>
              <a:rPr lang="en-US" altLang="es-EC" sz="2400" dirty="0" err="1">
                <a:latin typeface="Arial" panose="020B0604020202020204" pitchFamily="34" charset="0"/>
                <a:cs typeface="Arial" panose="020B0604020202020204" pitchFamily="34" charset="0"/>
              </a:rPr>
              <a:t>los</a:t>
            </a:r>
            <a:r>
              <a:rPr lang="en-US" altLang="es-EC" sz="2400" dirty="0">
                <a:latin typeface="Arial" panose="020B0604020202020204" pitchFamily="34" charset="0"/>
                <a:cs typeface="Arial" panose="020B0604020202020204" pitchFamily="34" charset="0"/>
              </a:rPr>
              <a:t> </a:t>
            </a:r>
            <a:r>
              <a:rPr lang="en-US" altLang="es-EC" sz="2400" dirty="0" err="1">
                <a:latin typeface="Arial" panose="020B0604020202020204" pitchFamily="34" charset="0"/>
                <a:cs typeface="Arial" panose="020B0604020202020204" pitchFamily="34" charset="0"/>
              </a:rPr>
              <a:t>miembros</a:t>
            </a:r>
            <a:r>
              <a:rPr lang="en-US" altLang="es-EC" sz="2400" dirty="0">
                <a:latin typeface="Arial" panose="020B0604020202020204" pitchFamily="34" charset="0"/>
                <a:cs typeface="Arial" panose="020B0604020202020204" pitchFamily="34" charset="0"/>
              </a:rPr>
              <a:t> de la </a:t>
            </a:r>
            <a:r>
              <a:rPr lang="en-US" altLang="es-EC" sz="2400" dirty="0" err="1">
                <a:latin typeface="Arial" panose="020B0604020202020204" pitchFamily="34" charset="0"/>
                <a:cs typeface="Arial" panose="020B0604020202020204" pitchFamily="34" charset="0"/>
              </a:rPr>
              <a:t>comunidad</a:t>
            </a:r>
            <a:r>
              <a:rPr lang="en-US" altLang="es-EC" sz="2400" dirty="0">
                <a:latin typeface="Arial" panose="020B0604020202020204" pitchFamily="34" charset="0"/>
                <a:cs typeface="Arial" panose="020B0604020202020204" pitchFamily="34" charset="0"/>
              </a:rPr>
              <a:t> </a:t>
            </a:r>
            <a:r>
              <a:rPr lang="en-US" altLang="es-EC" sz="2400" dirty="0" err="1">
                <a:latin typeface="Arial" panose="020B0604020202020204" pitchFamily="34" charset="0"/>
                <a:cs typeface="Arial" panose="020B0604020202020204" pitchFamily="34" charset="0"/>
              </a:rPr>
              <a:t>intrauniversitaria</a:t>
            </a:r>
            <a:r>
              <a:rPr lang="en-US" altLang="es-EC" sz="2400" dirty="0">
                <a:latin typeface="Arial" panose="020B0604020202020204" pitchFamily="34" charset="0"/>
                <a:cs typeface="Arial" panose="020B0604020202020204" pitchFamily="34" charset="0"/>
              </a:rPr>
              <a:t> y </a:t>
            </a:r>
            <a:r>
              <a:rPr lang="en-US" altLang="es-EC" sz="2400" dirty="0" err="1">
                <a:latin typeface="Arial" panose="020B0604020202020204" pitchFamily="34" charset="0"/>
                <a:cs typeface="Arial" panose="020B0604020202020204" pitchFamily="34" charset="0"/>
              </a:rPr>
              <a:t>extrauniversitaria</a:t>
            </a:r>
            <a:r>
              <a:rPr lang="en-US" altLang="es-EC" sz="2400" dirty="0">
                <a:latin typeface="Arial" panose="020B0604020202020204" pitchFamily="34" charset="0"/>
                <a:cs typeface="Arial" panose="020B0604020202020204" pitchFamily="34" charset="0"/>
              </a:rPr>
              <a:t>; </a:t>
            </a:r>
            <a:r>
              <a:rPr lang="en-US" altLang="es-EC" sz="2400" dirty="0" err="1">
                <a:latin typeface="Arial" panose="020B0604020202020204" pitchFamily="34" charset="0"/>
                <a:cs typeface="Arial" panose="020B0604020202020204" pitchFamily="34" charset="0"/>
              </a:rPr>
              <a:t>igualmente</a:t>
            </a:r>
            <a:r>
              <a:rPr lang="en-US" altLang="es-EC" sz="2400" dirty="0">
                <a:latin typeface="Arial" panose="020B0604020202020204" pitchFamily="34" charset="0"/>
                <a:cs typeface="Arial" panose="020B0604020202020204" pitchFamily="34" charset="0"/>
              </a:rPr>
              <a:t> a las </a:t>
            </a:r>
            <a:r>
              <a:rPr lang="en-US" altLang="es-EC" sz="2400" dirty="0" err="1">
                <a:latin typeface="Arial" panose="020B0604020202020204" pitchFamily="34" charset="0"/>
                <a:cs typeface="Arial" panose="020B0604020202020204" pitchFamily="34" charset="0"/>
              </a:rPr>
              <a:t>instituciones</a:t>
            </a:r>
            <a:r>
              <a:rPr lang="en-US" altLang="es-EC" sz="2400" dirty="0">
                <a:latin typeface="Arial" panose="020B0604020202020204" pitchFamily="34" charset="0"/>
                <a:cs typeface="Arial" panose="020B0604020202020204" pitchFamily="34" charset="0"/>
              </a:rPr>
              <a:t> </a:t>
            </a:r>
            <a:r>
              <a:rPr lang="en-US" altLang="es-EC" sz="2400" dirty="0" err="1">
                <a:latin typeface="Arial" panose="020B0604020202020204" pitchFamily="34" charset="0"/>
                <a:cs typeface="Arial" panose="020B0604020202020204" pitchFamily="34" charset="0"/>
              </a:rPr>
              <a:t>públicas</a:t>
            </a:r>
            <a:r>
              <a:rPr lang="en-US" altLang="es-EC" sz="2400" dirty="0">
                <a:latin typeface="Arial" panose="020B0604020202020204" pitchFamily="34" charset="0"/>
                <a:cs typeface="Arial" panose="020B0604020202020204" pitchFamily="34" charset="0"/>
              </a:rPr>
              <a:t> y </a:t>
            </a:r>
            <a:r>
              <a:rPr lang="en-US" altLang="es-EC" sz="2400" dirty="0" err="1">
                <a:latin typeface="Arial" panose="020B0604020202020204" pitchFamily="34" charset="0"/>
                <a:cs typeface="Arial" panose="020B0604020202020204" pitchFamily="34" charset="0"/>
              </a:rPr>
              <a:t>privadas</a:t>
            </a:r>
            <a:r>
              <a:rPr lang="en-US" altLang="es-EC" sz="2400" dirty="0">
                <a:latin typeface="Arial" panose="020B0604020202020204" pitchFamily="34" charset="0"/>
                <a:cs typeface="Arial" panose="020B0604020202020204" pitchFamily="34" charset="0"/>
              </a:rPr>
              <a:t>, </a:t>
            </a:r>
            <a:r>
              <a:rPr lang="en-US" altLang="es-EC" sz="2400" dirty="0" err="1">
                <a:latin typeface="Arial" panose="020B0604020202020204" pitchFamily="34" charset="0"/>
                <a:cs typeface="Arial" panose="020B0604020202020204" pitchFamily="34" charset="0"/>
              </a:rPr>
              <a:t>nacionales</a:t>
            </a:r>
            <a:r>
              <a:rPr lang="en-US" altLang="es-EC" sz="2400" dirty="0">
                <a:latin typeface="Arial" panose="020B0604020202020204" pitchFamily="34" charset="0"/>
                <a:cs typeface="Arial" panose="020B0604020202020204" pitchFamily="34" charset="0"/>
              </a:rPr>
              <a:t> e </a:t>
            </a:r>
            <a:r>
              <a:rPr lang="en-US" altLang="es-EC" sz="2400" dirty="0" err="1">
                <a:latin typeface="Arial" panose="020B0604020202020204" pitchFamily="34" charset="0"/>
                <a:cs typeface="Arial" panose="020B0604020202020204" pitchFamily="34" charset="0"/>
              </a:rPr>
              <a:t>internacionales</a:t>
            </a:r>
            <a:r>
              <a:rPr lang="en-US" altLang="es-EC" sz="2400" dirty="0">
                <a:latin typeface="Arial" panose="020B0604020202020204" pitchFamily="34" charset="0"/>
                <a:cs typeface="Arial" panose="020B0604020202020204" pitchFamily="34" charset="0"/>
              </a:rPr>
              <a:t> con el </a:t>
            </a:r>
            <a:r>
              <a:rPr lang="en-US" altLang="es-EC" sz="2400" dirty="0" err="1">
                <a:latin typeface="Arial" panose="020B0604020202020204" pitchFamily="34" charset="0"/>
                <a:cs typeface="Arial" panose="020B0604020202020204" pitchFamily="34" charset="0"/>
              </a:rPr>
              <a:t>propósito</a:t>
            </a:r>
            <a:r>
              <a:rPr lang="en-US" altLang="es-EC" sz="2400" dirty="0">
                <a:latin typeface="Arial" panose="020B0604020202020204" pitchFamily="34" charset="0"/>
                <a:cs typeface="Arial" panose="020B0604020202020204" pitchFamily="34" charset="0"/>
              </a:rPr>
              <a:t> de </a:t>
            </a:r>
            <a:r>
              <a:rPr lang="en-US" altLang="es-EC" sz="2400" dirty="0" err="1">
                <a:latin typeface="Arial" panose="020B0604020202020204" pitchFamily="34" charset="0"/>
                <a:cs typeface="Arial" panose="020B0604020202020204" pitchFamily="34" charset="0"/>
              </a:rPr>
              <a:t>promover</a:t>
            </a:r>
            <a:r>
              <a:rPr lang="en-US" altLang="es-EC" sz="2400" dirty="0">
                <a:latin typeface="Arial" panose="020B0604020202020204" pitchFamily="34" charset="0"/>
                <a:cs typeface="Arial" panose="020B0604020202020204" pitchFamily="34" charset="0"/>
              </a:rPr>
              <a:t> la </a:t>
            </a:r>
            <a:r>
              <a:rPr lang="en-US" altLang="es-EC" sz="2400" dirty="0" err="1">
                <a:latin typeface="Arial" panose="020B0604020202020204" pitchFamily="34" charset="0"/>
                <a:cs typeface="Arial" panose="020B0604020202020204" pitchFamily="34" charset="0"/>
              </a:rPr>
              <a:t>elevación</a:t>
            </a:r>
            <a:r>
              <a:rPr lang="en-US" altLang="es-EC" sz="2400" dirty="0">
                <a:latin typeface="Arial" panose="020B0604020202020204" pitchFamily="34" charset="0"/>
                <a:cs typeface="Arial" panose="020B0604020202020204" pitchFamily="34" charset="0"/>
              </a:rPr>
              <a:t> del </a:t>
            </a:r>
            <a:r>
              <a:rPr lang="en-US" altLang="es-EC" sz="2400" dirty="0" err="1">
                <a:latin typeface="Arial" panose="020B0604020202020204" pitchFamily="34" charset="0"/>
                <a:cs typeface="Arial" panose="020B0604020202020204" pitchFamily="34" charset="0"/>
              </a:rPr>
              <a:t>nivel</a:t>
            </a:r>
            <a:r>
              <a:rPr lang="en-US" altLang="es-EC" sz="2400" dirty="0">
                <a:latin typeface="Arial" panose="020B0604020202020204" pitchFamily="34" charset="0"/>
                <a:cs typeface="Arial" panose="020B0604020202020204" pitchFamily="34" charset="0"/>
              </a:rPr>
              <a:t> cultural y social de </a:t>
            </a:r>
            <a:r>
              <a:rPr lang="en-US" altLang="es-EC" sz="2400" dirty="0" err="1">
                <a:latin typeface="Arial" panose="020B0604020202020204" pitchFamily="34" charset="0"/>
                <a:cs typeface="Arial" panose="020B0604020202020204" pitchFamily="34" charset="0"/>
              </a:rPr>
              <a:t>los</a:t>
            </a:r>
            <a:r>
              <a:rPr lang="en-US" altLang="es-EC" sz="2400" dirty="0">
                <a:latin typeface="Arial" panose="020B0604020202020204" pitchFamily="34" charset="0"/>
                <a:cs typeface="Arial" panose="020B0604020202020204" pitchFamily="34" charset="0"/>
              </a:rPr>
              <a:t> </a:t>
            </a:r>
            <a:r>
              <a:rPr lang="en-US" altLang="es-EC" sz="2400" dirty="0" err="1">
                <a:latin typeface="Arial" panose="020B0604020202020204" pitchFamily="34" charset="0"/>
                <a:cs typeface="Arial" panose="020B0604020202020204" pitchFamily="34" charset="0"/>
              </a:rPr>
              <a:t>individuos</a:t>
            </a:r>
            <a:r>
              <a:rPr lang="en-US" altLang="es-EC" sz="2400" dirty="0">
                <a:latin typeface="Arial" panose="020B0604020202020204" pitchFamily="34" charset="0"/>
                <a:cs typeface="Arial" panose="020B0604020202020204" pitchFamily="34" charset="0"/>
              </a:rPr>
              <a:t> y de </a:t>
            </a:r>
            <a:r>
              <a:rPr lang="en-US" altLang="es-EC" sz="2400" dirty="0" err="1">
                <a:latin typeface="Arial" panose="020B0604020202020204" pitchFamily="34" charset="0"/>
                <a:cs typeface="Arial" panose="020B0604020202020204" pitchFamily="34" charset="0"/>
              </a:rPr>
              <a:t>contribuir</a:t>
            </a:r>
            <a:r>
              <a:rPr lang="en-US" altLang="es-EC" sz="2400" dirty="0">
                <a:latin typeface="Arial" panose="020B0604020202020204" pitchFamily="34" charset="0"/>
                <a:cs typeface="Arial" panose="020B0604020202020204" pitchFamily="34" charset="0"/>
              </a:rPr>
              <a:t> al </a:t>
            </a:r>
            <a:r>
              <a:rPr lang="en-US" altLang="es-EC" sz="2400" dirty="0" err="1">
                <a:latin typeface="Arial" panose="020B0604020202020204" pitchFamily="34" charset="0"/>
                <a:cs typeface="Arial" panose="020B0604020202020204" pitchFamily="34" charset="0"/>
              </a:rPr>
              <a:t>mejoramiento</a:t>
            </a:r>
            <a:r>
              <a:rPr lang="en-US" altLang="es-EC" sz="2400" dirty="0">
                <a:latin typeface="Arial" panose="020B0604020202020204" pitchFamily="34" charset="0"/>
                <a:cs typeface="Arial" panose="020B0604020202020204" pitchFamily="34" charset="0"/>
              </a:rPr>
              <a:t> de la </a:t>
            </a:r>
            <a:r>
              <a:rPr lang="en-US" altLang="es-EC" sz="2400" dirty="0" err="1">
                <a:latin typeface="Arial" panose="020B0604020202020204" pitchFamily="34" charset="0"/>
                <a:cs typeface="Arial" panose="020B0604020202020204" pitchFamily="34" charset="0"/>
              </a:rPr>
              <a:t>calidad</a:t>
            </a:r>
            <a:r>
              <a:rPr lang="en-US" altLang="es-EC" sz="2400" dirty="0">
                <a:latin typeface="Arial" panose="020B0604020202020204" pitchFamily="34" charset="0"/>
                <a:cs typeface="Arial" panose="020B0604020202020204" pitchFamily="34" charset="0"/>
              </a:rPr>
              <a:t> de la </a:t>
            </a:r>
            <a:r>
              <a:rPr lang="en-US" altLang="es-EC" sz="2400" dirty="0" err="1">
                <a:latin typeface="Arial" panose="020B0604020202020204" pitchFamily="34" charset="0"/>
                <a:cs typeface="Arial" panose="020B0604020202020204" pitchFamily="34" charset="0"/>
              </a:rPr>
              <a:t>vida</a:t>
            </a:r>
            <a:r>
              <a:rPr lang="en-US" altLang="es-EC" sz="2400" dirty="0">
                <a:latin typeface="Arial" panose="020B0604020202020204" pitchFamily="34" charset="0"/>
                <a:cs typeface="Arial" panose="020B0604020202020204" pitchFamily="34" charset="0"/>
              </a:rPr>
              <a:t>.</a:t>
            </a:r>
            <a:r>
              <a:rPr lang="en-US" altLang="es-EC" sz="2400" b="1" dirty="0">
                <a:latin typeface="Arial" panose="020B0604020202020204" pitchFamily="34" charset="0"/>
                <a:cs typeface="Arial" panose="020B0604020202020204" pitchFamily="34" charset="0"/>
              </a:rPr>
              <a:t> </a:t>
            </a:r>
            <a:r>
              <a:rPr lang="en-US" altLang="es-EC" sz="2400" b="1" dirty="0" smtClean="0">
                <a:latin typeface="Arial" panose="020B0604020202020204" pitchFamily="34" charset="0"/>
                <a:cs typeface="Arial" panose="020B0604020202020204" pitchFamily="34" charset="0"/>
              </a:rPr>
              <a:t>M. González.</a:t>
            </a:r>
            <a:endParaRPr lang="en-US" altLang="es-EC" sz="2400" b="1"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435"/>
            <a:ext cx="12192000" cy="1399991"/>
          </a:xfrm>
          <a:prstGeom prst="rect">
            <a:avLst/>
          </a:prstGeom>
        </p:spPr>
      </p:pic>
    </p:spTree>
    <p:extLst>
      <p:ext uri="{BB962C8B-B14F-4D97-AF65-F5344CB8AC3E}">
        <p14:creationId xmlns:p14="http://schemas.microsoft.com/office/powerpoint/2010/main" val="30204001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684121"/>
            <a:ext cx="12192000" cy="553357"/>
          </a:xfrm>
          <a:prstGeom prst="rect">
            <a:avLst/>
          </a:prstGeom>
        </p:spPr>
        <p:txBody>
          <a:bodyPr wrap="square">
            <a:spAutoFit/>
          </a:bodyPr>
          <a:lstStyle/>
          <a:p>
            <a:pPr lvl="0" algn="ctr">
              <a:lnSpc>
                <a:spcPct val="107000"/>
              </a:lnSpc>
              <a:spcAft>
                <a:spcPts val="0"/>
              </a:spcAft>
            </a:pPr>
            <a:r>
              <a:rPr lang="es-EC" sz="2800" b="1" dirty="0" smtClean="0">
                <a:latin typeface="Arial" panose="020B0604020202020204" pitchFamily="34" charset="0"/>
                <a:ea typeface="Calibri" panose="020F0502020204030204" pitchFamily="34" charset="0"/>
                <a:cs typeface="Times New Roman" panose="02020603050405020304" pitchFamily="18" charset="0"/>
              </a:rPr>
              <a:t>Documentos </a:t>
            </a:r>
            <a:r>
              <a:rPr lang="es-EC" sz="2800" b="1" dirty="0" smtClean="0">
                <a:latin typeface="Arial" panose="020B0604020202020204" pitchFamily="34" charset="0"/>
                <a:ea typeface="Calibri" panose="020F0502020204030204" pitchFamily="34" charset="0"/>
                <a:cs typeface="Times New Roman" panose="02020603050405020304" pitchFamily="18" charset="0"/>
              </a:rPr>
              <a:t>orientadores de </a:t>
            </a:r>
            <a:r>
              <a:rPr lang="es-EC" sz="2800" b="1" dirty="0" smtClean="0">
                <a:latin typeface="Arial" panose="020B0604020202020204" pitchFamily="34" charset="0"/>
                <a:ea typeface="Calibri" panose="020F0502020204030204" pitchFamily="34" charset="0"/>
                <a:cs typeface="Times New Roman" panose="02020603050405020304" pitchFamily="18" charset="0"/>
              </a:rPr>
              <a:t>la </a:t>
            </a:r>
            <a:r>
              <a:rPr lang="es-EC" sz="2800" b="1" dirty="0">
                <a:latin typeface="Arial" panose="020B0604020202020204" pitchFamily="34" charset="0"/>
                <a:ea typeface="Calibri" panose="020F0502020204030204" pitchFamily="34" charset="0"/>
                <a:cs typeface="Times New Roman" panose="02020603050405020304" pitchFamily="18" charset="0"/>
              </a:rPr>
              <a:t>vinculación con la </a:t>
            </a:r>
            <a:r>
              <a:rPr lang="es-EC" sz="2800" b="1" dirty="0" smtClean="0">
                <a:latin typeface="Arial" panose="020B0604020202020204" pitchFamily="34" charset="0"/>
                <a:ea typeface="Calibri" panose="020F0502020204030204" pitchFamily="34" charset="0"/>
                <a:cs typeface="Times New Roman" panose="02020603050405020304" pitchFamily="18" charset="0"/>
              </a:rPr>
              <a:t>sociedad</a:t>
            </a:r>
            <a:endParaRPr lang="es-EC" sz="28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Rectángulo 9"/>
          <p:cNvSpPr/>
          <p:nvPr/>
        </p:nvSpPr>
        <p:spPr>
          <a:xfrm>
            <a:off x="201769" y="1254717"/>
            <a:ext cx="11788462" cy="5632311"/>
          </a:xfrm>
          <a:prstGeom prst="rect">
            <a:avLst/>
          </a:prstGeom>
        </p:spPr>
        <p:txBody>
          <a:bodyPr wrap="square">
            <a:spAutoFit/>
          </a:bodyPr>
          <a:lstStyle/>
          <a:p>
            <a:pPr marL="457200" indent="-457200" algn="just" defTabSz="711200">
              <a:spcBef>
                <a:spcPct val="0"/>
              </a:spcBef>
              <a:buAutoNum type="arabicPeriod"/>
            </a:pPr>
            <a:r>
              <a:rPr lang="es-ES" sz="2000" b="1" dirty="0" smtClean="0">
                <a:latin typeface="Arial" panose="020B0604020202020204" pitchFamily="34" charset="0"/>
                <a:cs typeface="Arial" panose="020B0604020202020204" pitchFamily="34" charset="0"/>
              </a:rPr>
              <a:t>PEDI  </a:t>
            </a:r>
            <a:endParaRPr lang="es-ES" sz="2000" dirty="0" smtClean="0">
              <a:latin typeface="Arial" panose="020B0604020202020204" pitchFamily="34" charset="0"/>
              <a:cs typeface="Arial" panose="020B0604020202020204" pitchFamily="34" charset="0"/>
            </a:endParaRPr>
          </a:p>
          <a:p>
            <a:pPr algn="just" defTabSz="711200">
              <a:spcBef>
                <a:spcPct val="0"/>
              </a:spcBef>
            </a:pPr>
            <a:r>
              <a:rPr lang="es-ES" sz="2000" dirty="0" smtClean="0">
                <a:latin typeface="Arial" panose="020B0604020202020204" pitchFamily="34" charset="0"/>
                <a:cs typeface="Arial" panose="020B0604020202020204" pitchFamily="34" charset="0"/>
              </a:rPr>
              <a:t>	POA  </a:t>
            </a:r>
          </a:p>
          <a:p>
            <a:pPr algn="just" defTabSz="711200">
              <a:spcBef>
                <a:spcPct val="0"/>
              </a:spcBef>
            </a:pPr>
            <a:endParaRPr lang="es-ES" sz="2000" dirty="0">
              <a:latin typeface="Arial" panose="020B0604020202020204" pitchFamily="34" charset="0"/>
              <a:cs typeface="Arial" panose="020B0604020202020204" pitchFamily="34" charset="0"/>
            </a:endParaRPr>
          </a:p>
          <a:p>
            <a:pPr algn="just" defTabSz="711200">
              <a:spcBef>
                <a:spcPct val="0"/>
              </a:spcBef>
            </a:pPr>
            <a:r>
              <a:rPr lang="es-ES" sz="2000" b="1" dirty="0" smtClean="0">
                <a:latin typeface="Arial" panose="020B0604020202020204" pitchFamily="34" charset="0"/>
                <a:cs typeface="Arial" panose="020B0604020202020204" pitchFamily="34" charset="0"/>
              </a:rPr>
              <a:t>2. Estatuto Institucional  </a:t>
            </a:r>
          </a:p>
          <a:p>
            <a:pPr algn="just" defTabSz="711200">
              <a:spcBef>
                <a:spcPct val="0"/>
              </a:spcBef>
            </a:pPr>
            <a:r>
              <a:rPr lang="es-ES" sz="2000" dirty="0" smtClean="0">
                <a:latin typeface="Arial" panose="020B0604020202020204" pitchFamily="34" charset="0"/>
                <a:cs typeface="Arial" panose="020B0604020202020204" pitchFamily="34" charset="0"/>
              </a:rPr>
              <a:t>	Estructura orgánica – funcional</a:t>
            </a:r>
          </a:p>
          <a:p>
            <a:pPr algn="just" defTabSz="711200">
              <a:spcBef>
                <a:spcPct val="0"/>
              </a:spcBef>
            </a:pPr>
            <a:endParaRPr lang="es-ES" sz="2000" dirty="0" smtClean="0">
              <a:latin typeface="Arial" panose="020B0604020202020204" pitchFamily="34" charset="0"/>
              <a:cs typeface="Arial" panose="020B0604020202020204" pitchFamily="34" charset="0"/>
            </a:endParaRPr>
          </a:p>
          <a:p>
            <a:pPr algn="just" defTabSz="711200">
              <a:spcBef>
                <a:spcPct val="0"/>
              </a:spcBef>
            </a:pPr>
            <a:r>
              <a:rPr lang="es-ES" sz="2000" dirty="0" smtClean="0">
                <a:latin typeface="Arial" panose="020B0604020202020204" pitchFamily="34" charset="0"/>
                <a:cs typeface="Arial" panose="020B0604020202020204" pitchFamily="34" charset="0"/>
              </a:rPr>
              <a:t>3</a:t>
            </a:r>
            <a:r>
              <a:rPr lang="es-ES" sz="2000" b="1" dirty="0" smtClean="0">
                <a:latin typeface="Arial" panose="020B0604020202020204" pitchFamily="34" charset="0"/>
                <a:cs typeface="Arial" panose="020B0604020202020204" pitchFamily="34" charset="0"/>
              </a:rPr>
              <a:t>. Modelo Educativo </a:t>
            </a:r>
          </a:p>
          <a:p>
            <a:pPr algn="just" defTabSz="711200">
              <a:spcBef>
                <a:spcPct val="0"/>
              </a:spcBef>
            </a:pPr>
            <a:r>
              <a:rPr lang="es-ES" sz="2000" dirty="0" smtClean="0">
                <a:latin typeface="Arial" panose="020B0604020202020204" pitchFamily="34" charset="0"/>
                <a:cs typeface="Arial" panose="020B0604020202020204" pitchFamily="34" charset="0"/>
              </a:rPr>
              <a:t>	Estrategias de integración de los componentes sustantivos (u otros)</a:t>
            </a:r>
          </a:p>
          <a:p>
            <a:pPr algn="just" defTabSz="711200">
              <a:spcBef>
                <a:spcPct val="0"/>
              </a:spcBef>
            </a:pPr>
            <a:endParaRPr lang="es-ES" sz="2000" dirty="0">
              <a:latin typeface="Arial" panose="020B0604020202020204" pitchFamily="34" charset="0"/>
              <a:cs typeface="Arial" panose="020B0604020202020204" pitchFamily="34" charset="0"/>
            </a:endParaRPr>
          </a:p>
          <a:p>
            <a:pPr algn="just" defTabSz="711200">
              <a:spcBef>
                <a:spcPct val="0"/>
              </a:spcBef>
            </a:pPr>
            <a:r>
              <a:rPr lang="es-ES" sz="2000" b="1" dirty="0" smtClean="0">
                <a:latin typeface="Arial" panose="020B0604020202020204" pitchFamily="34" charset="0"/>
                <a:cs typeface="Arial" panose="020B0604020202020204" pitchFamily="34" charset="0"/>
              </a:rPr>
              <a:t>4. Modelo de Vinculación con la sociedad </a:t>
            </a:r>
          </a:p>
          <a:p>
            <a:pPr algn="just" defTabSz="711200">
              <a:spcBef>
                <a:spcPct val="0"/>
              </a:spcBef>
            </a:pPr>
            <a:r>
              <a:rPr lang="es-ES" sz="2000" dirty="0">
                <a:latin typeface="Arial" panose="020B0604020202020204" pitchFamily="34" charset="0"/>
                <a:cs typeface="Arial" panose="020B0604020202020204" pitchFamily="34" charset="0"/>
              </a:rPr>
              <a:t>	</a:t>
            </a:r>
            <a:r>
              <a:rPr lang="es-ES" sz="2000" dirty="0" smtClean="0">
                <a:latin typeface="Arial" panose="020B0604020202020204" pitchFamily="34" charset="0"/>
                <a:cs typeface="Arial" panose="020B0604020202020204" pitchFamily="34" charset="0"/>
              </a:rPr>
              <a:t>Lineamiento institucional de vinculación con la sociedad</a:t>
            </a:r>
          </a:p>
          <a:p>
            <a:pPr algn="just" defTabSz="711200">
              <a:spcBef>
                <a:spcPct val="0"/>
              </a:spcBef>
            </a:pPr>
            <a:r>
              <a:rPr lang="es-ES" sz="2000" dirty="0" smtClean="0">
                <a:latin typeface="Arial" panose="020B0604020202020204" pitchFamily="34" charset="0"/>
                <a:cs typeface="Arial" panose="020B0604020202020204" pitchFamily="34" charset="0"/>
              </a:rPr>
              <a:t>	Plan integrado institucional de vinculación</a:t>
            </a:r>
          </a:p>
          <a:p>
            <a:pPr algn="just" defTabSz="711200">
              <a:spcBef>
                <a:spcPct val="0"/>
              </a:spcBef>
            </a:pPr>
            <a:r>
              <a:rPr lang="es-ES" sz="2000" dirty="0">
                <a:latin typeface="Arial" panose="020B0604020202020204" pitchFamily="34" charset="0"/>
                <a:cs typeface="Arial" panose="020B0604020202020204" pitchFamily="34" charset="0"/>
              </a:rPr>
              <a:t>	</a:t>
            </a:r>
            <a:r>
              <a:rPr lang="es-ES" sz="2000" dirty="0" smtClean="0">
                <a:latin typeface="Arial" panose="020B0604020202020204" pitchFamily="34" charset="0"/>
                <a:cs typeface="Arial" panose="020B0604020202020204" pitchFamily="34" charset="0"/>
              </a:rPr>
              <a:t>Reglamento de vinculación con la sociedad</a:t>
            </a:r>
          </a:p>
          <a:p>
            <a:pPr algn="just" defTabSz="711200">
              <a:spcBef>
                <a:spcPct val="0"/>
              </a:spcBef>
            </a:pPr>
            <a:r>
              <a:rPr lang="es-ES" sz="2000" dirty="0">
                <a:latin typeface="Arial" panose="020B0604020202020204" pitchFamily="34" charset="0"/>
                <a:cs typeface="Arial" panose="020B0604020202020204" pitchFamily="34" charset="0"/>
              </a:rPr>
              <a:t>	</a:t>
            </a:r>
            <a:r>
              <a:rPr lang="es-ES" sz="2000" dirty="0" smtClean="0">
                <a:latin typeface="Arial" panose="020B0604020202020204" pitchFamily="34" charset="0"/>
                <a:cs typeface="Arial" panose="020B0604020202020204" pitchFamily="34" charset="0"/>
              </a:rPr>
              <a:t>Reglamento para la gestión de recursos de vinculación con la sociedad</a:t>
            </a:r>
          </a:p>
          <a:p>
            <a:pPr algn="just" defTabSz="711200">
              <a:spcBef>
                <a:spcPct val="0"/>
              </a:spcBef>
            </a:pPr>
            <a:r>
              <a:rPr lang="es-ES" sz="2000" dirty="0">
                <a:latin typeface="Arial" panose="020B0604020202020204" pitchFamily="34" charset="0"/>
                <a:cs typeface="Arial" panose="020B0604020202020204" pitchFamily="34" charset="0"/>
              </a:rPr>
              <a:t>	</a:t>
            </a:r>
            <a:r>
              <a:rPr lang="es-ES" sz="2000" dirty="0" smtClean="0">
                <a:latin typeface="Arial" panose="020B0604020202020204" pitchFamily="34" charset="0"/>
                <a:cs typeface="Arial" panose="020B0604020202020204" pitchFamily="34" charset="0"/>
              </a:rPr>
              <a:t>Formatos para programas, proyectos y/o </a:t>
            </a:r>
            <a:r>
              <a:rPr lang="es-ES" sz="2000" dirty="0" smtClean="0">
                <a:latin typeface="Arial" panose="020B0604020202020204" pitchFamily="34" charset="0"/>
                <a:cs typeface="Arial" panose="020B0604020202020204" pitchFamily="34" charset="0"/>
              </a:rPr>
              <a:t>actividades </a:t>
            </a:r>
            <a:r>
              <a:rPr lang="es-ES" sz="2000" dirty="0" smtClean="0">
                <a:latin typeface="Arial" panose="020B0604020202020204" pitchFamily="34" charset="0"/>
                <a:cs typeface="Arial" panose="020B0604020202020204" pitchFamily="34" charset="0"/>
              </a:rPr>
              <a:t>de vinculación con la sociedad</a:t>
            </a:r>
          </a:p>
          <a:p>
            <a:pPr algn="just" defTabSz="711200">
              <a:spcBef>
                <a:spcPct val="0"/>
              </a:spcBef>
            </a:pPr>
            <a:endParaRPr lang="es-ES" sz="2000" dirty="0">
              <a:latin typeface="Arial" panose="020B0604020202020204" pitchFamily="34" charset="0"/>
              <a:cs typeface="Arial" panose="020B0604020202020204" pitchFamily="34" charset="0"/>
            </a:endParaRPr>
          </a:p>
          <a:p>
            <a:pPr algn="just" defTabSz="711200">
              <a:spcBef>
                <a:spcPct val="0"/>
              </a:spcBef>
            </a:pPr>
            <a:r>
              <a:rPr lang="es-ES" sz="2000" b="1" dirty="0" smtClean="0">
                <a:latin typeface="Arial" panose="020B0604020202020204" pitchFamily="34" charset="0"/>
                <a:cs typeface="Arial" panose="020B0604020202020204" pitchFamily="34" charset="0"/>
              </a:rPr>
              <a:t>5. Diseño curricular de las carreras</a:t>
            </a:r>
          </a:p>
          <a:p>
            <a:pPr algn="just" defTabSz="711200">
              <a:spcBef>
                <a:spcPct val="0"/>
              </a:spcBef>
            </a:pPr>
            <a:endParaRPr lang="es-E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877323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866" name="Group 2"/>
          <p:cNvGrpSpPr>
            <a:grpSpLocks/>
          </p:cNvGrpSpPr>
          <p:nvPr/>
        </p:nvGrpSpPr>
        <p:grpSpPr bwMode="auto">
          <a:xfrm>
            <a:off x="1828800" y="1371600"/>
            <a:ext cx="8610600" cy="5257800"/>
            <a:chOff x="144" y="480"/>
            <a:chExt cx="5472" cy="3312"/>
          </a:xfrm>
        </p:grpSpPr>
        <p:sp>
          <p:nvSpPr>
            <p:cNvPr id="54275" name="Oval 3"/>
            <p:cNvSpPr>
              <a:spLocks noChangeArrowheads="1"/>
            </p:cNvSpPr>
            <p:nvPr/>
          </p:nvSpPr>
          <p:spPr bwMode="auto">
            <a:xfrm>
              <a:off x="4176" y="1968"/>
              <a:ext cx="1440" cy="576"/>
            </a:xfrm>
            <a:prstGeom prst="ellipse">
              <a:avLst/>
            </a:prstGeom>
            <a:solidFill>
              <a:schemeClr val="accent2"/>
            </a:solidFill>
            <a:ln w="38100">
              <a:solidFill>
                <a:schemeClr val="accent1">
                  <a:lumMod val="75000"/>
                </a:schemeClr>
              </a:solidFill>
              <a:round/>
              <a:headEnd/>
              <a:tailEnd/>
            </a:ln>
            <a:effectLst/>
          </p:spPr>
          <p:txBody>
            <a:bodyPr wrap="none" anchor="ctr"/>
            <a:lstStyle/>
            <a:p>
              <a:pPr>
                <a:defRPr/>
              </a:pPr>
              <a:endParaRPr lang="es-ES_tradnl"/>
            </a:p>
          </p:txBody>
        </p:sp>
        <p:sp>
          <p:nvSpPr>
            <p:cNvPr id="54276" name="Oval 4"/>
            <p:cNvSpPr>
              <a:spLocks noChangeArrowheads="1"/>
            </p:cNvSpPr>
            <p:nvPr/>
          </p:nvSpPr>
          <p:spPr bwMode="auto">
            <a:xfrm>
              <a:off x="2832" y="1776"/>
              <a:ext cx="2784" cy="960"/>
            </a:xfrm>
            <a:prstGeom prst="ellipse">
              <a:avLst/>
            </a:prstGeom>
            <a:noFill/>
            <a:ln w="38100">
              <a:solidFill>
                <a:schemeClr val="accent1">
                  <a:lumMod val="75000"/>
                </a:schemeClr>
              </a:solidFill>
              <a:round/>
              <a:headEnd/>
              <a:tailEnd/>
            </a:ln>
            <a:effectLst/>
          </p:spPr>
          <p:txBody>
            <a:bodyPr wrap="none" anchor="ctr"/>
            <a:lstStyle/>
            <a:p>
              <a:pPr>
                <a:defRPr/>
              </a:pPr>
              <a:endParaRPr lang="es-ES_tradnl"/>
            </a:p>
          </p:txBody>
        </p:sp>
        <p:sp>
          <p:nvSpPr>
            <p:cNvPr id="54277" name="Oval 5"/>
            <p:cNvSpPr>
              <a:spLocks noChangeArrowheads="1"/>
            </p:cNvSpPr>
            <p:nvPr/>
          </p:nvSpPr>
          <p:spPr bwMode="auto">
            <a:xfrm>
              <a:off x="1488" y="1200"/>
              <a:ext cx="4128" cy="2112"/>
            </a:xfrm>
            <a:prstGeom prst="ellipse">
              <a:avLst/>
            </a:prstGeom>
            <a:noFill/>
            <a:ln w="38100">
              <a:solidFill>
                <a:schemeClr val="accent1">
                  <a:lumMod val="75000"/>
                </a:schemeClr>
              </a:solidFill>
              <a:round/>
              <a:headEnd/>
              <a:tailEnd/>
            </a:ln>
            <a:effectLst/>
          </p:spPr>
          <p:txBody>
            <a:bodyPr wrap="none" anchor="ctr"/>
            <a:lstStyle/>
            <a:p>
              <a:pPr>
                <a:defRPr/>
              </a:pPr>
              <a:endParaRPr lang="es-ES_tradnl"/>
            </a:p>
          </p:txBody>
        </p:sp>
        <p:sp>
          <p:nvSpPr>
            <p:cNvPr id="54278" name="Oval 6"/>
            <p:cNvSpPr>
              <a:spLocks noChangeArrowheads="1"/>
            </p:cNvSpPr>
            <p:nvPr/>
          </p:nvSpPr>
          <p:spPr bwMode="auto">
            <a:xfrm>
              <a:off x="144" y="480"/>
              <a:ext cx="5472" cy="3312"/>
            </a:xfrm>
            <a:prstGeom prst="ellipse">
              <a:avLst/>
            </a:prstGeom>
            <a:noFill/>
            <a:ln w="38100">
              <a:solidFill>
                <a:schemeClr val="accent1">
                  <a:lumMod val="75000"/>
                </a:schemeClr>
              </a:solidFill>
              <a:round/>
              <a:headEnd/>
              <a:tailEnd/>
            </a:ln>
            <a:effectLst/>
          </p:spPr>
          <p:txBody>
            <a:bodyPr wrap="none" anchor="ctr"/>
            <a:lstStyle/>
            <a:p>
              <a:pPr>
                <a:defRPr/>
              </a:pPr>
              <a:endParaRPr lang="es-ES_tradnl"/>
            </a:p>
          </p:txBody>
        </p:sp>
      </p:grpSp>
      <p:sp>
        <p:nvSpPr>
          <p:cNvPr id="36867" name="Text Box 8"/>
          <p:cNvSpPr txBox="1">
            <a:spLocks noChangeArrowheads="1"/>
          </p:cNvSpPr>
          <p:nvPr/>
        </p:nvSpPr>
        <p:spPr bwMode="auto">
          <a:xfrm>
            <a:off x="2009649" y="3898016"/>
            <a:ext cx="166423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400"/>
              </a:spcBef>
              <a:buClr>
                <a:schemeClr val="accent1"/>
              </a:buClr>
              <a:buSzPct val="68000"/>
              <a:buFont typeface="Wingdings 3" panose="05040102010807070707" pitchFamily="18" charset="2"/>
              <a:buChar char=""/>
              <a:defRPr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9pPr>
          </a:lstStyle>
          <a:p>
            <a:pPr algn="ctr" eaLnBrk="1" hangingPunct="1">
              <a:spcBef>
                <a:spcPct val="0"/>
              </a:spcBef>
              <a:buClrTx/>
              <a:buSzTx/>
              <a:buFontTx/>
              <a:buNone/>
            </a:pPr>
            <a:r>
              <a:rPr lang="es-ES" altLang="es-EC" sz="2000" b="1" dirty="0" smtClean="0"/>
              <a:t>PROYECTOS</a:t>
            </a:r>
            <a:endParaRPr lang="es-ES" altLang="es-EC" sz="2000" b="1" dirty="0"/>
          </a:p>
        </p:txBody>
      </p:sp>
      <p:sp>
        <p:nvSpPr>
          <p:cNvPr id="36868" name="Text Box 9"/>
          <p:cNvSpPr txBox="1">
            <a:spLocks noChangeArrowheads="1"/>
          </p:cNvSpPr>
          <p:nvPr/>
        </p:nvSpPr>
        <p:spPr bwMode="auto">
          <a:xfrm>
            <a:off x="4267200" y="3838433"/>
            <a:ext cx="1521570" cy="449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400"/>
              </a:spcBef>
              <a:buClr>
                <a:schemeClr val="accent1"/>
              </a:buClr>
              <a:buSzPct val="68000"/>
              <a:buFont typeface="Wingdings 3" panose="05040102010807070707" pitchFamily="18" charset="2"/>
              <a:buChar char=""/>
              <a:defRPr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9pPr>
          </a:lstStyle>
          <a:p>
            <a:pPr eaLnBrk="1" hangingPunct="1">
              <a:lnSpc>
                <a:spcPct val="145000"/>
              </a:lnSpc>
              <a:spcBef>
                <a:spcPct val="0"/>
              </a:spcBef>
              <a:buClrTx/>
              <a:buSzTx/>
              <a:buFontTx/>
              <a:buNone/>
            </a:pPr>
            <a:r>
              <a:rPr lang="es-ES" altLang="es-EC" sz="1600" b="1" dirty="0"/>
              <a:t>ACTIVIDADES</a:t>
            </a:r>
          </a:p>
        </p:txBody>
      </p:sp>
      <p:sp>
        <p:nvSpPr>
          <p:cNvPr id="36869" name="Text Box 10"/>
          <p:cNvSpPr txBox="1">
            <a:spLocks noChangeArrowheads="1"/>
          </p:cNvSpPr>
          <p:nvPr/>
        </p:nvSpPr>
        <p:spPr bwMode="auto">
          <a:xfrm>
            <a:off x="6456290" y="3959572"/>
            <a:ext cx="20574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400"/>
              </a:spcBef>
              <a:buClr>
                <a:schemeClr val="accent1"/>
              </a:buClr>
              <a:buSzPct val="68000"/>
              <a:buFont typeface="Wingdings 3" panose="05040102010807070707" pitchFamily="18" charset="2"/>
              <a:buChar char=""/>
              <a:defRPr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9pPr>
          </a:lstStyle>
          <a:p>
            <a:pPr eaLnBrk="1" hangingPunct="1">
              <a:spcBef>
                <a:spcPct val="50000"/>
              </a:spcBef>
              <a:buClrTx/>
              <a:buSzTx/>
              <a:buFontTx/>
              <a:buNone/>
            </a:pPr>
            <a:r>
              <a:rPr lang="es-ES" altLang="es-EC" sz="1600" b="1" dirty="0"/>
              <a:t>ACCIONES</a:t>
            </a:r>
          </a:p>
        </p:txBody>
      </p:sp>
      <p:sp>
        <p:nvSpPr>
          <p:cNvPr id="36870" name="Text Box 11"/>
          <p:cNvSpPr txBox="1">
            <a:spLocks noChangeArrowheads="1"/>
          </p:cNvSpPr>
          <p:nvPr/>
        </p:nvSpPr>
        <p:spPr bwMode="auto">
          <a:xfrm>
            <a:off x="8853926" y="4023438"/>
            <a:ext cx="947695" cy="37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400"/>
              </a:spcBef>
              <a:buClr>
                <a:schemeClr val="accent1"/>
              </a:buClr>
              <a:buSzPct val="68000"/>
              <a:buFont typeface="Wingdings 3" panose="05040102010807070707" pitchFamily="18" charset="2"/>
              <a:buChar char=""/>
              <a:defRPr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9pPr>
          </a:lstStyle>
          <a:p>
            <a:pPr eaLnBrk="1" hangingPunct="1">
              <a:lnSpc>
                <a:spcPct val="120000"/>
              </a:lnSpc>
              <a:spcBef>
                <a:spcPct val="0"/>
              </a:spcBef>
              <a:buClrTx/>
              <a:buSzTx/>
              <a:buFontTx/>
              <a:buNone/>
            </a:pPr>
            <a:r>
              <a:rPr lang="es-ES" altLang="es-EC" sz="1600" b="1" dirty="0" smtClean="0"/>
              <a:t>TAREAS</a:t>
            </a:r>
            <a:endParaRPr lang="es-ES" altLang="es-EC" sz="1600" b="1" dirty="0"/>
          </a:p>
        </p:txBody>
      </p:sp>
      <p:sp>
        <p:nvSpPr>
          <p:cNvPr id="12" name="11 CuadroTexto"/>
          <p:cNvSpPr txBox="1"/>
          <p:nvPr/>
        </p:nvSpPr>
        <p:spPr>
          <a:xfrm>
            <a:off x="10439400" y="1975721"/>
            <a:ext cx="1845086" cy="3539430"/>
          </a:xfrm>
          <a:prstGeom prst="rect">
            <a:avLst/>
          </a:prstGeom>
          <a:noFill/>
        </p:spPr>
        <p:txBody>
          <a:bodyPr wrap="square">
            <a:spAutoFit/>
          </a:bodyPr>
          <a:lstStyle/>
          <a:p>
            <a:pPr algn="ctr">
              <a:defRPr/>
            </a:pPr>
            <a:r>
              <a:rPr lang="es-ES_tradnl" sz="2800" b="1" dirty="0">
                <a:solidFill>
                  <a:schemeClr val="bg2">
                    <a:lumMod val="25000"/>
                  </a:schemeClr>
                </a:solidFill>
                <a:effectLst>
                  <a:outerShdw blurRad="38100" dist="38100" dir="2700000" algn="tl">
                    <a:srgbClr val="FFFFFF"/>
                  </a:outerShdw>
                </a:effectLst>
                <a:latin typeface="Arial" panose="020B0604020202020204" pitchFamily="34" charset="0"/>
                <a:cs typeface="Arial" panose="020B0604020202020204" pitchFamily="34" charset="0"/>
              </a:rPr>
              <a:t>Enfoque  genético del proceso </a:t>
            </a:r>
            <a:r>
              <a:rPr lang="es-ES_tradnl" sz="2800" b="1" dirty="0" smtClean="0">
                <a:solidFill>
                  <a:schemeClr val="bg2">
                    <a:lumMod val="25000"/>
                  </a:schemeClr>
                </a:solidFill>
                <a:effectLst>
                  <a:outerShdw blurRad="38100" dist="38100" dir="2700000" algn="tl">
                    <a:srgbClr val="FFFFFF"/>
                  </a:outerShdw>
                </a:effectLst>
                <a:latin typeface="Arial" panose="020B0604020202020204" pitchFamily="34" charset="0"/>
                <a:cs typeface="Arial" panose="020B0604020202020204" pitchFamily="34" charset="0"/>
              </a:rPr>
              <a:t>de vinculación con la sociedad</a:t>
            </a:r>
            <a:endParaRPr lang="es-ES_tradnl" sz="2800" b="1" dirty="0">
              <a:solidFill>
                <a:schemeClr val="bg2">
                  <a:lumMod val="25000"/>
                </a:schemeClr>
              </a:solidFill>
              <a:effectLst>
                <a:outerShdw blurRad="38100" dist="38100" dir="2700000" algn="tl">
                  <a:srgbClr val="FFFFFF"/>
                </a:outerShdw>
              </a:effectLst>
              <a:latin typeface="Arial" panose="020B0604020202020204" pitchFamily="34" charset="0"/>
              <a:cs typeface="Arial" panose="020B0604020202020204" pitchFamily="34" charset="0"/>
            </a:endParaRPr>
          </a:p>
        </p:txBody>
      </p:sp>
      <p:sp>
        <p:nvSpPr>
          <p:cNvPr id="18" name="Oval 4"/>
          <p:cNvSpPr>
            <a:spLocks noChangeArrowheads="1"/>
          </p:cNvSpPr>
          <p:nvPr/>
        </p:nvSpPr>
        <p:spPr bwMode="auto">
          <a:xfrm>
            <a:off x="103031" y="973145"/>
            <a:ext cx="10336369" cy="5930721"/>
          </a:xfrm>
          <a:prstGeom prst="ellipse">
            <a:avLst/>
          </a:prstGeom>
          <a:noFill/>
          <a:ln w="38100">
            <a:solidFill>
              <a:schemeClr val="accent1">
                <a:lumMod val="75000"/>
              </a:schemeClr>
            </a:solidFill>
            <a:round/>
            <a:headEnd/>
            <a:tailEnd/>
          </a:ln>
          <a:effectLst/>
        </p:spPr>
        <p:txBody>
          <a:bodyPr wrap="none" anchor="ctr"/>
          <a:lstStyle/>
          <a:p>
            <a:pPr>
              <a:defRPr/>
            </a:pPr>
            <a:endParaRPr lang="es-ES_tradnl"/>
          </a:p>
        </p:txBody>
      </p:sp>
      <p:sp>
        <p:nvSpPr>
          <p:cNvPr id="19" name="Text Box 8"/>
          <p:cNvSpPr txBox="1">
            <a:spLocks noChangeArrowheads="1"/>
          </p:cNvSpPr>
          <p:nvPr/>
        </p:nvSpPr>
        <p:spPr bwMode="auto">
          <a:xfrm>
            <a:off x="104873" y="3838433"/>
            <a:ext cx="174759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400"/>
              </a:spcBef>
              <a:buClr>
                <a:schemeClr val="accent1"/>
              </a:buClr>
              <a:buSzPct val="68000"/>
              <a:buFont typeface="Wingdings 3" panose="05040102010807070707" pitchFamily="18" charset="2"/>
              <a:buChar char=""/>
              <a:defRPr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9pPr>
          </a:lstStyle>
          <a:p>
            <a:pPr algn="ctr" eaLnBrk="1" hangingPunct="1">
              <a:spcBef>
                <a:spcPct val="0"/>
              </a:spcBef>
              <a:buClrTx/>
              <a:buSzTx/>
              <a:buFontTx/>
              <a:buNone/>
            </a:pPr>
            <a:r>
              <a:rPr lang="es-ES" altLang="es-EC" sz="2000" b="1" dirty="0" smtClean="0"/>
              <a:t>PROGRAMAS</a:t>
            </a:r>
            <a:endParaRPr lang="es-ES" altLang="es-EC" sz="2000" b="1" dirty="0"/>
          </a:p>
        </p:txBody>
      </p:sp>
    </p:spTree>
    <p:extLst>
      <p:ext uri="{BB962C8B-B14F-4D97-AF65-F5344CB8AC3E}">
        <p14:creationId xmlns:p14="http://schemas.microsoft.com/office/powerpoint/2010/main" val="30532355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30DF6AF-78B4-5B40-AB90-D6E336F66C2F}"/>
              </a:ext>
            </a:extLst>
          </p:cNvPr>
          <p:cNvSpPr>
            <a:spLocks noGrp="1"/>
          </p:cNvSpPr>
          <p:nvPr>
            <p:ph type="title"/>
          </p:nvPr>
        </p:nvSpPr>
        <p:spPr>
          <a:xfrm>
            <a:off x="962618" y="40839"/>
            <a:ext cx="10460558" cy="1600200"/>
          </a:xfrm>
        </p:spPr>
        <p:txBody>
          <a:bodyPr>
            <a:normAutofit/>
          </a:bodyPr>
          <a:lstStyle/>
          <a:p>
            <a:pPr algn="ctr"/>
            <a:r>
              <a:rPr lang="es-ES" b="1" dirty="0"/>
              <a:t>Diagnóstico de la situación inicial de la gestión de la vinculación con la sociedad de los Institutos</a:t>
            </a:r>
            <a:endParaRPr lang="es-EC" dirty="0"/>
          </a:p>
        </p:txBody>
      </p:sp>
      <p:sp>
        <p:nvSpPr>
          <p:cNvPr id="9" name="CuadroTexto 8"/>
          <p:cNvSpPr txBox="1"/>
          <p:nvPr/>
        </p:nvSpPr>
        <p:spPr>
          <a:xfrm>
            <a:off x="464024" y="1595021"/>
            <a:ext cx="11204812" cy="5262979"/>
          </a:xfrm>
          <a:prstGeom prst="rect">
            <a:avLst/>
          </a:prstGeom>
          <a:noFill/>
        </p:spPr>
        <p:txBody>
          <a:bodyPr wrap="square" rtlCol="0">
            <a:spAutoFit/>
          </a:bodyPr>
          <a:lstStyle/>
          <a:p>
            <a:pPr marL="285750" lvl="0" indent="-285750" algn="just">
              <a:buFont typeface="Arial" panose="020B0604020202020204" pitchFamily="34" charset="0"/>
              <a:buChar char="•"/>
            </a:pPr>
            <a:r>
              <a:rPr lang="es-EC" sz="2000" dirty="0" smtClean="0"/>
              <a:t>No </a:t>
            </a:r>
            <a:r>
              <a:rPr lang="es-EC" sz="2000" dirty="0"/>
              <a:t>ha sido articulada al diseño curricular de las </a:t>
            </a:r>
            <a:r>
              <a:rPr lang="es-EC" sz="2000" dirty="0" smtClean="0"/>
              <a:t>carreras.</a:t>
            </a:r>
          </a:p>
          <a:p>
            <a:pPr marL="285750" lvl="0" indent="-285750" algn="just">
              <a:buFont typeface="Arial" panose="020B0604020202020204" pitchFamily="34" charset="0"/>
              <a:buChar char="•"/>
            </a:pPr>
            <a:endParaRPr lang="es-ES" sz="2000" dirty="0"/>
          </a:p>
          <a:p>
            <a:pPr marL="285750" lvl="0" indent="-285750" algn="just">
              <a:buFont typeface="Arial" panose="020B0604020202020204" pitchFamily="34" charset="0"/>
              <a:buChar char="•"/>
            </a:pPr>
            <a:r>
              <a:rPr lang="es-EC" sz="2000" dirty="0" smtClean="0"/>
              <a:t>Se </a:t>
            </a:r>
            <a:r>
              <a:rPr lang="es-EC" sz="2000" dirty="0"/>
              <a:t>desarrolla para cumplir con los requisitos de </a:t>
            </a:r>
            <a:r>
              <a:rPr lang="es-EC" sz="2000" dirty="0" smtClean="0"/>
              <a:t>graduación.</a:t>
            </a:r>
            <a:endParaRPr lang="es-ES" sz="2000" dirty="0"/>
          </a:p>
          <a:p>
            <a:pPr marL="285750" lvl="0" indent="-285750" algn="just">
              <a:buFont typeface="Arial" panose="020B0604020202020204" pitchFamily="34" charset="0"/>
              <a:buChar char="•"/>
            </a:pPr>
            <a:endParaRPr lang="es-EC" sz="2000" dirty="0" smtClean="0"/>
          </a:p>
          <a:p>
            <a:pPr marL="285750" lvl="0" indent="-285750" algn="just">
              <a:buFont typeface="Arial" panose="020B0604020202020204" pitchFamily="34" charset="0"/>
              <a:buChar char="•"/>
            </a:pPr>
            <a:r>
              <a:rPr lang="es-EC" sz="2000" dirty="0" smtClean="0"/>
              <a:t>Disociada </a:t>
            </a:r>
            <a:r>
              <a:rPr lang="es-EC" sz="2000" dirty="0"/>
              <a:t>del componente académico e investigativo.</a:t>
            </a:r>
            <a:endParaRPr lang="es-ES" sz="2000" dirty="0"/>
          </a:p>
          <a:p>
            <a:pPr marL="285750" lvl="0" indent="-285750" algn="just">
              <a:buFont typeface="Arial" panose="020B0604020202020204" pitchFamily="34" charset="0"/>
              <a:buChar char="•"/>
            </a:pPr>
            <a:endParaRPr lang="es-EC" sz="2000" dirty="0" smtClean="0"/>
          </a:p>
          <a:p>
            <a:pPr marL="285750" lvl="0" indent="-285750" algn="just">
              <a:buFont typeface="Arial" panose="020B0604020202020204" pitchFamily="34" charset="0"/>
              <a:buChar char="•"/>
            </a:pPr>
            <a:r>
              <a:rPr lang="es-EC" sz="2000" dirty="0" smtClean="0"/>
              <a:t>No </a:t>
            </a:r>
            <a:r>
              <a:rPr lang="es-EC" sz="2000" dirty="0"/>
              <a:t>ha sido </a:t>
            </a:r>
            <a:r>
              <a:rPr lang="es-EC" sz="2000" dirty="0" smtClean="0"/>
              <a:t>modelada, </a:t>
            </a:r>
            <a:r>
              <a:rPr lang="es-EC" sz="2000" dirty="0" smtClean="0"/>
              <a:t>está </a:t>
            </a:r>
            <a:r>
              <a:rPr lang="es-ES" sz="2000" dirty="0" smtClean="0"/>
              <a:t>normada y se encuentra objetivo estratégico</a:t>
            </a:r>
            <a:r>
              <a:rPr lang="es-EC" sz="2000" dirty="0" smtClean="0"/>
              <a:t>.</a:t>
            </a:r>
            <a:endParaRPr lang="es-ES" sz="2000" dirty="0"/>
          </a:p>
          <a:p>
            <a:pPr marL="285750" lvl="0" indent="-285750" algn="just">
              <a:buFont typeface="Arial" panose="020B0604020202020204" pitchFamily="34" charset="0"/>
              <a:buChar char="•"/>
            </a:pPr>
            <a:endParaRPr lang="es-EC" sz="2000" dirty="0" smtClean="0"/>
          </a:p>
          <a:p>
            <a:pPr marL="285750" lvl="0" indent="-285750" algn="just">
              <a:buFont typeface="Arial" panose="020B0604020202020204" pitchFamily="34" charset="0"/>
              <a:buChar char="•"/>
            </a:pPr>
            <a:r>
              <a:rPr lang="es-EC" sz="2000" dirty="0" smtClean="0"/>
              <a:t>Egresados </a:t>
            </a:r>
            <a:r>
              <a:rPr lang="es-EC" sz="2000" dirty="0" smtClean="0"/>
              <a:t>con cero </a:t>
            </a:r>
            <a:r>
              <a:rPr lang="es-EC" sz="2000" dirty="0" smtClean="0"/>
              <a:t>horas.</a:t>
            </a:r>
            <a:endParaRPr lang="es-ES" sz="2000" dirty="0"/>
          </a:p>
          <a:p>
            <a:pPr marL="285750" lvl="0" indent="-285750" algn="just">
              <a:buFont typeface="Arial" panose="020B0604020202020204" pitchFamily="34" charset="0"/>
              <a:buChar char="•"/>
            </a:pPr>
            <a:endParaRPr lang="es-EC" sz="2000" dirty="0" smtClean="0"/>
          </a:p>
          <a:p>
            <a:pPr marL="285750" lvl="0" indent="-285750" algn="just">
              <a:buFont typeface="Arial" panose="020B0604020202020204" pitchFamily="34" charset="0"/>
              <a:buChar char="•"/>
            </a:pPr>
            <a:r>
              <a:rPr lang="es-EC" sz="2000" dirty="0" smtClean="0"/>
              <a:t>No hay formación de docentes.</a:t>
            </a:r>
            <a:endParaRPr lang="es-ES" sz="2000" dirty="0"/>
          </a:p>
          <a:p>
            <a:pPr marL="285750" lvl="0" indent="-285750" algn="just">
              <a:buFont typeface="Arial" panose="020B0604020202020204" pitchFamily="34" charset="0"/>
              <a:buChar char="•"/>
            </a:pPr>
            <a:endParaRPr lang="es-EC" sz="2000" dirty="0" smtClean="0"/>
          </a:p>
          <a:p>
            <a:pPr marL="285750" lvl="0" indent="-285750" algn="just">
              <a:buFont typeface="Arial" panose="020B0604020202020204" pitchFamily="34" charset="0"/>
              <a:buChar char="•"/>
            </a:pPr>
            <a:r>
              <a:rPr lang="es-EC" sz="2000" dirty="0" smtClean="0"/>
              <a:t>No </a:t>
            </a:r>
            <a:r>
              <a:rPr lang="es-EC" sz="2000" dirty="0"/>
              <a:t>es considerada elemento clave para el principio de pertinencia.</a:t>
            </a:r>
            <a:endParaRPr lang="es-ES" sz="2000" dirty="0"/>
          </a:p>
          <a:p>
            <a:pPr marL="285750" lvl="0" indent="-285750" algn="just">
              <a:buFont typeface="Arial" panose="020B0604020202020204" pitchFamily="34" charset="0"/>
              <a:buChar char="•"/>
            </a:pPr>
            <a:endParaRPr lang="es-EC" sz="2000" dirty="0" smtClean="0"/>
          </a:p>
          <a:p>
            <a:pPr marL="285750" lvl="0" indent="-285750" algn="just">
              <a:buFont typeface="Arial" panose="020B0604020202020204" pitchFamily="34" charset="0"/>
              <a:buChar char="•"/>
            </a:pPr>
            <a:r>
              <a:rPr lang="es-EC" sz="2000" dirty="0" smtClean="0"/>
              <a:t>No </a:t>
            </a:r>
            <a:r>
              <a:rPr lang="es-EC" sz="2000" dirty="0"/>
              <a:t>es tratada como principal fuente motivadora para establecer los problemas profesionales</a:t>
            </a:r>
            <a:r>
              <a:rPr lang="es-EC" dirty="0"/>
              <a:t>, y </a:t>
            </a:r>
            <a:r>
              <a:rPr lang="es-EC" dirty="0" smtClean="0"/>
              <a:t>su relación con los problemas sociales</a:t>
            </a:r>
            <a:endParaRPr lang="es-ES" dirty="0"/>
          </a:p>
          <a:p>
            <a:endParaRPr lang="es-ES" dirty="0"/>
          </a:p>
        </p:txBody>
      </p:sp>
    </p:spTree>
    <p:extLst>
      <p:ext uri="{BB962C8B-B14F-4D97-AF65-F5344CB8AC3E}">
        <p14:creationId xmlns:p14="http://schemas.microsoft.com/office/powerpoint/2010/main" val="9072958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30DF6AF-78B4-5B40-AB90-D6E336F66C2F}"/>
              </a:ext>
            </a:extLst>
          </p:cNvPr>
          <p:cNvSpPr>
            <a:spLocks noGrp="1"/>
          </p:cNvSpPr>
          <p:nvPr>
            <p:ph type="title"/>
          </p:nvPr>
        </p:nvSpPr>
        <p:spPr>
          <a:xfrm>
            <a:off x="962618" y="-109282"/>
            <a:ext cx="10460558" cy="1600200"/>
          </a:xfrm>
        </p:spPr>
        <p:txBody>
          <a:bodyPr>
            <a:normAutofit/>
          </a:bodyPr>
          <a:lstStyle/>
          <a:p>
            <a:pPr algn="ctr"/>
            <a:r>
              <a:rPr lang="es-ES" b="1" dirty="0"/>
              <a:t>Modelo de gestión de la vinculación con la sociedad </a:t>
            </a:r>
            <a:endParaRPr lang="es-EC" dirty="0"/>
          </a:p>
        </p:txBody>
      </p:sp>
      <p:sp>
        <p:nvSpPr>
          <p:cNvPr id="9" name="CuadroTexto 8"/>
          <p:cNvSpPr txBox="1"/>
          <p:nvPr/>
        </p:nvSpPr>
        <p:spPr>
          <a:xfrm>
            <a:off x="464024" y="1941293"/>
            <a:ext cx="11204812" cy="3170099"/>
          </a:xfrm>
          <a:prstGeom prst="rect">
            <a:avLst/>
          </a:prstGeom>
          <a:noFill/>
        </p:spPr>
        <p:txBody>
          <a:bodyPr wrap="square" rtlCol="0">
            <a:spAutoFit/>
          </a:bodyPr>
          <a:lstStyle/>
          <a:p>
            <a:pPr marL="285750" lvl="0" indent="-285750" algn="just">
              <a:buFont typeface="Arial" panose="020B0604020202020204" pitchFamily="34" charset="0"/>
              <a:buChar char="•"/>
            </a:pPr>
            <a:r>
              <a:rPr lang="es-ES" sz="2000" dirty="0" smtClean="0"/>
              <a:t>Función </a:t>
            </a:r>
            <a:r>
              <a:rPr lang="es-ES" sz="2000" dirty="0"/>
              <a:t>sustantiva de los institutos, </a:t>
            </a:r>
            <a:r>
              <a:rPr lang="es-ES" sz="2000" dirty="0" smtClean="0"/>
              <a:t>permite </a:t>
            </a:r>
            <a:r>
              <a:rPr lang="es-ES" sz="2000" dirty="0"/>
              <a:t>articular en la práctica la docencia y la </a:t>
            </a:r>
            <a:r>
              <a:rPr lang="es-ES" sz="2000" dirty="0" smtClean="0"/>
              <a:t>investigación</a:t>
            </a:r>
            <a:r>
              <a:rPr lang="es-ES" sz="2000" dirty="0" smtClean="0"/>
              <a:t>.</a:t>
            </a:r>
          </a:p>
          <a:p>
            <a:pPr marL="285750" lvl="0" indent="-285750" algn="just">
              <a:buFont typeface="Arial" panose="020B0604020202020204" pitchFamily="34" charset="0"/>
              <a:buChar char="•"/>
            </a:pPr>
            <a:endParaRPr lang="es-ES" sz="2000" dirty="0"/>
          </a:p>
          <a:p>
            <a:pPr marL="285750" lvl="0" indent="-285750" algn="just">
              <a:buFont typeface="Arial" panose="020B0604020202020204" pitchFamily="34" charset="0"/>
              <a:buChar char="•"/>
            </a:pPr>
            <a:r>
              <a:rPr lang="es-ES" sz="2000" dirty="0" smtClean="0"/>
              <a:t>Enfoque </a:t>
            </a:r>
            <a:r>
              <a:rPr lang="es-ES" sz="2000" dirty="0"/>
              <a:t>de </a:t>
            </a:r>
            <a:r>
              <a:rPr lang="es-ES" sz="2000" dirty="0" smtClean="0"/>
              <a:t>Sistemas: expresa </a:t>
            </a:r>
            <a:r>
              <a:rPr lang="es-ES" sz="2000" dirty="0"/>
              <a:t>el compromiso  con la sociedad, el instituto superior se convierte en agente de cambio para la generación de los conocimientos y desarrollo de habilidades en la </a:t>
            </a:r>
            <a:r>
              <a:rPr lang="es-ES" sz="2000" dirty="0" smtClean="0"/>
              <a:t>práctica.</a:t>
            </a:r>
            <a:endParaRPr lang="es-ES" sz="2000" dirty="0"/>
          </a:p>
          <a:p>
            <a:pPr marL="285750" lvl="0" indent="-285750" algn="just">
              <a:buFont typeface="Arial" panose="020B0604020202020204" pitchFamily="34" charset="0"/>
              <a:buChar char="•"/>
            </a:pPr>
            <a:endParaRPr lang="es-ES" sz="2000" dirty="0" smtClean="0"/>
          </a:p>
          <a:p>
            <a:pPr marL="285750" lvl="0" indent="-285750" algn="just">
              <a:buFont typeface="Arial" panose="020B0604020202020204" pitchFamily="34" charset="0"/>
              <a:buChar char="•"/>
            </a:pPr>
            <a:r>
              <a:rPr lang="es-ES" sz="2000" dirty="0" smtClean="0"/>
              <a:t>Origen: </a:t>
            </a:r>
            <a:r>
              <a:rPr lang="es-ES" sz="2000" dirty="0"/>
              <a:t>diagnóstico de las diferentes problemáticas que afectan a la localidad, región y </a:t>
            </a:r>
            <a:r>
              <a:rPr lang="es-ES" sz="2000" dirty="0" smtClean="0"/>
              <a:t>país.</a:t>
            </a:r>
            <a:endParaRPr lang="es-ES" sz="2000" dirty="0"/>
          </a:p>
          <a:p>
            <a:pPr marL="285750" lvl="0" indent="-285750" algn="just">
              <a:buFont typeface="Arial" panose="020B0604020202020204" pitchFamily="34" charset="0"/>
              <a:buChar char="•"/>
            </a:pPr>
            <a:endParaRPr lang="es-ES" sz="2000" dirty="0" smtClean="0"/>
          </a:p>
          <a:p>
            <a:pPr marL="285750" lvl="0" indent="-285750" algn="just">
              <a:buFont typeface="Arial" panose="020B0604020202020204" pitchFamily="34" charset="0"/>
              <a:buChar char="•"/>
            </a:pPr>
            <a:r>
              <a:rPr lang="es-ES" sz="2000" dirty="0" smtClean="0"/>
              <a:t>Propuesta: modelo </a:t>
            </a:r>
            <a:r>
              <a:rPr lang="es-ES" sz="2000" dirty="0"/>
              <a:t>de vinculación con la sociedad orientado hacia la formación integral de sus profesionales, mediante un acercamiento permanente a la realidad local, regional y nacional con pertinencia e </a:t>
            </a:r>
            <a:r>
              <a:rPr lang="es-ES" sz="2000" dirty="0" smtClean="0"/>
              <a:t>impacto</a:t>
            </a:r>
            <a:r>
              <a:rPr lang="es-ES" sz="2000" dirty="0"/>
              <a:t>.</a:t>
            </a:r>
            <a:endParaRPr lang="es-ES" dirty="0"/>
          </a:p>
        </p:txBody>
      </p:sp>
    </p:spTree>
    <p:extLst>
      <p:ext uri="{BB962C8B-B14F-4D97-AF65-F5344CB8AC3E}">
        <p14:creationId xmlns:p14="http://schemas.microsoft.com/office/powerpoint/2010/main" val="846707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30DF6AF-78B4-5B40-AB90-D6E336F66C2F}"/>
              </a:ext>
            </a:extLst>
          </p:cNvPr>
          <p:cNvSpPr>
            <a:spLocks noGrp="1"/>
          </p:cNvSpPr>
          <p:nvPr>
            <p:ph type="title"/>
          </p:nvPr>
        </p:nvSpPr>
        <p:spPr>
          <a:xfrm>
            <a:off x="962618" y="-109282"/>
            <a:ext cx="10460558" cy="1600200"/>
          </a:xfrm>
        </p:spPr>
        <p:txBody>
          <a:bodyPr>
            <a:normAutofit/>
          </a:bodyPr>
          <a:lstStyle/>
          <a:p>
            <a:pPr algn="ctr"/>
            <a:r>
              <a:rPr lang="es-ES" b="1" dirty="0"/>
              <a:t>Modelo de gestión de la vinculación con la sociedad </a:t>
            </a:r>
            <a:endParaRPr lang="es-EC" dirty="0"/>
          </a:p>
        </p:txBody>
      </p:sp>
      <p:pic>
        <p:nvPicPr>
          <p:cNvPr id="6" name="Imagen 5"/>
          <p:cNvPicPr>
            <a:picLocks noChangeAspect="1"/>
          </p:cNvPicPr>
          <p:nvPr/>
        </p:nvPicPr>
        <p:blipFill rotWithShape="1">
          <a:blip r:embed="rId2"/>
          <a:srcRect l="23707" t="24579" r="21119" b="9562"/>
          <a:stretch/>
        </p:blipFill>
        <p:spPr>
          <a:xfrm>
            <a:off x="2674961" y="1569493"/>
            <a:ext cx="7178723" cy="4817660"/>
          </a:xfrm>
          <a:prstGeom prst="rect">
            <a:avLst/>
          </a:prstGeom>
        </p:spPr>
      </p:pic>
    </p:spTree>
    <p:extLst>
      <p:ext uri="{BB962C8B-B14F-4D97-AF65-F5344CB8AC3E}">
        <p14:creationId xmlns:p14="http://schemas.microsoft.com/office/powerpoint/2010/main" val="12777880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30DF6AF-78B4-5B40-AB90-D6E336F66C2F}"/>
              </a:ext>
            </a:extLst>
          </p:cNvPr>
          <p:cNvSpPr>
            <a:spLocks noGrp="1"/>
          </p:cNvSpPr>
          <p:nvPr>
            <p:ph type="title"/>
          </p:nvPr>
        </p:nvSpPr>
        <p:spPr>
          <a:xfrm>
            <a:off x="962618" y="-109282"/>
            <a:ext cx="10460558" cy="1600200"/>
          </a:xfrm>
        </p:spPr>
        <p:txBody>
          <a:bodyPr>
            <a:normAutofit/>
          </a:bodyPr>
          <a:lstStyle/>
          <a:p>
            <a:pPr algn="ctr"/>
            <a:r>
              <a:rPr lang="es-ES" b="1" dirty="0"/>
              <a:t>Modelo de gestión de la vinculación con la sociedad </a:t>
            </a:r>
            <a:endParaRPr lang="es-EC" dirty="0"/>
          </a:p>
        </p:txBody>
      </p:sp>
      <p:sp>
        <p:nvSpPr>
          <p:cNvPr id="3" name="CuadroTexto 2"/>
          <p:cNvSpPr txBox="1"/>
          <p:nvPr/>
        </p:nvSpPr>
        <p:spPr>
          <a:xfrm>
            <a:off x="272955" y="1475958"/>
            <a:ext cx="11505063" cy="923330"/>
          </a:xfrm>
          <a:prstGeom prst="rect">
            <a:avLst/>
          </a:prstGeom>
          <a:noFill/>
        </p:spPr>
        <p:txBody>
          <a:bodyPr wrap="square" rtlCol="0">
            <a:spAutoFit/>
          </a:bodyPr>
          <a:lstStyle/>
          <a:p>
            <a:r>
              <a:rPr lang="es-EC" dirty="0"/>
              <a:t>Desde un enfoque de sistemas, la vinculación con la sociedad tiene un sistema de categorías estructurado a través de: entradas, </a:t>
            </a:r>
            <a:r>
              <a:rPr lang="es-EC" dirty="0" smtClean="0"/>
              <a:t>programas, proyectos </a:t>
            </a:r>
            <a:r>
              <a:rPr lang="es-EC" dirty="0"/>
              <a:t>y/o actividades de vinculación; y, salidas.</a:t>
            </a:r>
            <a:endParaRPr lang="es-ES" dirty="0"/>
          </a:p>
          <a:p>
            <a:endParaRPr lang="es-ES" dirty="0"/>
          </a:p>
        </p:txBody>
      </p:sp>
      <p:sp>
        <p:nvSpPr>
          <p:cNvPr id="4" name="CuadroTexto 3"/>
          <p:cNvSpPr txBox="1"/>
          <p:nvPr/>
        </p:nvSpPr>
        <p:spPr>
          <a:xfrm>
            <a:off x="818866" y="2574329"/>
            <a:ext cx="2074459" cy="369332"/>
          </a:xfrm>
          <a:prstGeom prst="rect">
            <a:avLst/>
          </a:prstGeom>
          <a:solidFill>
            <a:schemeClr val="tx2">
              <a:lumMod val="40000"/>
              <a:lumOff val="60000"/>
            </a:schemeClr>
          </a:solidFill>
          <a:ln>
            <a:solidFill>
              <a:schemeClr val="tx2">
                <a:lumMod val="75000"/>
              </a:schemeClr>
            </a:solidFill>
          </a:ln>
        </p:spPr>
        <p:txBody>
          <a:bodyPr wrap="square" rtlCol="0">
            <a:spAutoFit/>
          </a:bodyPr>
          <a:lstStyle/>
          <a:p>
            <a:pPr algn="ctr"/>
            <a:r>
              <a:rPr lang="es-ES" dirty="0" smtClean="0"/>
              <a:t>Entradas</a:t>
            </a:r>
            <a:endParaRPr lang="es-ES" dirty="0"/>
          </a:p>
        </p:txBody>
      </p:sp>
      <p:sp>
        <p:nvSpPr>
          <p:cNvPr id="6" name="CuadroTexto 5"/>
          <p:cNvSpPr txBox="1"/>
          <p:nvPr/>
        </p:nvSpPr>
        <p:spPr>
          <a:xfrm>
            <a:off x="818866" y="3638790"/>
            <a:ext cx="2074459" cy="1200329"/>
          </a:xfrm>
          <a:prstGeom prst="rect">
            <a:avLst/>
          </a:prstGeom>
          <a:solidFill>
            <a:schemeClr val="accent2">
              <a:lumMod val="40000"/>
              <a:lumOff val="60000"/>
            </a:schemeClr>
          </a:solidFill>
          <a:ln>
            <a:solidFill>
              <a:schemeClr val="tx2">
                <a:lumMod val="75000"/>
              </a:schemeClr>
            </a:solidFill>
          </a:ln>
        </p:spPr>
        <p:txBody>
          <a:bodyPr wrap="square" rtlCol="0">
            <a:spAutoFit/>
          </a:bodyPr>
          <a:lstStyle/>
          <a:p>
            <a:pPr algn="ctr"/>
            <a:r>
              <a:rPr lang="es-EC" dirty="0"/>
              <a:t>programas, </a:t>
            </a:r>
            <a:r>
              <a:rPr lang="es-EC" dirty="0" smtClean="0"/>
              <a:t>proyectos, actividades </a:t>
            </a:r>
            <a:r>
              <a:rPr lang="es-EC" dirty="0"/>
              <a:t>de vinculación</a:t>
            </a:r>
            <a:endParaRPr lang="es-ES" dirty="0"/>
          </a:p>
        </p:txBody>
      </p:sp>
      <p:sp>
        <p:nvSpPr>
          <p:cNvPr id="7" name="CuadroTexto 6"/>
          <p:cNvSpPr txBox="1"/>
          <p:nvPr/>
        </p:nvSpPr>
        <p:spPr>
          <a:xfrm>
            <a:off x="818866" y="5534249"/>
            <a:ext cx="2074459" cy="369332"/>
          </a:xfrm>
          <a:prstGeom prst="rect">
            <a:avLst/>
          </a:prstGeom>
          <a:solidFill>
            <a:schemeClr val="accent6">
              <a:lumMod val="40000"/>
              <a:lumOff val="60000"/>
            </a:schemeClr>
          </a:solidFill>
          <a:ln>
            <a:solidFill>
              <a:schemeClr val="tx2">
                <a:lumMod val="75000"/>
              </a:schemeClr>
            </a:solidFill>
          </a:ln>
        </p:spPr>
        <p:txBody>
          <a:bodyPr wrap="square" rtlCol="0">
            <a:spAutoFit/>
          </a:bodyPr>
          <a:lstStyle/>
          <a:p>
            <a:pPr algn="ctr"/>
            <a:r>
              <a:rPr lang="es-ES" dirty="0" smtClean="0"/>
              <a:t>Salidas</a:t>
            </a:r>
            <a:endParaRPr lang="es-ES" dirty="0"/>
          </a:p>
        </p:txBody>
      </p:sp>
      <p:sp>
        <p:nvSpPr>
          <p:cNvPr id="5" name="CuadroTexto 4"/>
          <p:cNvSpPr txBox="1"/>
          <p:nvPr/>
        </p:nvSpPr>
        <p:spPr>
          <a:xfrm>
            <a:off x="3712190" y="2158830"/>
            <a:ext cx="7601803" cy="923330"/>
          </a:xfrm>
          <a:prstGeom prst="rect">
            <a:avLst/>
          </a:prstGeom>
          <a:noFill/>
        </p:spPr>
        <p:txBody>
          <a:bodyPr wrap="square" rtlCol="0">
            <a:spAutoFit/>
          </a:bodyPr>
          <a:lstStyle/>
          <a:p>
            <a:pPr algn="just"/>
            <a:r>
              <a:rPr lang="es-EC" dirty="0"/>
              <a:t>C</a:t>
            </a:r>
            <a:r>
              <a:rPr lang="es-EC" dirty="0" smtClean="0"/>
              <a:t>aracterización </a:t>
            </a:r>
            <a:r>
              <a:rPr lang="es-EC" dirty="0"/>
              <a:t>de los problemas identificados en las empresas y/o instituciones, relacionadas con las líneas de </a:t>
            </a:r>
            <a:r>
              <a:rPr lang="es-EC" dirty="0" smtClean="0"/>
              <a:t>investigación lo </a:t>
            </a:r>
            <a:r>
              <a:rPr lang="es-EC" dirty="0"/>
              <a:t>que otorga una articulación coherente con los dominios académicos de la </a:t>
            </a:r>
            <a:r>
              <a:rPr lang="es-EC" dirty="0" smtClean="0"/>
              <a:t>carrera.</a:t>
            </a:r>
            <a:endParaRPr lang="es-ES" dirty="0"/>
          </a:p>
        </p:txBody>
      </p:sp>
      <p:sp>
        <p:nvSpPr>
          <p:cNvPr id="8" name="CuadroTexto 7"/>
          <p:cNvSpPr txBox="1"/>
          <p:nvPr/>
        </p:nvSpPr>
        <p:spPr>
          <a:xfrm>
            <a:off x="3712189" y="3633957"/>
            <a:ext cx="7601803" cy="1200329"/>
          </a:xfrm>
          <a:prstGeom prst="rect">
            <a:avLst/>
          </a:prstGeom>
          <a:noFill/>
        </p:spPr>
        <p:txBody>
          <a:bodyPr wrap="square" rtlCol="0">
            <a:spAutoFit/>
          </a:bodyPr>
          <a:lstStyle/>
          <a:p>
            <a:pPr lvl="0" algn="just"/>
            <a:r>
              <a:rPr lang="es-ES" dirty="0" smtClean="0"/>
              <a:t>Desde un enfoque genético: </a:t>
            </a:r>
            <a:r>
              <a:rPr lang="es-EC" dirty="0"/>
              <a:t>programas, proyectos de vinculación, constituyen un conjunto de acciones planificadas a largo </a:t>
            </a:r>
            <a:r>
              <a:rPr lang="es-EC" dirty="0" smtClean="0"/>
              <a:t>plazo. </a:t>
            </a:r>
          </a:p>
          <a:p>
            <a:pPr lvl="0" algn="just"/>
            <a:r>
              <a:rPr lang="es-EC" dirty="0" smtClean="0"/>
              <a:t>Las </a:t>
            </a:r>
            <a:r>
              <a:rPr lang="es-EC" dirty="0"/>
              <a:t>actividades de vinculación, tienen que ver con un conjunto de acciones planificadas a corto y mediano </a:t>
            </a:r>
            <a:r>
              <a:rPr lang="es-EC" dirty="0" smtClean="0"/>
              <a:t>plazo.</a:t>
            </a:r>
            <a:endParaRPr lang="es-ES" dirty="0"/>
          </a:p>
        </p:txBody>
      </p:sp>
      <p:sp>
        <p:nvSpPr>
          <p:cNvPr id="10" name="CuadroTexto 9"/>
          <p:cNvSpPr txBox="1"/>
          <p:nvPr/>
        </p:nvSpPr>
        <p:spPr>
          <a:xfrm>
            <a:off x="3821373" y="5534249"/>
            <a:ext cx="7492620" cy="369332"/>
          </a:xfrm>
          <a:prstGeom prst="rect">
            <a:avLst/>
          </a:prstGeom>
          <a:noFill/>
        </p:spPr>
        <p:txBody>
          <a:bodyPr wrap="square" rtlCol="0">
            <a:spAutoFit/>
          </a:bodyPr>
          <a:lstStyle/>
          <a:p>
            <a:r>
              <a:rPr lang="es-EC" dirty="0"/>
              <a:t>E</a:t>
            </a:r>
            <a:r>
              <a:rPr lang="es-EC" dirty="0" smtClean="0"/>
              <a:t>xpresan los resultados.</a:t>
            </a:r>
            <a:endParaRPr lang="es-ES" dirty="0"/>
          </a:p>
        </p:txBody>
      </p:sp>
    </p:spTree>
    <p:extLst>
      <p:ext uri="{BB962C8B-B14F-4D97-AF65-F5344CB8AC3E}">
        <p14:creationId xmlns:p14="http://schemas.microsoft.com/office/powerpoint/2010/main" val="361139552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355</TotalTime>
  <Words>1364</Words>
  <Application>Microsoft Office PowerPoint</Application>
  <PresentationFormat>Panorámica</PresentationFormat>
  <Paragraphs>165</Paragraphs>
  <Slides>18</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18</vt:i4>
      </vt:variant>
    </vt:vector>
  </HeadingPairs>
  <TitlesOfParts>
    <vt:vector size="25" baseType="lpstr">
      <vt:lpstr>Arial</vt:lpstr>
      <vt:lpstr>Arial Black</vt:lpstr>
      <vt:lpstr>Calibri</vt:lpstr>
      <vt:lpstr>Calibri Light</vt:lpstr>
      <vt:lpstr>Lucida Sans Unicode</vt:lpstr>
      <vt:lpstr>Times New Roman</vt:lpstr>
      <vt:lpstr>Tema de Office</vt:lpstr>
      <vt:lpstr>Modelo de vinculación con la sociedad y estrategia para su implementación</vt:lpstr>
      <vt:lpstr>Modelo de gestión de la vinculación con la sociedad y estrategia para su implementación</vt:lpstr>
      <vt:lpstr>Presentación de PowerPoint</vt:lpstr>
      <vt:lpstr>Presentación de PowerPoint</vt:lpstr>
      <vt:lpstr>Presentación de PowerPoint</vt:lpstr>
      <vt:lpstr>Diagnóstico de la situación inicial de la gestión de la vinculación con la sociedad de los Institutos</vt:lpstr>
      <vt:lpstr>Modelo de gestión de la vinculación con la sociedad </vt:lpstr>
      <vt:lpstr>Modelo de gestión de la vinculación con la sociedad </vt:lpstr>
      <vt:lpstr>Modelo de gestión de la vinculación con la sociedad </vt:lpstr>
      <vt:lpstr>Modelo de gestión de la vinculación con la sociedad </vt:lpstr>
      <vt:lpstr>Modelo de gestión de la vinculación con la sociedad </vt:lpstr>
      <vt:lpstr>Modelo de gestión de la vinculación con la sociedad </vt:lpstr>
      <vt:lpstr>Estrategia para la implementación del modelo de gestión de la vinculación con la sociedad </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dc:title>
  <dc:creator>Diego Fernando Tapia Campos</dc:creator>
  <cp:lastModifiedBy>user</cp:lastModifiedBy>
  <cp:revision>57</cp:revision>
  <dcterms:created xsi:type="dcterms:W3CDTF">2020-03-11T17:20:05Z</dcterms:created>
  <dcterms:modified xsi:type="dcterms:W3CDTF">2021-08-02T12:46:55Z</dcterms:modified>
</cp:coreProperties>
</file>