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62" r:id="rId4"/>
    <p:sldId id="264" r:id="rId5"/>
    <p:sldId id="265" r:id="rId6"/>
    <p:sldId id="266" r:id="rId7"/>
    <p:sldId id="267" r:id="rId8"/>
    <p:sldId id="268" r:id="rId9"/>
    <p:sldId id="269" r:id="rId10"/>
    <p:sldId id="271" r:id="rId11"/>
    <p:sldId id="272" r:id="rId12"/>
    <p:sldId id="273" r:id="rId13"/>
    <p:sldId id="274" r:id="rId14"/>
    <p:sldId id="275" r:id="rId15"/>
    <p:sldId id="276" r:id="rId16"/>
    <p:sldId id="277" r:id="rId17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72" autoAdjust="0"/>
    <p:restoredTop sz="94740"/>
  </p:normalViewPr>
  <p:slideViewPr>
    <p:cSldViewPr snapToGrid="0" snapToObjects="1">
      <p:cViewPr varScale="1">
        <p:scale>
          <a:sx n="108" d="100"/>
          <a:sy n="108" d="100"/>
        </p:scale>
        <p:origin x="48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1C8B4E-A441-FD48-865B-2B714DC7A7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C3C347-F152-5B42-A879-4738BD41F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736498-AB4A-D54C-941A-F0E0FC0F1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4/8/2021</a:t>
            </a:fld>
            <a:endParaRPr lang="es-EC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60756C-170D-8746-B657-CA51E8026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BFF8E06-8AF0-D743-8E51-2A3AE6AAC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179750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5CFDF0-3561-9B4C-B0FA-5E39F4E5F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AF929B6-6164-6D4E-8ED2-8540419252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937522F-F46F-D447-B027-CC975EF50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4/8/2021</a:t>
            </a:fld>
            <a:endParaRPr lang="es-EC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5934229-4C8B-CB47-991C-F853281E5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72C112E-47C5-5F42-B768-F11F5E5CD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235523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A8C9437-6D8C-754E-9E2C-528A2FF482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68F63DE-7997-7A43-B900-A1872C8AC9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5D12425-1647-A040-91AD-435D5CD05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4/8/2021</a:t>
            </a:fld>
            <a:endParaRPr lang="es-EC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F66BB0D-0E69-F446-8C8F-37133200C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BB3FC38-62E8-A845-8BC1-969083160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292387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2C6486-895A-4F4E-9884-8EBEA8200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D7D0E2-D436-DD44-907E-BC4453CF84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981D769-1D42-464D-8506-B56A30704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4/8/2021</a:t>
            </a:fld>
            <a:endParaRPr lang="es-EC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812D2F2-8A53-894A-9209-3CC146CFC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D5EC06F-80A5-E74A-AB65-2B16957AE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80405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233B37-9527-0B48-9439-F7333DAAA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D7DFE61-1538-7B4F-A89E-2ED51D151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32FAF30-7EFA-3C43-B416-641220DD9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4/8/2021</a:t>
            </a:fld>
            <a:endParaRPr lang="es-EC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419427-0C3A-0240-872B-CDC3E5712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40FE207-5341-4749-A2B6-9D41F8FBD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982803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FA161E-C83B-E848-9220-67B964BD4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D9E642-92D5-AB44-B163-33F7BE1226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B3D0DAE-ED23-424D-B31D-C4F50A3EF4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0C9E114-9522-6D45-BA2D-0E4AEE65D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4/8/2021</a:t>
            </a:fld>
            <a:endParaRPr lang="es-EC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41B5712-119F-0F42-8CF9-D3A44C676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BB52A9D-279D-A346-A5F7-EB09441E2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925523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19F36F-F47A-384D-AF60-50F6A9C39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D896DCD-EDE1-A142-9295-B368C0F061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146E76E-243F-3445-980E-ACACF80CC1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90FDA21-F94C-8444-826C-8C6D38DBA6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7C0C30-BB29-E54B-86DE-DC10C2034A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58706D1-54C1-DB42-82D3-FE164E48B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4/8/2021</a:t>
            </a:fld>
            <a:endParaRPr lang="es-EC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26FB9FA-69B9-5C4B-8188-403F343DF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9B25B9F-769F-7143-A242-F84E10455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76258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33C068-2270-344F-AE36-909940C51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D0AA040-73AD-0644-9834-CFE1CF663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4/8/2021</a:t>
            </a:fld>
            <a:endParaRPr lang="es-EC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6325A1E-2D7C-1044-80CA-B7D751967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65CCF08-8293-0046-9E65-DBFA3046B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038135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E38A6D1-331C-424A-B8F8-FD2E8D311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4/8/2021</a:t>
            </a:fld>
            <a:endParaRPr lang="es-EC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01B573B-6BFB-AF4A-926E-0CEAE362F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26EE4CE-F40E-1141-97DC-937191431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431036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65ABAC-209C-1947-B828-47ACC1CB9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22286E6-1C11-804C-BF22-BCDF3055C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2826723-3A90-BD41-86A6-A31A3DD422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0CDA60D-842C-6349-85C4-6115ABEA7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4/8/2021</a:t>
            </a:fld>
            <a:endParaRPr lang="es-EC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40A7082-8124-FE41-9600-3C391AD4F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98B0A32-C7BE-994C-8DCD-C1FEECF89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089891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7C10D7-99C9-2A49-BE85-40C748214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1D18910-3B9E-1344-B043-FE903124BF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0F0096C-2296-304A-B6D3-7727123782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0F33DA1-7B03-4345-8184-0B8EC1002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4/8/2021</a:t>
            </a:fld>
            <a:endParaRPr lang="es-EC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7D22703-0F2B-B041-97FE-42BE91DC5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8C504F4-25BC-1B42-BC04-F80176B03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217173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2079116-7A25-6D4A-9C75-0979D26D2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D2714E3-8B92-4145-B8A5-E496DF906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E60447-AB79-7445-AC28-8E4E26183C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60E00-8CE3-1A43-9E20-FF5DEFA07353}" type="datetimeFigureOut">
              <a:rPr lang="es-EC" smtClean="0"/>
              <a:t>4/8/2021</a:t>
            </a:fld>
            <a:endParaRPr lang="es-EC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B7D9313-3954-614F-806A-EF7D584C79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A03083B-E5AB-3F43-A98B-DB4EB57D0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B6DA6-1053-C647-9E77-B42FB131DB4B}" type="slidenum">
              <a:rPr lang="es-EC" smtClean="0"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26427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042C09-2D22-6240-BA02-E9B6723D67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576" y="3974788"/>
            <a:ext cx="5717059" cy="2162804"/>
          </a:xfrm>
        </p:spPr>
        <p:txBody>
          <a:bodyPr>
            <a:normAutofit fontScale="90000"/>
          </a:bodyPr>
          <a:lstStyle/>
          <a:p>
            <a:r>
              <a:rPr lang="es-EC" sz="4000" b="1" dirty="0">
                <a:solidFill>
                  <a:schemeClr val="bg1"/>
                </a:solidFill>
              </a:rPr>
              <a:t>Seguimiento de la Formación de los Estudiantes Durante la Fase Práctica</a:t>
            </a:r>
            <a:br>
              <a:rPr lang="es-EC" sz="4800" dirty="0"/>
            </a:br>
            <a:endParaRPr lang="es-EC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497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Ingreso a Planta</a:t>
            </a:r>
            <a:br>
              <a:rPr lang="es-ES" dirty="0"/>
            </a:br>
            <a:endParaRPr lang="es-EC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EC" sz="1800" dirty="0"/>
              <a:t>Se toma pruebas para establecer desde donde hay que reforzar conocimientos.</a:t>
            </a:r>
          </a:p>
          <a:p>
            <a:pPr algn="just"/>
            <a:endParaRPr lang="es-EC" sz="1800" dirty="0"/>
          </a:p>
          <a:p>
            <a:pPr algn="just"/>
            <a:r>
              <a:rPr lang="es-EC" sz="1800" dirty="0"/>
              <a:t>La organización de los temas de estudio se los realiza de forma lógica con el proceso.</a:t>
            </a:r>
          </a:p>
          <a:p>
            <a:pPr algn="just"/>
            <a:endParaRPr lang="es-EC" sz="1800" dirty="0"/>
          </a:p>
          <a:p>
            <a:pPr algn="just"/>
            <a:r>
              <a:rPr lang="es-EC" sz="1800" dirty="0"/>
              <a:t>Se presenta al estudiante al equipo de trabajo.</a:t>
            </a:r>
          </a:p>
          <a:p>
            <a:pPr algn="just"/>
            <a:endParaRPr lang="es-EC" dirty="0"/>
          </a:p>
        </p:txBody>
      </p:sp>
      <p:pic>
        <p:nvPicPr>
          <p:cNvPr id="7" name="4 Marcador de posición de imagen" descr="C:\Users\016349569\Downloads\images (10)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2" r="10172"/>
          <a:stretch>
            <a:fillRect/>
          </a:stretch>
        </p:blipFill>
        <p:spPr bwMode="auto">
          <a:xfrm>
            <a:off x="6637963" y="2081970"/>
            <a:ext cx="3766848" cy="298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93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Inicio de Tutoría</a:t>
            </a:r>
            <a:br>
              <a:rPr lang="es-ES" dirty="0"/>
            </a:br>
            <a:endParaRPr lang="es-EC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es-EC" sz="1800" dirty="0"/>
              <a:t>Normas de seguridad y posibles riesgos en planta.</a:t>
            </a:r>
          </a:p>
          <a:p>
            <a:pPr algn="just"/>
            <a:r>
              <a:rPr lang="es-EC" sz="1800" dirty="0"/>
              <a:t> </a:t>
            </a:r>
          </a:p>
          <a:p>
            <a:pPr algn="just"/>
            <a:r>
              <a:rPr lang="es-EC" sz="1800" dirty="0"/>
              <a:t>Visita guiada por los subprocesos productivos, se muestra la maquinaria utilizada y sus características.</a:t>
            </a:r>
          </a:p>
          <a:p>
            <a:pPr algn="just"/>
            <a:r>
              <a:rPr lang="es-EC" sz="1800" dirty="0"/>
              <a:t> </a:t>
            </a:r>
          </a:p>
          <a:p>
            <a:pPr algn="just"/>
            <a:r>
              <a:rPr lang="es-EC" sz="1800" dirty="0"/>
              <a:t>Se explica entradas, transformaciones, salidas y mermas. Parámetros de control aplicados en cada momento para garantizar eficacia, eficiencia y calidad en todas las actividades productivas.</a:t>
            </a:r>
          </a:p>
          <a:p>
            <a:pPr algn="just"/>
            <a:endParaRPr lang="es-EC" sz="1800" dirty="0"/>
          </a:p>
        </p:txBody>
      </p:sp>
      <p:pic>
        <p:nvPicPr>
          <p:cNvPr id="5" name="Picture 3" descr="C:\Users\fbarros\Pictures\TINTURADORA\20130907_204530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2508" r="250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8314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9788" y="734291"/>
            <a:ext cx="3932237" cy="1600200"/>
          </a:xfrm>
        </p:spPr>
        <p:txBody>
          <a:bodyPr/>
          <a:lstStyle/>
          <a:p>
            <a:r>
              <a:rPr lang="es-ES" dirty="0"/>
              <a:t>Organización del Trabajo</a:t>
            </a:r>
            <a:br>
              <a:rPr lang="es-ES" dirty="0"/>
            </a:br>
            <a:endParaRPr lang="es-EC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es-EC" sz="1800" dirty="0"/>
              <a:t>En conjunto con los estudiantes se establecen los horarios de estudio, puntajes de tareas y evaluaciones. </a:t>
            </a:r>
          </a:p>
          <a:p>
            <a:pPr algn="just"/>
            <a:endParaRPr lang="es-EC" sz="1800" dirty="0"/>
          </a:p>
          <a:p>
            <a:pPr algn="just"/>
            <a:r>
              <a:rPr lang="es-EC" sz="1800" dirty="0"/>
              <a:t>Todos los días se tiene un tiempo exclusivo para los alumnos.</a:t>
            </a:r>
          </a:p>
          <a:p>
            <a:pPr algn="just"/>
            <a:r>
              <a:rPr lang="es-EC" sz="1800" dirty="0"/>
              <a:t> </a:t>
            </a:r>
          </a:p>
          <a:p>
            <a:pPr algn="just"/>
            <a:r>
              <a:rPr lang="es-EC" sz="1800" dirty="0"/>
              <a:t>El desempeño del alumno va creciendo paulatinamente. </a:t>
            </a:r>
          </a:p>
        </p:txBody>
      </p:sp>
      <p:pic>
        <p:nvPicPr>
          <p:cNvPr id="5" name="4 Imagen" descr="C:\Users\016349569\Downloads\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885" y="2573655"/>
            <a:ext cx="5466725" cy="237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7002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9788" y="706582"/>
            <a:ext cx="3932237" cy="1600200"/>
          </a:xfrm>
        </p:spPr>
        <p:txBody>
          <a:bodyPr/>
          <a:lstStyle/>
          <a:p>
            <a:r>
              <a:rPr lang="es-ES" dirty="0"/>
              <a:t>Seguimiento de Aprendizaje</a:t>
            </a:r>
            <a:br>
              <a:rPr lang="es-ES" dirty="0"/>
            </a:br>
            <a:endParaRPr lang="es-EC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EC" sz="1800" dirty="0"/>
              <a:t>Todas las mañanas se refuerza el conocimiento adquirido con charlas y preguntas sobre lo practicado.</a:t>
            </a:r>
          </a:p>
          <a:p>
            <a:pPr algn="just"/>
            <a:endParaRPr lang="es-EC" sz="1800" dirty="0"/>
          </a:p>
          <a:p>
            <a:pPr algn="just"/>
            <a:r>
              <a:rPr lang="es-EC" sz="1800" dirty="0"/>
              <a:t>Se introduce los temas de estudio futuros mediante breves exposiciones y trabajos de consulta. </a:t>
            </a:r>
          </a:p>
          <a:p>
            <a:pPr algn="just"/>
            <a:endParaRPr lang="es-EC" sz="1800" dirty="0"/>
          </a:p>
          <a:p>
            <a:pPr algn="just"/>
            <a:r>
              <a:rPr lang="es-EC" sz="1800" dirty="0"/>
              <a:t>El involucramiento del joven se consigue al despertar su curiosidad por aprender.</a:t>
            </a:r>
          </a:p>
          <a:p>
            <a:pPr algn="just"/>
            <a:endParaRPr lang="es-EC" sz="1800" dirty="0"/>
          </a:p>
        </p:txBody>
      </p:sp>
      <p:pic>
        <p:nvPicPr>
          <p:cNvPr id="5" name="4 Imagen" descr="C:\Users\016349569\Downloads\formaciondual10-1030x30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20"/>
          <a:stretch/>
        </p:blipFill>
        <p:spPr bwMode="auto">
          <a:xfrm>
            <a:off x="5901849" y="2292927"/>
            <a:ext cx="5240012" cy="226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5813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9788" y="762000"/>
            <a:ext cx="3932237" cy="1600200"/>
          </a:xfrm>
        </p:spPr>
        <p:txBody>
          <a:bodyPr/>
          <a:lstStyle/>
          <a:p>
            <a:r>
              <a:rPr lang="es-ES" dirty="0"/>
              <a:t>Incentivar a los Estudiantes</a:t>
            </a:r>
            <a:br>
              <a:rPr lang="es-ES" dirty="0"/>
            </a:br>
            <a:endParaRPr lang="es-EC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EC" dirty="0"/>
              <a:t>Los retos de la educación dual engloban aspectos laborales y personales, el tutor necesita desarrollar habilidades blandas. </a:t>
            </a:r>
          </a:p>
          <a:p>
            <a:pPr algn="just"/>
            <a:endParaRPr lang="es-EC" dirty="0"/>
          </a:p>
          <a:p>
            <a:pPr algn="just"/>
            <a:r>
              <a:rPr lang="es-EC" dirty="0"/>
              <a:t>Por ser individuos con personalidad y expectativas únicas el tutor debe aprender a tratar a cada estudiante.</a:t>
            </a:r>
          </a:p>
          <a:p>
            <a:pPr algn="just"/>
            <a:r>
              <a:rPr lang="es-EC" dirty="0"/>
              <a:t> </a:t>
            </a:r>
          </a:p>
          <a:p>
            <a:pPr algn="just"/>
            <a:r>
              <a:rPr lang="es-EC" dirty="0"/>
              <a:t>Cada estudiante cuenta con habilidades y destrezas distintas, encaminar estos rasgos positivos permite facilitar la adquisición de conocimiento mientras el mismo proceso productivo se beneficia.</a:t>
            </a:r>
          </a:p>
          <a:p>
            <a:pPr algn="just"/>
            <a:endParaRPr lang="es-EC" dirty="0"/>
          </a:p>
        </p:txBody>
      </p:sp>
      <p:pic>
        <p:nvPicPr>
          <p:cNvPr id="5" name="4 Imagen" descr="C:\Users\016349569\Downloads\images (5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321" y="2182095"/>
            <a:ext cx="4320341" cy="259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120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9788" y="831273"/>
            <a:ext cx="3932237" cy="1600200"/>
          </a:xfrm>
        </p:spPr>
        <p:txBody>
          <a:bodyPr/>
          <a:lstStyle/>
          <a:p>
            <a:r>
              <a:rPr lang="es-ES" dirty="0"/>
              <a:t>Evaluación de lo aprendido</a:t>
            </a:r>
            <a:br>
              <a:rPr lang="es-ES" dirty="0"/>
            </a:br>
            <a:endParaRPr lang="es-EC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EC" sz="1800" dirty="0"/>
              <a:t>Las lecciones se repasan primero con el tutor. </a:t>
            </a:r>
          </a:p>
          <a:p>
            <a:pPr algn="just"/>
            <a:endParaRPr lang="es-EC" sz="1800" dirty="0"/>
          </a:p>
          <a:p>
            <a:pPr algn="just"/>
            <a:r>
              <a:rPr lang="es-EC" sz="1800" dirty="0"/>
              <a:t>El trabajo autónomo del estudiante se limita a lo aprendido con anticipación.</a:t>
            </a:r>
          </a:p>
          <a:p>
            <a:pPr algn="just"/>
            <a:endParaRPr lang="es-EC" sz="1800" dirty="0"/>
          </a:p>
          <a:p>
            <a:pPr algn="just"/>
            <a:r>
              <a:rPr lang="es-EC" sz="1800" dirty="0"/>
              <a:t>Las evaluaciones se realizan en dos aspectos; el primero es el conocimiento del proceso y el segundo con casos prácticos.</a:t>
            </a:r>
          </a:p>
          <a:p>
            <a:pPr algn="just"/>
            <a:endParaRPr lang="es-EC" dirty="0"/>
          </a:p>
        </p:txBody>
      </p:sp>
      <p:pic>
        <p:nvPicPr>
          <p:cNvPr id="5" name="4 Marcador de posición de imagen" descr="C:\Users\016349569\Downloads\images (6)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9" r="14539"/>
          <a:stretch>
            <a:fillRect/>
          </a:stretch>
        </p:blipFill>
        <p:spPr bwMode="auto">
          <a:xfrm>
            <a:off x="6956628" y="2057400"/>
            <a:ext cx="3566160" cy="280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78237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Conclusión</a:t>
            </a:r>
            <a:br>
              <a:rPr lang="es-ES" dirty="0"/>
            </a:br>
            <a:endParaRPr lang="es-EC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EC" sz="1800" dirty="0"/>
              <a:t>En conclusión el sistema de educación dual requiere compromiso total de la empresa para gestionar los recursos físicos y humanos que se requieren. </a:t>
            </a:r>
          </a:p>
          <a:p>
            <a:pPr algn="just"/>
            <a:endParaRPr lang="es-EC" sz="1800" dirty="0"/>
          </a:p>
          <a:p>
            <a:pPr algn="just"/>
            <a:r>
              <a:rPr lang="es-EC" sz="1800" dirty="0"/>
              <a:t>El perfil del estudiante debe acoplarse al trabajo dentro de la industria y contar con la madurez necesaria que le permita asumir su importancia como aprendiz dentro del proceso, para en un futuro aportar como un miembro activo de la organización.  </a:t>
            </a:r>
          </a:p>
          <a:p>
            <a:pPr algn="just"/>
            <a:endParaRPr lang="es-EC" sz="1800" dirty="0"/>
          </a:p>
        </p:txBody>
      </p:sp>
      <p:pic>
        <p:nvPicPr>
          <p:cNvPr id="5" name="4 Imagen" descr="C:\Users\016349569\Downloads\images (4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254" y="2103395"/>
            <a:ext cx="4157223" cy="302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1763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0DF6AF-78B4-5B40-AB90-D6E336F66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Fase Práctica para Tecnología Textil</a:t>
            </a:r>
            <a:endParaRPr lang="es-EC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3645132-7A6C-9E4B-BD17-0EA6510A98C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C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294" y="3083528"/>
            <a:ext cx="3649265" cy="7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7 Imagen" descr="C:\Users\016349569\Downloads\images (9)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81" y="2315346"/>
            <a:ext cx="3397544" cy="255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655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0DF6AF-78B4-5B40-AB90-D6E336F66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Modalidad Dual</a:t>
            </a:r>
            <a:br>
              <a:rPr lang="es-ES" dirty="0"/>
            </a:br>
            <a:endParaRPr lang="es-EC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3645132-7A6C-9E4B-BD17-0EA6510A98C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es-EC" sz="2000" dirty="0"/>
              <a:t>El alumno en modalidad dual obtiene su conocimiento de la institución educativa como de la empresa.</a:t>
            </a:r>
          </a:p>
          <a:p>
            <a:pPr algn="just"/>
            <a:endParaRPr lang="es-EC" sz="2000" dirty="0"/>
          </a:p>
          <a:p>
            <a:pPr algn="just"/>
            <a:r>
              <a:rPr lang="es-EC" sz="2000" dirty="0"/>
              <a:t>La inclusión temprana al ambiente laboral instruye al estudiante en la realidad de las actividades de la organización, las relaciones dentro del equipo de trabajo y el manejo de situaciones que salen de un proceso normal y controlado.</a:t>
            </a:r>
          </a:p>
          <a:p>
            <a:endParaRPr lang="es-EC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382" y="2497138"/>
            <a:ext cx="3754666" cy="26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6091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0DF6AF-78B4-5B40-AB90-D6E336F66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37309"/>
            <a:ext cx="3932237" cy="1600200"/>
          </a:xfrm>
        </p:spPr>
        <p:txBody>
          <a:bodyPr/>
          <a:lstStyle/>
          <a:p>
            <a:r>
              <a:rPr lang="es-ES" dirty="0"/>
              <a:t>Planificación Dentro de la Empresa</a:t>
            </a:r>
            <a:br>
              <a:rPr lang="es-ES" dirty="0"/>
            </a:br>
            <a:endParaRPr lang="es-EC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3645132-7A6C-9E4B-BD17-0EA6510A98C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EC" sz="1800" dirty="0"/>
              <a:t>El programa requiere una planificación de recursos. </a:t>
            </a:r>
          </a:p>
          <a:p>
            <a:pPr algn="just"/>
            <a:endParaRPr lang="es-EC" sz="1800" dirty="0"/>
          </a:p>
          <a:p>
            <a:pPr algn="just"/>
            <a:r>
              <a:rPr lang="es-EC" sz="1800" dirty="0"/>
              <a:t>Selección de los tutores. Para cada sección de estudio dentro del proceso productivo. </a:t>
            </a:r>
          </a:p>
          <a:p>
            <a:pPr algn="just"/>
            <a:endParaRPr lang="es-EC" sz="1800" dirty="0"/>
          </a:p>
          <a:p>
            <a:pPr algn="just"/>
            <a:r>
              <a:rPr lang="es-EC" sz="1800" dirty="0"/>
              <a:t>Se los instruye en pedagogía como en  andragogía, solución de conflictos, comunicación efectiva y sistemas de evaluación cuantitativos y cualitativos.</a:t>
            </a:r>
          </a:p>
          <a:p>
            <a:pPr algn="just"/>
            <a:endParaRPr lang="es-EC" dirty="0"/>
          </a:p>
        </p:txBody>
      </p:sp>
      <p:pic>
        <p:nvPicPr>
          <p:cNvPr id="5" name="4 Marcador de posición de imagen" descr="C:\Users\016349569\AppData\Local\Microsoft\Windows\INetCache\Content.Word\photo.jpg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655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0DF6AF-78B4-5B40-AB90-D6E336F66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r>
              <a:rPr lang="es-ES" dirty="0"/>
              <a:t>Delimitar Recursos</a:t>
            </a:r>
            <a:br>
              <a:rPr lang="es-ES" dirty="0"/>
            </a:br>
            <a:endParaRPr lang="es-EC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3645132-7A6C-9E4B-BD17-0EA6510A98C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EC" sz="1800" dirty="0"/>
              <a:t>El equipo de tutores conformado y capacitado cuenta con la visión para identificar los requerimientos del proyecto dual.</a:t>
            </a:r>
          </a:p>
          <a:p>
            <a:pPr algn="just"/>
            <a:endParaRPr lang="es-EC" sz="1800" dirty="0"/>
          </a:p>
          <a:p>
            <a:pPr algn="just"/>
            <a:r>
              <a:rPr lang="es-EC" sz="1800" dirty="0"/>
              <a:t>Esto permite delimitar las necesidades de espacio físico para llevar a cabo las actividades de enseñanza, los implementos que se van a utilizar y el tiempo que dedican a los estudiantes. </a:t>
            </a:r>
          </a:p>
          <a:p>
            <a:pPr algn="just"/>
            <a:endParaRPr lang="es-EC" dirty="0"/>
          </a:p>
        </p:txBody>
      </p:sp>
      <p:pic>
        <p:nvPicPr>
          <p:cNvPr id="5" name="4 Marcador de posición de imagen" descr="C:\Users\016349569\Downloads\images (7)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" r="2569"/>
          <a:stretch>
            <a:fillRect/>
          </a:stretch>
        </p:blipFill>
        <p:spPr bwMode="auto">
          <a:xfrm>
            <a:off x="6831934" y="1749450"/>
            <a:ext cx="3875345" cy="306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655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0DF6AF-78B4-5B40-AB90-D6E336F66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65018"/>
            <a:ext cx="3932237" cy="1600200"/>
          </a:xfrm>
        </p:spPr>
        <p:txBody>
          <a:bodyPr/>
          <a:lstStyle/>
          <a:p>
            <a:r>
              <a:rPr lang="es-ES" dirty="0"/>
              <a:t>Seguridad en el Trabajo</a:t>
            </a:r>
            <a:br>
              <a:rPr lang="es-ES" dirty="0"/>
            </a:br>
            <a:endParaRPr lang="es-EC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3645132-7A6C-9E4B-BD17-0EA6510A98C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EC" sz="1800" dirty="0"/>
              <a:t>La seguridad del grupo de aprendices dentro de las instalaciones es algo fundamental, por tanto se planifica y se trata en conjunto con el departamento de salud e higiene en el trabajo.</a:t>
            </a:r>
          </a:p>
          <a:p>
            <a:pPr algn="just"/>
            <a:endParaRPr lang="es-EC" sz="1800" dirty="0"/>
          </a:p>
          <a:p>
            <a:pPr algn="just"/>
            <a:r>
              <a:rPr lang="es-EC" sz="1800" dirty="0"/>
              <a:t>El mismo hecho de incluir personal sin experiencia en un proceso complejo presenta un riesgo. Es deber de los tutores garantizar que los estudiantes se desempeñen con seguridad y en actividades acorde a su nivel de conocimiento y habilidad.</a:t>
            </a:r>
          </a:p>
        </p:txBody>
      </p:sp>
      <p:pic>
        <p:nvPicPr>
          <p:cNvPr id="2051" name="Picture 3" descr="g-obrero-01-we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675" y="2202886"/>
            <a:ext cx="4636160" cy="248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655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0DF6AF-78B4-5B40-AB90-D6E336F66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78873"/>
            <a:ext cx="3932237" cy="1600200"/>
          </a:xfrm>
        </p:spPr>
        <p:txBody>
          <a:bodyPr/>
          <a:lstStyle/>
          <a:p>
            <a:r>
              <a:rPr lang="es-ES" dirty="0"/>
              <a:t>Compromiso de la Organización</a:t>
            </a:r>
            <a:br>
              <a:rPr lang="es-ES" dirty="0"/>
            </a:br>
            <a:endParaRPr lang="es-EC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3645132-7A6C-9E4B-BD17-0EA6510A98C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EC" sz="1800" dirty="0"/>
              <a:t>El compromiso por parte de la empresa con el programa dualizados se ve reflejado en  todos los esfuerzos realizados durante el proceso de enseñanza.</a:t>
            </a:r>
          </a:p>
          <a:p>
            <a:pPr algn="just"/>
            <a:endParaRPr lang="es-EC" sz="1800" dirty="0"/>
          </a:p>
          <a:p>
            <a:pPr algn="just"/>
            <a:r>
              <a:rPr lang="es-EC" sz="1800" dirty="0"/>
              <a:t>El objetivo es formar a los futuros colaboradores y de esta manera agilitar el proceso de selección y contratación de personal. </a:t>
            </a:r>
          </a:p>
        </p:txBody>
      </p:sp>
      <p:grpSp>
        <p:nvGrpSpPr>
          <p:cNvPr id="5" name="4 Grupo"/>
          <p:cNvGrpSpPr>
            <a:grpSpLocks noChangeAspect="1"/>
          </p:cNvGrpSpPr>
          <p:nvPr/>
        </p:nvGrpSpPr>
        <p:grpSpPr>
          <a:xfrm>
            <a:off x="5917737" y="3160773"/>
            <a:ext cx="2497470" cy="1800000"/>
            <a:chOff x="540663" y="1441717"/>
            <a:chExt cx="1599048" cy="1152481"/>
          </a:xfrm>
        </p:grpSpPr>
        <p:sp>
          <p:nvSpPr>
            <p:cNvPr id="6" name="5 Rectángulo redondeado"/>
            <p:cNvSpPr/>
            <p:nvPr/>
          </p:nvSpPr>
          <p:spPr>
            <a:xfrm>
              <a:off x="540663" y="1441717"/>
              <a:ext cx="1599048" cy="1152481"/>
            </a:xfrm>
            <a:prstGeom prst="roundRect">
              <a:avLst>
                <a:gd name="adj" fmla="val 10000"/>
              </a:avLst>
            </a:prstGeom>
            <a:blipFill rotWithShape="0"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6 Rectángulo"/>
            <p:cNvSpPr/>
            <p:nvPr/>
          </p:nvSpPr>
          <p:spPr>
            <a:xfrm>
              <a:off x="574418" y="1475472"/>
              <a:ext cx="1531538" cy="1084971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3500" kern="1200" dirty="0"/>
            </a:p>
          </p:txBody>
        </p:sp>
      </p:grpSp>
      <p:grpSp>
        <p:nvGrpSpPr>
          <p:cNvPr id="8" name="7 Grupo"/>
          <p:cNvGrpSpPr>
            <a:grpSpLocks noChangeAspect="1"/>
          </p:cNvGrpSpPr>
          <p:nvPr/>
        </p:nvGrpSpPr>
        <p:grpSpPr>
          <a:xfrm>
            <a:off x="8652777" y="1123643"/>
            <a:ext cx="2999999" cy="1800000"/>
            <a:chOff x="379786" y="1115"/>
            <a:chExt cx="1920801" cy="1152481"/>
          </a:xfrm>
        </p:grpSpPr>
        <p:sp>
          <p:nvSpPr>
            <p:cNvPr id="9" name="8 Rectángulo redondeado"/>
            <p:cNvSpPr/>
            <p:nvPr/>
          </p:nvSpPr>
          <p:spPr>
            <a:xfrm>
              <a:off x="379786" y="1115"/>
              <a:ext cx="1920801" cy="1152481"/>
            </a:xfrm>
            <a:prstGeom prst="roundRect">
              <a:avLst>
                <a:gd name="adj" fmla="val 10000"/>
              </a:avLst>
            </a:prstGeom>
            <a:blipFill rotWithShape="0"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13541" y="34870"/>
              <a:ext cx="1853291" cy="1084971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br>
                <a:rPr lang="es-ES" sz="1600" kern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br>
                <a:rPr lang="es-ES" sz="1600" kern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br>
                <a:rPr lang="es-ES" sz="1600" kern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endParaRPr lang="es-ES" sz="1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10 Grupo"/>
          <p:cNvGrpSpPr>
            <a:grpSpLocks noChangeAspect="1"/>
          </p:cNvGrpSpPr>
          <p:nvPr/>
        </p:nvGrpSpPr>
        <p:grpSpPr>
          <a:xfrm>
            <a:off x="8705494" y="3129110"/>
            <a:ext cx="3000001" cy="1800000"/>
            <a:chOff x="773770" y="4142126"/>
            <a:chExt cx="1839904" cy="1103942"/>
          </a:xfrm>
        </p:grpSpPr>
        <p:sp>
          <p:nvSpPr>
            <p:cNvPr id="12" name="11 Rectángulo redondeado"/>
            <p:cNvSpPr/>
            <p:nvPr/>
          </p:nvSpPr>
          <p:spPr>
            <a:xfrm>
              <a:off x="773770" y="4142126"/>
              <a:ext cx="1839904" cy="1103942"/>
            </a:xfrm>
            <a:prstGeom prst="roundRect">
              <a:avLst>
                <a:gd name="adj" fmla="val 10000"/>
              </a:avLst>
            </a:prstGeom>
            <a:blipFill rotWithShape="0">
              <a:blip r:embed="rId4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12 Rectángulo"/>
            <p:cNvSpPr/>
            <p:nvPr/>
          </p:nvSpPr>
          <p:spPr>
            <a:xfrm>
              <a:off x="806103" y="4174459"/>
              <a:ext cx="1775238" cy="10392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6210" tIns="156210" rIns="156210" bIns="156210" numCol="1" spcCol="1270" anchor="ctr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4100" kern="1200" dirty="0"/>
            </a:p>
          </p:txBody>
        </p:sp>
      </p:grpSp>
      <p:grpSp>
        <p:nvGrpSpPr>
          <p:cNvPr id="14" name="13 Grupo"/>
          <p:cNvGrpSpPr>
            <a:grpSpLocks noChangeAspect="1"/>
          </p:cNvGrpSpPr>
          <p:nvPr/>
        </p:nvGrpSpPr>
        <p:grpSpPr>
          <a:xfrm>
            <a:off x="5467925" y="1123643"/>
            <a:ext cx="3000001" cy="1800000"/>
            <a:chOff x="773770" y="2762197"/>
            <a:chExt cx="1839904" cy="1103942"/>
          </a:xfrm>
        </p:grpSpPr>
        <p:sp>
          <p:nvSpPr>
            <p:cNvPr id="15" name="14 Rectángulo redondeado"/>
            <p:cNvSpPr/>
            <p:nvPr/>
          </p:nvSpPr>
          <p:spPr>
            <a:xfrm>
              <a:off x="773770" y="2762197"/>
              <a:ext cx="1839904" cy="1103942"/>
            </a:xfrm>
            <a:prstGeom prst="roundRect">
              <a:avLst>
                <a:gd name="adj" fmla="val 10000"/>
              </a:avLst>
            </a:prstGeom>
            <a:blipFill rotWithShape="0">
              <a:blip r:embed="rId5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15 Rectángulo"/>
            <p:cNvSpPr/>
            <p:nvPr/>
          </p:nvSpPr>
          <p:spPr>
            <a:xfrm>
              <a:off x="806103" y="2794530"/>
              <a:ext cx="1775238" cy="10392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6210" tIns="156210" rIns="156210" bIns="156210" numCol="1" spcCol="1270" anchor="ctr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41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6655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0DF6AF-78B4-5B40-AB90-D6E336F66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78873"/>
            <a:ext cx="3932237" cy="1600200"/>
          </a:xfrm>
        </p:spPr>
        <p:txBody>
          <a:bodyPr/>
          <a:lstStyle/>
          <a:p>
            <a:r>
              <a:rPr lang="es-ES" dirty="0"/>
              <a:t>Selección de Aprendices</a:t>
            </a:r>
            <a:br>
              <a:rPr lang="es-ES" dirty="0"/>
            </a:br>
            <a:endParaRPr lang="es-EC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3645132-7A6C-9E4B-BD17-0EA6510A98C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es-EC" sz="1800" dirty="0"/>
              <a:t>La selección de los estudiantes que ingresaran en la empresa se realiza a través de entrevistas para conocer sus expectativas y personalidad, se les informa del proceso productivo y las exigencias de la empresa en disciplina y cumplimiento.</a:t>
            </a:r>
          </a:p>
          <a:p>
            <a:pPr algn="just"/>
            <a:endParaRPr lang="es-EC" sz="1800" dirty="0"/>
          </a:p>
          <a:p>
            <a:pPr algn="just"/>
            <a:r>
              <a:rPr lang="es-EC" sz="1800" dirty="0"/>
              <a:t>La decisión se toma de manera democrática con la opinión de todos los tutores empresariales.</a:t>
            </a:r>
          </a:p>
          <a:p>
            <a:pPr algn="just"/>
            <a:endParaRPr lang="es-EC" dirty="0"/>
          </a:p>
        </p:txBody>
      </p:sp>
      <p:pic>
        <p:nvPicPr>
          <p:cNvPr id="4098" name="Picture 2" descr="descarg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9770" y="1984829"/>
            <a:ext cx="2988000" cy="29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655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0DF6AF-78B4-5B40-AB90-D6E336F66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92728"/>
            <a:ext cx="3932237" cy="1600200"/>
          </a:xfrm>
        </p:spPr>
        <p:txBody>
          <a:bodyPr/>
          <a:lstStyle/>
          <a:p>
            <a:r>
              <a:rPr lang="es-ES" dirty="0"/>
              <a:t>Vinculación del Estudiante</a:t>
            </a:r>
            <a:br>
              <a:rPr lang="es-ES" dirty="0"/>
            </a:br>
            <a:endParaRPr lang="es-EC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3645132-7A6C-9E4B-BD17-0EA6510A98C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EC" sz="1800" dirty="0"/>
              <a:t>El grupo de estudiantes seleccionado inicia su vinculación con la organización bajo los mismos requisitos que un empleado. </a:t>
            </a:r>
          </a:p>
          <a:p>
            <a:pPr algn="just"/>
            <a:endParaRPr lang="es-EC" sz="1800" dirty="0"/>
          </a:p>
          <a:p>
            <a:pPr algn="just"/>
            <a:r>
              <a:rPr lang="es-EC" sz="1800" dirty="0"/>
              <a:t>Se les realiza exámenes médicos para. </a:t>
            </a:r>
          </a:p>
          <a:p>
            <a:pPr algn="just"/>
            <a:r>
              <a:rPr lang="es-EC" sz="1800" dirty="0"/>
              <a:t>Se les entrega los implementos de seguridad necesarios.</a:t>
            </a:r>
          </a:p>
          <a:p>
            <a:pPr algn="just"/>
            <a:endParaRPr lang="es-EC" sz="1800" dirty="0"/>
          </a:p>
          <a:p>
            <a:pPr algn="just"/>
            <a:r>
              <a:rPr lang="es-EC" sz="1800" dirty="0"/>
              <a:t>Reciben todas las capacitaciones de un empleado novato.</a:t>
            </a:r>
          </a:p>
          <a:p>
            <a:endParaRPr lang="es-EC" dirty="0"/>
          </a:p>
        </p:txBody>
      </p:sp>
      <p:sp>
        <p:nvSpPr>
          <p:cNvPr id="6" name="5 Marcador de posición de imagen"/>
          <p:cNvSpPr>
            <a:spLocks noGrp="1"/>
          </p:cNvSpPr>
          <p:nvPr>
            <p:ph type="pic" idx="1"/>
          </p:nvPr>
        </p:nvSpPr>
        <p:spPr/>
      </p:sp>
      <p:pic>
        <p:nvPicPr>
          <p:cNvPr id="7" name="4 Marcador de posición de imagen" descr="C:\Users\016349569\Downloads\32.-Gira-empresa-Vicunha-Textil-Quito-1024x683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4" r="7764"/>
          <a:stretch>
            <a:fillRect/>
          </a:stretch>
        </p:blipFill>
        <p:spPr bwMode="auto">
          <a:xfrm>
            <a:off x="5335588" y="1139825"/>
            <a:ext cx="6172200" cy="4873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6554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</TotalTime>
  <Words>809</Words>
  <Application>Microsoft Office PowerPoint</Application>
  <PresentationFormat>Panorámica</PresentationFormat>
  <Paragraphs>76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Tema de Office</vt:lpstr>
      <vt:lpstr>Seguimiento de la Formación de los Estudiantes Durante la Fase Práctica </vt:lpstr>
      <vt:lpstr>Fase Práctica para Tecnología Textil</vt:lpstr>
      <vt:lpstr>Modalidad Dual </vt:lpstr>
      <vt:lpstr>Planificación Dentro de la Empresa </vt:lpstr>
      <vt:lpstr>Delimitar Recursos </vt:lpstr>
      <vt:lpstr>Seguridad en el Trabajo </vt:lpstr>
      <vt:lpstr>Compromiso de la Organización </vt:lpstr>
      <vt:lpstr>Selección de Aprendices </vt:lpstr>
      <vt:lpstr>Vinculación del Estudiante </vt:lpstr>
      <vt:lpstr>Ingreso a Planta </vt:lpstr>
      <vt:lpstr>Inicio de Tutoría </vt:lpstr>
      <vt:lpstr>Organización del Trabajo </vt:lpstr>
      <vt:lpstr>Seguimiento de Aprendizaje </vt:lpstr>
      <vt:lpstr>Incentivar a los Estudiantes </vt:lpstr>
      <vt:lpstr>Evaluación de lo aprendido </vt:lpstr>
      <vt:lpstr>Conclusión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</dc:title>
  <dc:creator>Diego Fernando Tapia Campos</dc:creator>
  <cp:lastModifiedBy>Karina Cumandá Segura Muñoz</cp:lastModifiedBy>
  <cp:revision>46</cp:revision>
  <dcterms:created xsi:type="dcterms:W3CDTF">2020-03-11T17:20:05Z</dcterms:created>
  <dcterms:modified xsi:type="dcterms:W3CDTF">2021-08-04T14:24:03Z</dcterms:modified>
</cp:coreProperties>
</file>