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309" r:id="rId4"/>
    <p:sldId id="265" r:id="rId5"/>
    <p:sldId id="270" r:id="rId6"/>
    <p:sldId id="269" r:id="rId7"/>
    <p:sldId id="311" r:id="rId8"/>
    <p:sldId id="262" r:id="rId9"/>
    <p:sldId id="271" r:id="rId10"/>
    <p:sldId id="273" r:id="rId11"/>
    <p:sldId id="268" r:id="rId12"/>
    <p:sldId id="317" r:id="rId13"/>
    <p:sldId id="274" r:id="rId14"/>
    <p:sldId id="275" r:id="rId15"/>
    <p:sldId id="277" r:id="rId16"/>
    <p:sldId id="278" r:id="rId17"/>
    <p:sldId id="313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93" r:id="rId28"/>
    <p:sldId id="290" r:id="rId29"/>
    <p:sldId id="289" r:id="rId30"/>
    <p:sldId id="288" r:id="rId31"/>
    <p:sldId id="291" r:id="rId32"/>
    <p:sldId id="292" r:id="rId33"/>
    <p:sldId id="294" r:id="rId34"/>
    <p:sldId id="316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14" r:id="rId49"/>
    <p:sldId id="315" r:id="rId50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D4404933-F27C-495D-BD96-AB9045A8FD3E}">
          <p14:sldIdLst>
            <p14:sldId id="256"/>
            <p14:sldId id="263"/>
            <p14:sldId id="309"/>
            <p14:sldId id="265"/>
          </p14:sldIdLst>
        </p14:section>
        <p14:section name="Sección sin título" id="{50BF6A9F-373A-4F72-8221-CC132E98DEB0}">
          <p14:sldIdLst>
            <p14:sldId id="270"/>
            <p14:sldId id="269"/>
            <p14:sldId id="311"/>
            <p14:sldId id="262"/>
            <p14:sldId id="271"/>
            <p14:sldId id="273"/>
            <p14:sldId id="268"/>
            <p14:sldId id="317"/>
            <p14:sldId id="274"/>
            <p14:sldId id="275"/>
            <p14:sldId id="277"/>
            <p14:sldId id="278"/>
            <p14:sldId id="313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93"/>
            <p14:sldId id="290"/>
            <p14:sldId id="289"/>
            <p14:sldId id="288"/>
            <p14:sldId id="291"/>
            <p14:sldId id="292"/>
            <p14:sldId id="294"/>
            <p14:sldId id="316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14"/>
            <p14:sldId id="3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2" autoAdjust="0"/>
    <p:restoredTop sz="94740"/>
  </p:normalViewPr>
  <p:slideViewPr>
    <p:cSldViewPr snapToGrid="0" snapToObjects="1">
      <p:cViewPr varScale="1">
        <p:scale>
          <a:sx n="68" d="100"/>
          <a:sy n="68" d="100"/>
        </p:scale>
        <p:origin x="65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E0778-6A7E-40C2-9F85-F91984EABE98}" type="doc">
      <dgm:prSet loTypeId="urn:microsoft.com/office/officeart/2005/8/layout/radial3" loCatId="cycle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es-ES"/>
        </a:p>
      </dgm:t>
    </dgm:pt>
    <dgm:pt modelId="{F63D8D0C-4586-4B3C-8800-B4645F677B6D}">
      <dgm:prSet phldrT="[Texto]" custT="1"/>
      <dgm:spPr/>
      <dgm:t>
        <a:bodyPr/>
        <a:lstStyle/>
        <a:p>
          <a:r>
            <a:rPr lang="es-ES" sz="6600" dirty="0">
              <a:latin typeface="Tw Cen MT" panose="020B0602020104020603" pitchFamily="34" charset="0"/>
            </a:rPr>
            <a:t>Burnout</a:t>
          </a:r>
        </a:p>
      </dgm:t>
    </dgm:pt>
    <dgm:pt modelId="{E4859CAF-4E1F-4CE5-A29D-861177F6C837}" type="parTrans" cxnId="{C4203D9C-49B1-4B31-91F5-E26054DC0670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5DB26DB3-C5C6-4395-B5FB-20A37838DB77}" type="sibTrans" cxnId="{C4203D9C-49B1-4B31-91F5-E26054DC0670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6769EA4B-8290-4B40-92D2-0099F791AEAB}">
      <dgm:prSet phldrT="[Texto]" custT="1"/>
      <dgm:spPr/>
      <dgm:t>
        <a:bodyPr/>
        <a:lstStyle/>
        <a:p>
          <a:r>
            <a:rPr lang="es-ES" sz="1600" b="1" dirty="0">
              <a:latin typeface="Tw Cen MT" panose="020B0602020104020603" pitchFamily="34" charset="0"/>
            </a:rPr>
            <a:t>Psicosomáticos</a:t>
          </a:r>
          <a:endParaRPr lang="es-ES" sz="1600" dirty="0">
            <a:latin typeface="Tw Cen MT" panose="020B0602020104020603" pitchFamily="34" charset="0"/>
          </a:endParaRPr>
        </a:p>
      </dgm:t>
    </dgm:pt>
    <dgm:pt modelId="{D9E5750C-DCF5-4ED1-9D5E-1FED47F533D3}" type="parTrans" cxnId="{8749628C-354D-4B5B-97C3-1119BA51BD3C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04628F32-E875-4DD5-93A1-1A9C293CAEA5}" type="sibTrans" cxnId="{8749628C-354D-4B5B-97C3-1119BA51BD3C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819603C0-7E08-4EA1-8900-EFBA4BE2F79A}">
      <dgm:prSet phldrT="[Texto]" custT="1"/>
      <dgm:spPr/>
      <dgm:t>
        <a:bodyPr/>
        <a:lstStyle/>
        <a:p>
          <a:r>
            <a:rPr lang="es-ES" sz="1800" b="1" dirty="0">
              <a:latin typeface="Tw Cen MT" panose="020B0602020104020603" pitchFamily="34" charset="0"/>
            </a:rPr>
            <a:t>Conductuales</a:t>
          </a:r>
          <a:endParaRPr lang="es-ES" sz="1800" dirty="0">
            <a:latin typeface="Tw Cen MT" panose="020B0602020104020603" pitchFamily="34" charset="0"/>
          </a:endParaRPr>
        </a:p>
      </dgm:t>
    </dgm:pt>
    <dgm:pt modelId="{2D0AE346-C52E-40C0-8EB3-AAA7E7CF22FE}" type="parTrans" cxnId="{49592D97-AFB6-4AE1-9732-0134CACD30FD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3D745717-593C-44A1-B6B0-5786765B1EF0}" type="sibTrans" cxnId="{49592D97-AFB6-4AE1-9732-0134CACD30FD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C7533D6D-3546-42EC-B00B-EEFDFA1A1D1F}">
      <dgm:prSet phldrT="[Texto]" custT="1"/>
      <dgm:spPr/>
      <dgm:t>
        <a:bodyPr/>
        <a:lstStyle/>
        <a:p>
          <a:r>
            <a:rPr lang="es-ES" sz="2000" b="1" dirty="0">
              <a:latin typeface="Tw Cen MT" panose="020B0602020104020603" pitchFamily="34" charset="0"/>
            </a:rPr>
            <a:t>Emocionales</a:t>
          </a:r>
          <a:endParaRPr lang="es-ES" sz="2000" dirty="0">
            <a:latin typeface="Tw Cen MT" panose="020B0602020104020603" pitchFamily="34" charset="0"/>
          </a:endParaRPr>
        </a:p>
      </dgm:t>
    </dgm:pt>
    <dgm:pt modelId="{6092945A-79E9-4933-A1E5-B6CA0842C2CF}" type="parTrans" cxnId="{0807F2F8-8FC0-4F73-BDFD-98063A3CBCD8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16676668-BEC6-404C-A851-CFB2EDFBCC7A}" type="sibTrans" cxnId="{0807F2F8-8FC0-4F73-BDFD-98063A3CBCD8}">
      <dgm:prSet/>
      <dgm:spPr/>
      <dgm:t>
        <a:bodyPr/>
        <a:lstStyle/>
        <a:p>
          <a:endParaRPr lang="es-ES" sz="2000">
            <a:latin typeface="Tw Cen MT" panose="020B0602020104020603" pitchFamily="34" charset="0"/>
          </a:endParaRPr>
        </a:p>
      </dgm:t>
    </dgm:pt>
    <dgm:pt modelId="{EF70DE2F-D9C2-4F1A-A0C0-95EFCC2C1E2A}" type="pres">
      <dgm:prSet presAssocID="{3ACE0778-6A7E-40C2-9F85-F91984EABE98}" presName="composite" presStyleCnt="0">
        <dgm:presLayoutVars>
          <dgm:chMax val="1"/>
          <dgm:dir/>
          <dgm:resizeHandles val="exact"/>
        </dgm:presLayoutVars>
      </dgm:prSet>
      <dgm:spPr/>
    </dgm:pt>
    <dgm:pt modelId="{02F20AD7-6AA2-4CFB-B459-BFE97D6C7F8F}" type="pres">
      <dgm:prSet presAssocID="{3ACE0778-6A7E-40C2-9F85-F91984EABE98}" presName="radial" presStyleCnt="0">
        <dgm:presLayoutVars>
          <dgm:animLvl val="ctr"/>
        </dgm:presLayoutVars>
      </dgm:prSet>
      <dgm:spPr/>
    </dgm:pt>
    <dgm:pt modelId="{69BCDA42-3A22-4C59-BDD1-FD5DC02CB631}" type="pres">
      <dgm:prSet presAssocID="{F63D8D0C-4586-4B3C-8800-B4645F677B6D}" presName="centerShape" presStyleLbl="vennNode1" presStyleIdx="0" presStyleCnt="4"/>
      <dgm:spPr/>
    </dgm:pt>
    <dgm:pt modelId="{18AE80E0-D50B-484C-806D-7757FCC745C3}" type="pres">
      <dgm:prSet presAssocID="{6769EA4B-8290-4B40-92D2-0099F791AEAB}" presName="node" presStyleLbl="vennNode1" presStyleIdx="1" presStyleCnt="4" custScaleX="105681" custScaleY="105681">
        <dgm:presLayoutVars>
          <dgm:bulletEnabled val="1"/>
        </dgm:presLayoutVars>
      </dgm:prSet>
      <dgm:spPr/>
    </dgm:pt>
    <dgm:pt modelId="{75CF7A0D-6894-4B42-A7DD-F78EF39D36C8}" type="pres">
      <dgm:prSet presAssocID="{819603C0-7E08-4EA1-8900-EFBA4BE2F79A}" presName="node" presStyleLbl="vennNode1" presStyleIdx="2" presStyleCnt="4" custScaleX="105681" custScaleY="105681">
        <dgm:presLayoutVars>
          <dgm:bulletEnabled val="1"/>
        </dgm:presLayoutVars>
      </dgm:prSet>
      <dgm:spPr/>
    </dgm:pt>
    <dgm:pt modelId="{E7C87B2D-154E-4E8D-B8A8-EF10759BC9C0}" type="pres">
      <dgm:prSet presAssocID="{C7533D6D-3546-42EC-B00B-EEFDFA1A1D1F}" presName="node" presStyleLbl="vennNode1" presStyleIdx="3" presStyleCnt="4" custScaleX="105681" custScaleY="105681">
        <dgm:presLayoutVars>
          <dgm:bulletEnabled val="1"/>
        </dgm:presLayoutVars>
      </dgm:prSet>
      <dgm:spPr/>
    </dgm:pt>
  </dgm:ptLst>
  <dgm:cxnLst>
    <dgm:cxn modelId="{73A5B227-12C6-49D6-89DA-B322E95D37DA}" type="presOf" srcId="{6769EA4B-8290-4B40-92D2-0099F791AEAB}" destId="{18AE80E0-D50B-484C-806D-7757FCC745C3}" srcOrd="0" destOrd="0" presId="urn:microsoft.com/office/officeart/2005/8/layout/radial3"/>
    <dgm:cxn modelId="{1ED7C66E-EFAB-486D-B773-82A5444A10ED}" type="presOf" srcId="{3ACE0778-6A7E-40C2-9F85-F91984EABE98}" destId="{EF70DE2F-D9C2-4F1A-A0C0-95EFCC2C1E2A}" srcOrd="0" destOrd="0" presId="urn:microsoft.com/office/officeart/2005/8/layout/radial3"/>
    <dgm:cxn modelId="{41691452-A5FB-43A9-B776-FA07270C4135}" type="presOf" srcId="{819603C0-7E08-4EA1-8900-EFBA4BE2F79A}" destId="{75CF7A0D-6894-4B42-A7DD-F78EF39D36C8}" srcOrd="0" destOrd="0" presId="urn:microsoft.com/office/officeart/2005/8/layout/radial3"/>
    <dgm:cxn modelId="{9662A075-27B6-434E-96E2-9FD17619CECF}" type="presOf" srcId="{C7533D6D-3546-42EC-B00B-EEFDFA1A1D1F}" destId="{E7C87B2D-154E-4E8D-B8A8-EF10759BC9C0}" srcOrd="0" destOrd="0" presId="urn:microsoft.com/office/officeart/2005/8/layout/radial3"/>
    <dgm:cxn modelId="{8749628C-354D-4B5B-97C3-1119BA51BD3C}" srcId="{F63D8D0C-4586-4B3C-8800-B4645F677B6D}" destId="{6769EA4B-8290-4B40-92D2-0099F791AEAB}" srcOrd="0" destOrd="0" parTransId="{D9E5750C-DCF5-4ED1-9D5E-1FED47F533D3}" sibTransId="{04628F32-E875-4DD5-93A1-1A9C293CAEA5}"/>
    <dgm:cxn modelId="{594B2294-4DA0-4BEA-AC56-F89934DF9DD7}" type="presOf" srcId="{F63D8D0C-4586-4B3C-8800-B4645F677B6D}" destId="{69BCDA42-3A22-4C59-BDD1-FD5DC02CB631}" srcOrd="0" destOrd="0" presId="urn:microsoft.com/office/officeart/2005/8/layout/radial3"/>
    <dgm:cxn modelId="{49592D97-AFB6-4AE1-9732-0134CACD30FD}" srcId="{F63D8D0C-4586-4B3C-8800-B4645F677B6D}" destId="{819603C0-7E08-4EA1-8900-EFBA4BE2F79A}" srcOrd="1" destOrd="0" parTransId="{2D0AE346-C52E-40C0-8EB3-AAA7E7CF22FE}" sibTransId="{3D745717-593C-44A1-B6B0-5786765B1EF0}"/>
    <dgm:cxn modelId="{C4203D9C-49B1-4B31-91F5-E26054DC0670}" srcId="{3ACE0778-6A7E-40C2-9F85-F91984EABE98}" destId="{F63D8D0C-4586-4B3C-8800-B4645F677B6D}" srcOrd="0" destOrd="0" parTransId="{E4859CAF-4E1F-4CE5-A29D-861177F6C837}" sibTransId="{5DB26DB3-C5C6-4395-B5FB-20A37838DB77}"/>
    <dgm:cxn modelId="{0807F2F8-8FC0-4F73-BDFD-98063A3CBCD8}" srcId="{F63D8D0C-4586-4B3C-8800-B4645F677B6D}" destId="{C7533D6D-3546-42EC-B00B-EEFDFA1A1D1F}" srcOrd="2" destOrd="0" parTransId="{6092945A-79E9-4933-A1E5-B6CA0842C2CF}" sibTransId="{16676668-BEC6-404C-A851-CFB2EDFBCC7A}"/>
    <dgm:cxn modelId="{4B60A4A9-95F1-4CB0-8E45-D267765D3DD9}" type="presParOf" srcId="{EF70DE2F-D9C2-4F1A-A0C0-95EFCC2C1E2A}" destId="{02F20AD7-6AA2-4CFB-B459-BFE97D6C7F8F}" srcOrd="0" destOrd="0" presId="urn:microsoft.com/office/officeart/2005/8/layout/radial3"/>
    <dgm:cxn modelId="{746E0F60-4E7B-495A-8E47-023112EA5AA1}" type="presParOf" srcId="{02F20AD7-6AA2-4CFB-B459-BFE97D6C7F8F}" destId="{69BCDA42-3A22-4C59-BDD1-FD5DC02CB631}" srcOrd="0" destOrd="0" presId="urn:microsoft.com/office/officeart/2005/8/layout/radial3"/>
    <dgm:cxn modelId="{C6D27A99-8877-4AB0-9F4C-FAAAEF1BC910}" type="presParOf" srcId="{02F20AD7-6AA2-4CFB-B459-BFE97D6C7F8F}" destId="{18AE80E0-D50B-484C-806D-7757FCC745C3}" srcOrd="1" destOrd="0" presId="urn:microsoft.com/office/officeart/2005/8/layout/radial3"/>
    <dgm:cxn modelId="{05932DD1-53AC-4B64-ACBD-BC70BA382DB7}" type="presParOf" srcId="{02F20AD7-6AA2-4CFB-B459-BFE97D6C7F8F}" destId="{75CF7A0D-6894-4B42-A7DD-F78EF39D36C8}" srcOrd="2" destOrd="0" presId="urn:microsoft.com/office/officeart/2005/8/layout/radial3"/>
    <dgm:cxn modelId="{E564FFFE-FC98-4D2A-88F2-3B9D048D4E34}" type="presParOf" srcId="{02F20AD7-6AA2-4CFB-B459-BFE97D6C7F8F}" destId="{E7C87B2D-154E-4E8D-B8A8-EF10759BC9C0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CDA42-3A22-4C59-BDD1-FD5DC02CB631}">
      <dsp:nvSpPr>
        <dsp:cNvPr id="0" name=""/>
        <dsp:cNvSpPr/>
      </dsp:nvSpPr>
      <dsp:spPr>
        <a:xfrm>
          <a:off x="2554278" y="1776032"/>
          <a:ext cx="3726160" cy="3726160"/>
        </a:xfrm>
        <a:prstGeom prst="ellipse">
          <a:avLst/>
        </a:prstGeom>
        <a:solidFill>
          <a:schemeClr val="accent4">
            <a:shade val="80000"/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600" kern="1200" dirty="0">
              <a:latin typeface="Tw Cen MT" panose="020B0602020104020603" pitchFamily="34" charset="0"/>
            </a:rPr>
            <a:t>Burnout</a:t>
          </a:r>
        </a:p>
      </dsp:txBody>
      <dsp:txXfrm>
        <a:off x="3099961" y="2321715"/>
        <a:ext cx="2634794" cy="2634794"/>
      </dsp:txXfrm>
    </dsp:sp>
    <dsp:sp modelId="{18AE80E0-D50B-484C-806D-7757FCC745C3}">
      <dsp:nvSpPr>
        <dsp:cNvPr id="0" name=""/>
        <dsp:cNvSpPr/>
      </dsp:nvSpPr>
      <dsp:spPr>
        <a:xfrm>
          <a:off x="3432897" y="230436"/>
          <a:ext cx="1968921" cy="1968921"/>
        </a:xfrm>
        <a:prstGeom prst="ellipse">
          <a:avLst/>
        </a:prstGeom>
        <a:solidFill>
          <a:schemeClr val="accent4">
            <a:shade val="80000"/>
            <a:alpha val="50000"/>
            <a:hueOff val="-171094"/>
            <a:satOff val="0"/>
            <a:lumOff val="112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Tw Cen MT" panose="020B0602020104020603" pitchFamily="34" charset="0"/>
            </a:rPr>
            <a:t>Psicosomáticos</a:t>
          </a:r>
          <a:endParaRPr lang="es-ES" sz="1600" kern="1200" dirty="0">
            <a:latin typeface="Tw Cen MT" panose="020B0602020104020603" pitchFamily="34" charset="0"/>
          </a:endParaRPr>
        </a:p>
      </dsp:txBody>
      <dsp:txXfrm>
        <a:off x="3721239" y="518778"/>
        <a:ext cx="1392237" cy="1392237"/>
      </dsp:txXfrm>
    </dsp:sp>
    <dsp:sp modelId="{75CF7A0D-6894-4B42-A7DD-F78EF39D36C8}">
      <dsp:nvSpPr>
        <dsp:cNvPr id="0" name=""/>
        <dsp:cNvSpPr/>
      </dsp:nvSpPr>
      <dsp:spPr>
        <a:xfrm>
          <a:off x="5532329" y="3866759"/>
          <a:ext cx="1968921" cy="1968921"/>
        </a:xfrm>
        <a:prstGeom prst="ellipse">
          <a:avLst/>
        </a:prstGeom>
        <a:solidFill>
          <a:schemeClr val="accent4">
            <a:shade val="80000"/>
            <a:alpha val="50000"/>
            <a:hueOff val="-342189"/>
            <a:satOff val="0"/>
            <a:lumOff val="225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latin typeface="Tw Cen MT" panose="020B0602020104020603" pitchFamily="34" charset="0"/>
            </a:rPr>
            <a:t>Conductuales</a:t>
          </a:r>
          <a:endParaRPr lang="es-ES" sz="1800" kern="1200" dirty="0">
            <a:latin typeface="Tw Cen MT" panose="020B0602020104020603" pitchFamily="34" charset="0"/>
          </a:endParaRPr>
        </a:p>
      </dsp:txBody>
      <dsp:txXfrm>
        <a:off x="5820671" y="4155101"/>
        <a:ext cx="1392237" cy="1392237"/>
      </dsp:txXfrm>
    </dsp:sp>
    <dsp:sp modelId="{E7C87B2D-154E-4E8D-B8A8-EF10759BC9C0}">
      <dsp:nvSpPr>
        <dsp:cNvPr id="0" name=""/>
        <dsp:cNvSpPr/>
      </dsp:nvSpPr>
      <dsp:spPr>
        <a:xfrm>
          <a:off x="1333465" y="3866759"/>
          <a:ext cx="1968921" cy="1968921"/>
        </a:xfrm>
        <a:prstGeom prst="ellipse">
          <a:avLst/>
        </a:prstGeom>
        <a:solidFill>
          <a:schemeClr val="accent4">
            <a:shade val="80000"/>
            <a:alpha val="5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latin typeface="Tw Cen MT" panose="020B0602020104020603" pitchFamily="34" charset="0"/>
            </a:rPr>
            <a:t>Emocionales</a:t>
          </a:r>
          <a:endParaRPr lang="es-ES" sz="2000" kern="1200" dirty="0">
            <a:latin typeface="Tw Cen MT" panose="020B0602020104020603" pitchFamily="34" charset="0"/>
          </a:endParaRPr>
        </a:p>
      </dsp:txBody>
      <dsp:txXfrm>
        <a:off x="1621807" y="4155101"/>
        <a:ext cx="1392237" cy="13922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1C8B4E-A441-FD48-865B-2B714DC7A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C3C347-F152-5B42-A879-4738BD41F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F736498-AB4A-D54C-941A-F0E0FC0F1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60756C-170D-8746-B657-CA51E802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FF8E06-8AF0-D743-8E51-2A3AE6AAC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7975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5CFDF0-3561-9B4C-B0FA-5E39F4E5F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AF929B6-6164-6D4E-8ED2-854041925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37522F-F46F-D447-B027-CC975EF50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934229-4C8B-CB47-991C-F853281E5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2C112E-47C5-5F42-B768-F11F5E5CD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3552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A8C9437-6D8C-754E-9E2C-528A2FF482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68F63DE-7997-7A43-B900-A1872C8AC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D12425-1647-A040-91AD-435D5CD0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66BB0D-0E69-F446-8C8F-37133200C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B3FC38-62E8-A845-8BC1-969083160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9238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C6486-895A-4F4E-9884-8EBEA8200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D7D0E2-D436-DD44-907E-BC4453CF8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81D769-1D42-464D-8506-B56A30704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12D2F2-8A53-894A-9209-3CC146CFC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5EC06F-80A5-E74A-AB65-2B16957AE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040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233B37-9527-0B48-9439-F7333DAAA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7DFE61-1538-7B4F-A89E-2ED51D151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2FAF30-7EFA-3C43-B416-641220DD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419427-0C3A-0240-872B-CDC3E5712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0FE207-5341-4749-A2B6-9D41F8FBD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2803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A161E-C83B-E848-9220-67B964BD4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D9E642-92D5-AB44-B163-33F7BE1226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3D0DAE-ED23-424D-B31D-C4F50A3EF4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0C9E114-9522-6D45-BA2D-0E4AEE65D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1B5712-119F-0F42-8CF9-D3A44C676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B52A9D-279D-A346-A5F7-EB09441E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2552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19F36F-F47A-384D-AF60-50F6A9C39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896DCD-EDE1-A142-9295-B368C0F06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146E76E-243F-3445-980E-ACACF80CC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0FDA21-F94C-8444-826C-8C6D38DBA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7C0C30-BB29-E54B-86DE-DC10C203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58706D1-54C1-DB42-82D3-FE164E48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26FB9FA-69B9-5C4B-8188-403F343DF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9B25B9F-769F-7143-A242-F84E10455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6258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33C068-2270-344F-AE36-909940C51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D0AA040-73AD-0644-9834-CFE1CF663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325A1E-2D7C-1044-80CA-B7D751967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65CCF08-8293-0046-9E65-DBFA3046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38135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E38A6D1-331C-424A-B8F8-FD2E8D31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01B573B-6BFB-AF4A-926E-0CEAE362F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26EE4CE-F40E-1141-97DC-93719143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31036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65ABAC-209C-1947-B828-47ACC1CB9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2286E6-1C11-804C-BF22-BCDF3055C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2826723-3A90-BD41-86A6-A31A3DD42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0CDA60D-842C-6349-85C4-6115ABEA7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0A7082-8124-FE41-9600-3C391AD4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98B0A32-C7BE-994C-8DCD-C1FEECF8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89891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7C10D7-99C9-2A49-BE85-40C748214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D18910-3B9E-1344-B043-FE903124B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F0096C-2296-304A-B6D3-772712378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0F33DA1-7B03-4345-8184-0B8EC100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7D22703-0F2B-B041-97FE-42BE91DC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8C504F4-25BC-1B42-BC04-F80176B0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1717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2079116-7A25-6D4A-9C75-0979D26D2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D2714E3-8B92-4145-B8A5-E496DF906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E60447-AB79-7445-AC28-8E4E26183C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60E00-8CE3-1A43-9E20-FF5DEFA07353}" type="datetimeFigureOut">
              <a:rPr lang="es-EC" smtClean="0"/>
              <a:t>6/8/2021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7D9313-3954-614F-806A-EF7D584C79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03083B-E5AB-3F43-A98B-DB4EB57D0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B6DA6-1053-C647-9E77-B42FB131DB4B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6427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umed.net/rev/atlante/2018/08/sindrome-burnout-docentes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if.es/contenido/nacional/general/297367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mailto:jose.cortes@cordillera.edu.ec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042C09-2D22-6240-BA02-E9B6723D67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2782" y="3768576"/>
            <a:ext cx="7071631" cy="2387600"/>
          </a:xfrm>
        </p:spPr>
        <p:txBody>
          <a:bodyPr>
            <a:normAutofit/>
          </a:bodyPr>
          <a:lstStyle/>
          <a:p>
            <a:r>
              <a:rPr lang="es-EC" sz="4000" b="1" dirty="0">
                <a:solidFill>
                  <a:schemeClr val="bg1"/>
                </a:solidFill>
              </a:rPr>
              <a:t>Bienestar psicológico del profesor de educación superior</a:t>
            </a:r>
            <a:br>
              <a:rPr lang="es-EC" sz="4000" b="1" dirty="0">
                <a:solidFill>
                  <a:schemeClr val="bg1"/>
                </a:solidFill>
              </a:rPr>
            </a:br>
            <a:r>
              <a:rPr lang="es-EC" sz="1800" b="1" dirty="0">
                <a:solidFill>
                  <a:schemeClr val="bg1"/>
                </a:solidFill>
              </a:rPr>
              <a:t>PhD. José Andrés Cortés </a:t>
            </a:r>
            <a:br>
              <a:rPr lang="es-EC" sz="1800" b="1" dirty="0">
                <a:solidFill>
                  <a:schemeClr val="bg1"/>
                </a:solidFill>
              </a:rPr>
            </a:br>
            <a:r>
              <a:rPr lang="es-EC" sz="1800" b="1" dirty="0">
                <a:solidFill>
                  <a:schemeClr val="bg1"/>
                </a:solidFill>
              </a:rPr>
              <a:t>13/08/2021</a:t>
            </a:r>
            <a:br>
              <a:rPr lang="en-US" sz="4000" b="1" dirty="0">
                <a:solidFill>
                  <a:schemeClr val="bg1"/>
                </a:solidFill>
              </a:rPr>
            </a:br>
            <a:endParaRPr lang="es-EC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497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68" y="937446"/>
            <a:ext cx="9778179" cy="550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75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51574"/>
            <a:ext cx="10515600" cy="1325563"/>
          </a:xfrm>
        </p:spPr>
        <p:txBody>
          <a:bodyPr/>
          <a:lstStyle/>
          <a:p>
            <a:r>
              <a:rPr lang="es-EC" dirty="0">
                <a:latin typeface="Tw Cen MT" panose="020B0602020104020603" pitchFamily="34" charset="0"/>
              </a:rPr>
              <a:t>INVESTIGACIONES ECUADOR </a:t>
            </a:r>
            <a:endParaRPr lang="en-US" dirty="0">
              <a:latin typeface="Tw Cen MT" panose="020B0602020104020603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38200" y="1954688"/>
            <a:ext cx="10134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latin typeface="Tw Cen MT" panose="020B0602020104020603" pitchFamily="34" charset="0"/>
              </a:rPr>
              <a:t>Acosta, A., &amp; Mayorga, M. (2020). Relación entre Estrés Docente y Síndrome de Burnout en docentes de la Zona 3 de Ecuador. </a:t>
            </a:r>
            <a:r>
              <a:rPr lang="es-ES" dirty="0" err="1">
                <a:latin typeface="Tw Cen MT" panose="020B0602020104020603" pitchFamily="34" charset="0"/>
              </a:rPr>
              <a:t>Uniandes</a:t>
            </a:r>
            <a:r>
              <a:rPr lang="es-ES" dirty="0">
                <a:latin typeface="Tw Cen MT" panose="020B0602020104020603" pitchFamily="34" charset="0"/>
              </a:rPr>
              <a:t> EPISTEME, 7 (2), 265-278.</a:t>
            </a:r>
          </a:p>
          <a:p>
            <a:endParaRPr lang="es-ES" dirty="0">
              <a:latin typeface="Tw Cen MT" panose="020B0602020104020603" pitchFamily="34" charset="0"/>
            </a:endParaRPr>
          </a:p>
          <a:p>
            <a:endParaRPr lang="es-ES" dirty="0">
              <a:latin typeface="Tw Cen MT" panose="020B0602020104020603" pitchFamily="34" charset="0"/>
            </a:endParaRPr>
          </a:p>
          <a:p>
            <a:endParaRPr lang="es-ES" dirty="0">
              <a:latin typeface="Tw Cen MT" panose="020B0602020104020603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38200" y="2693352"/>
            <a:ext cx="101051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latin typeface="Tw Cen MT" panose="020B0602020104020603" pitchFamily="34" charset="0"/>
              </a:rPr>
              <a:t>Lazo, M. V., &amp; Palma, M. J. (2018). El estrés como factor influyente en el desarrollo del síndrome de burnout en los docentes de la Facultad de Ciencias Humanas y Sociales de la </a:t>
            </a:r>
            <a:r>
              <a:rPr lang="es-ES" dirty="0" err="1">
                <a:latin typeface="Tw Cen MT" panose="020B0602020104020603" pitchFamily="34" charset="0"/>
              </a:rPr>
              <a:t>Universodad</a:t>
            </a:r>
            <a:r>
              <a:rPr lang="es-ES" dirty="0">
                <a:latin typeface="Tw Cen MT" panose="020B0602020104020603" pitchFamily="34" charset="0"/>
              </a:rPr>
              <a:t> Técnica de Manabí. Obtenido de: </a:t>
            </a:r>
            <a:r>
              <a:rPr lang="es-ES" dirty="0">
                <a:latin typeface="Tw Cen MT" panose="020B0602020104020603" pitchFamily="34" charset="0"/>
                <a:hlinkClick r:id="rId2"/>
              </a:rPr>
              <a:t>https://www.eumed.net/rev/atlante/2018/08/sindrome-burnout-docentes.html</a:t>
            </a:r>
            <a:endParaRPr lang="es-ES" dirty="0">
              <a:latin typeface="Tw Cen MT" panose="020B0602020104020603" pitchFamily="34" charset="0"/>
            </a:endParaRPr>
          </a:p>
          <a:p>
            <a:endParaRPr lang="es-ES" dirty="0">
              <a:latin typeface="Tw Cen MT" panose="020B0602020104020603" pitchFamily="34" charset="0"/>
            </a:endParaRPr>
          </a:p>
          <a:p>
            <a:r>
              <a:rPr lang="es-ES" dirty="0">
                <a:latin typeface="Tw Cen MT" panose="020B0602020104020603" pitchFamily="34" charset="0"/>
              </a:rPr>
              <a:t>López, M. A., &amp; Mayorga, P. M. (2018). Niveles de ansiedad en las y los trabajadores de los Centros Infantiles del Buen Vivir (CIBV) del cantón Ambato. Ambato: PUCESA</a:t>
            </a:r>
          </a:p>
          <a:p>
            <a:endParaRPr lang="es-ES" dirty="0">
              <a:latin typeface="Tw Cen MT" panose="020B0602020104020603" pitchFamily="34" charset="0"/>
            </a:endParaRPr>
          </a:p>
          <a:p>
            <a:r>
              <a:rPr lang="es-ES" dirty="0">
                <a:latin typeface="Tw Cen MT" panose="020B0602020104020603" pitchFamily="34" charset="0"/>
              </a:rPr>
              <a:t>Rodríguez L., </a:t>
            </a:r>
            <a:r>
              <a:rPr lang="es-ES" dirty="0" err="1">
                <a:latin typeface="Tw Cen MT" panose="020B0602020104020603" pitchFamily="34" charset="0"/>
              </a:rPr>
              <a:t>Bermello</a:t>
            </a:r>
            <a:r>
              <a:rPr lang="es-ES" dirty="0">
                <a:latin typeface="Tw Cen MT" panose="020B0602020104020603" pitchFamily="34" charset="0"/>
              </a:rPr>
              <a:t>, D.,</a:t>
            </a:r>
            <a:r>
              <a:rPr lang="es-ES" dirty="0" err="1">
                <a:latin typeface="Tw Cen MT" panose="020B0602020104020603" pitchFamily="34" charset="0"/>
              </a:rPr>
              <a:t>Piñargote,E</a:t>
            </a:r>
            <a:r>
              <a:rPr lang="es-ES" dirty="0">
                <a:latin typeface="Tw Cen MT" panose="020B0602020104020603" pitchFamily="34" charset="0"/>
              </a:rPr>
              <a:t>., &amp; Durán, U. ((2018). El estrés y su impacto en la salud mental de los docentes universitarios”, Revista Caribeña de Ciencias Sociales (marzo 2018). En </a:t>
            </a:r>
            <a:r>
              <a:rPr lang="es-ES" dirty="0" err="1">
                <a:latin typeface="Tw Cen MT" panose="020B0602020104020603" pitchFamily="34" charset="0"/>
              </a:rPr>
              <a:t>línea:https</a:t>
            </a:r>
            <a:r>
              <a:rPr lang="es-ES" dirty="0">
                <a:latin typeface="Tw Cen MT" panose="020B0602020104020603" pitchFamily="34" charset="0"/>
              </a:rPr>
              <a:t>://www.eumed.net/rev/caribe/2018/03/estres-docentes-universitarios.html</a:t>
            </a:r>
            <a:br>
              <a:rPr lang="es-ES" dirty="0">
                <a:latin typeface="Tw Cen MT" panose="020B0602020104020603" pitchFamily="34" charset="0"/>
              </a:rPr>
            </a:br>
            <a:r>
              <a:rPr lang="es-ES" dirty="0">
                <a:latin typeface="Tw Cen MT" panose="020B0602020104020603" pitchFamily="34" charset="0"/>
              </a:rPr>
              <a:t>//hdl.handle.net/20.500.11763/caribe1803estres-docentes-universitarios</a:t>
            </a:r>
          </a:p>
          <a:p>
            <a:endParaRPr lang="en-US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393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496" y="2754878"/>
            <a:ext cx="3800619" cy="240705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076628" y="1378975"/>
            <a:ext cx="2507225" cy="100288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solidFill>
                  <a:schemeClr val="bg1"/>
                </a:solidFill>
                <a:latin typeface="Tw Cen MT" panose="020B0602020104020603" pitchFamily="34" charset="0"/>
              </a:rPr>
              <a:t>Multidisciplinar : docente, investigador, coordinador de proyectos de vinculación, tutor de prácticas, psicólogo/a …</a:t>
            </a:r>
            <a:endParaRPr lang="en-US" sz="1400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767267" y="1378975"/>
            <a:ext cx="1991033" cy="1002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Falta de capacitación en comprensión social y emocional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076629" y="3057834"/>
            <a:ext cx="2507225" cy="1145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Vulnerabilidad debido a la responsabilidad e incremento de demandas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076630" y="4763115"/>
            <a:ext cx="2507225" cy="8265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Múltiples contactos con interacción de personas distintas 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714032" y="1135627"/>
            <a:ext cx="2507225" cy="1002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Incremento de exigencias de los estudiantes 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8627157" y="3057834"/>
            <a:ext cx="2507225" cy="953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Falta de control sobre las actividades a cumplir 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627157" y="4748675"/>
            <a:ext cx="2507225" cy="8265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Falta de tiempo para </a:t>
            </a:r>
            <a:r>
              <a:rPr lang="es-EC" sz="1400" dirty="0" err="1">
                <a:latin typeface="Tw Cen MT" panose="020B0602020104020603" pitchFamily="34" charset="0"/>
              </a:rPr>
              <a:t>cumpir</a:t>
            </a:r>
            <a:r>
              <a:rPr lang="es-EC" sz="1400" dirty="0">
                <a:latin typeface="Tw Cen MT" panose="020B0602020104020603" pitchFamily="34" charset="0"/>
              </a:rPr>
              <a:t> con las actividades demandadas 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714032" y="5589639"/>
            <a:ext cx="2851892" cy="610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dirty="0">
                <a:latin typeface="Tw Cen MT" panose="020B0602020104020603" pitchFamily="34" charset="0"/>
              </a:rPr>
              <a:t>Inseguridad Laboral</a:t>
            </a:r>
            <a:endParaRPr lang="en-US" sz="1400" dirty="0">
              <a:latin typeface="Tw Cen MT" panose="020B0602020104020603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155495" y="2754878"/>
            <a:ext cx="3800619" cy="34074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>
                <a:latin typeface="Tw Cen MT" panose="020B0602020104020603" pitchFamily="34" charset="0"/>
              </a:rPr>
              <a:t>CAUSAS AFECTACIÓN BIENESTAR DOCENTE</a:t>
            </a:r>
            <a:endParaRPr lang="en-US" sz="1200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179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-1" y="0"/>
            <a:ext cx="12192001" cy="7571303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s-ES" sz="54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endParaRPr lang="es-ES" sz="54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endParaRPr lang="es-ES" sz="54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r>
              <a:rPr lang="es-ES" sz="54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" panose="020B0502040204020203" pitchFamily="34" charset="0"/>
              </a:rPr>
              <a:t>Y ENCIMA DE TODAS LAS </a:t>
            </a:r>
          </a:p>
          <a:p>
            <a:pPr algn="ctr"/>
            <a:r>
              <a:rPr lang="es-ES" sz="54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" panose="020B0502040204020203" pitchFamily="34" charset="0"/>
              </a:rPr>
              <a:t>EXIGENCIAS QUE YA </a:t>
            </a:r>
          </a:p>
          <a:p>
            <a:pPr algn="ctr"/>
            <a:r>
              <a:rPr lang="es-ES" sz="54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" panose="020B0502040204020203" pitchFamily="34" charset="0"/>
              </a:rPr>
              <a:t>TENIAMOS COMO DOCENTES…</a:t>
            </a:r>
          </a:p>
          <a:p>
            <a:pPr algn="ctr"/>
            <a:endParaRPr lang="es-ES" sz="54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endParaRPr lang="es-ES" sz="54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ahnschrift" panose="020B0502040204020203" pitchFamily="34" charset="0"/>
            </a:endParaRPr>
          </a:p>
          <a:p>
            <a:pPr algn="ctr"/>
            <a:endParaRPr lang="es-E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05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3840" y="3668868"/>
            <a:ext cx="5787612" cy="315686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82233" y="499304"/>
            <a:ext cx="3718522" cy="2719915"/>
          </a:xfrm>
          <a:prstGeom prst="rect">
            <a:avLst/>
          </a:prstGeom>
        </p:spPr>
      </p:pic>
      <p:pic>
        <p:nvPicPr>
          <p:cNvPr id="5126" name="Picture 6" descr="Ver las imágenes de ori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05157" cy="2639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182" y="2418853"/>
            <a:ext cx="1892548" cy="156411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/>
          <a:srcRect l="7610" t="-1399" r="9728" b="1399"/>
          <a:stretch/>
        </p:blipFill>
        <p:spPr>
          <a:xfrm>
            <a:off x="-152057" y="3718523"/>
            <a:ext cx="4265834" cy="320213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7"/>
          <a:srcRect t="15674"/>
          <a:stretch/>
        </p:blipFill>
        <p:spPr>
          <a:xfrm>
            <a:off x="3643625" y="3718523"/>
            <a:ext cx="2899721" cy="325945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1703" y="17488"/>
            <a:ext cx="6523285" cy="367620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8501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3953" y="594813"/>
            <a:ext cx="12375953" cy="145707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8" y="1846255"/>
            <a:ext cx="8017192" cy="118793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88" y="3303325"/>
            <a:ext cx="5029200" cy="24955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6975566" y="3303325"/>
            <a:ext cx="3801291" cy="6285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bg1"/>
                </a:solidFill>
                <a:latin typeface="Tw Cen MT" panose="020B0602020104020603" pitchFamily="34" charset="0"/>
              </a:rPr>
              <a:t>ANSIEDAD</a:t>
            </a:r>
          </a:p>
        </p:txBody>
      </p:sp>
      <p:sp>
        <p:nvSpPr>
          <p:cNvPr id="8" name="Rectángulo 7"/>
          <p:cNvSpPr/>
          <p:nvPr/>
        </p:nvSpPr>
        <p:spPr>
          <a:xfrm>
            <a:off x="6975566" y="4085633"/>
            <a:ext cx="3801291" cy="6285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bg1"/>
                </a:solidFill>
                <a:latin typeface="Tw Cen MT" panose="020B0602020104020603" pitchFamily="34" charset="0"/>
              </a:rPr>
              <a:t>MIEDO</a:t>
            </a:r>
          </a:p>
        </p:txBody>
      </p:sp>
      <p:sp>
        <p:nvSpPr>
          <p:cNvPr id="9" name="Rectángulo 8"/>
          <p:cNvSpPr/>
          <p:nvPr/>
        </p:nvSpPr>
        <p:spPr>
          <a:xfrm>
            <a:off x="6969034" y="4972300"/>
            <a:ext cx="3801291" cy="6285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bg1"/>
                </a:solidFill>
                <a:latin typeface="Tw Cen MT" panose="020B0602020104020603" pitchFamily="34" charset="0"/>
              </a:rPr>
              <a:t>PREOCUPACIÓN </a:t>
            </a:r>
          </a:p>
        </p:txBody>
      </p:sp>
    </p:spTree>
    <p:extLst>
      <p:ext uri="{BB962C8B-B14F-4D97-AF65-F5344CB8AC3E}">
        <p14:creationId xmlns:p14="http://schemas.microsoft.com/office/powerpoint/2010/main" val="351569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3953" y="640137"/>
            <a:ext cx="12375953" cy="1457070"/>
          </a:xfrm>
          <a:prstGeom prst="rect">
            <a:avLst/>
          </a:prstGeom>
        </p:spPr>
      </p:pic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372518" y="1871349"/>
            <a:ext cx="5440453" cy="4351338"/>
          </a:xfrm>
        </p:spPr>
        <p:txBody>
          <a:bodyPr>
            <a:normAutofit/>
          </a:bodyPr>
          <a:lstStyle/>
          <a:p>
            <a:r>
              <a:rPr lang="es-ES" sz="2400" dirty="0">
                <a:latin typeface="Tw Cen MT" panose="020B0602020104020603" pitchFamily="34" charset="0"/>
              </a:rPr>
              <a:t>ESTUDIO EN ESPAÑA (Junio 2020)_N=6645</a:t>
            </a:r>
          </a:p>
          <a:p>
            <a:r>
              <a:rPr lang="es-ES" sz="2400" dirty="0">
                <a:latin typeface="Tw Cen MT" panose="020B0602020104020603" pitchFamily="34" charset="0"/>
              </a:rPr>
              <a:t>93,6% DE DOCENTES SUFRE DESGASTE EMOCIONAL Y ESTRÉS POR EL CONFINAMIENTO </a:t>
            </a:r>
          </a:p>
          <a:p>
            <a:r>
              <a:rPr lang="es-ES" sz="2400" dirty="0">
                <a:latin typeface="Tw Cen MT" panose="020B0602020104020603" pitchFamily="34" charset="0"/>
              </a:rPr>
              <a:t>TAREAS BUROCRATICAS EXCESIVAS, INSTRUCCIONES POCO CLARAS, FALTA DE APOYO EN EL TELETRABAJO Y CARENCIA DE MEDIOS TÉCNICOS, PRINCIPALES PROBLEMAS SEÑALADOS POR EL PERSONAL DOCENTE</a:t>
            </a:r>
          </a:p>
        </p:txBody>
      </p:sp>
      <p:sp>
        <p:nvSpPr>
          <p:cNvPr id="9" name="Rectángulo 8"/>
          <p:cNvSpPr/>
          <p:nvPr/>
        </p:nvSpPr>
        <p:spPr>
          <a:xfrm>
            <a:off x="618990" y="5862544"/>
            <a:ext cx="315983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000" dirty="0">
                <a:latin typeface="Tw Cen MT" panose="020B0602020104020603" pitchFamily="34" charset="0"/>
                <a:hlinkClick r:id="rId3"/>
              </a:rPr>
              <a:t>https://www.csif.es/contenido/nacional/general/297367</a:t>
            </a:r>
            <a:endParaRPr lang="es-ES" sz="1000" dirty="0">
              <a:latin typeface="Tw Cen MT" panose="020B0602020104020603" pitchFamily="34" charset="0"/>
            </a:endParaRPr>
          </a:p>
        </p:txBody>
      </p:sp>
      <p:pic>
        <p:nvPicPr>
          <p:cNvPr id="1026" name="Picture 2" descr="Educación en línea en cuarentena: ¿Cómo ser más que un docente que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492" y="2285628"/>
            <a:ext cx="48768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94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>
                <a:latin typeface="Tw Cen MT" panose="020B0602020104020603" pitchFamily="34" charset="0"/>
              </a:rPr>
              <a:t>OTROS PELIGROS ADEMÁS DE LA SALUD… </a:t>
            </a:r>
            <a:endParaRPr lang="en-US" dirty="0">
              <a:latin typeface="Tw Cen MT" panose="020B0602020104020603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38200" y="1436325"/>
            <a:ext cx="4100052" cy="141584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latin typeface="Tw Cen MT" panose="020B0602020104020603" pitchFamily="34" charset="0"/>
              </a:rPr>
              <a:t>DESMOTIVACIÓN DOCENTE  </a:t>
            </a:r>
            <a:endParaRPr lang="en-US" dirty="0">
              <a:latin typeface="Tw Cen MT" panose="020B0602020104020603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566929" y="1615486"/>
            <a:ext cx="2507226" cy="1253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CALIDAD DEL APRENDIZAJE 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9098345" y="1389683"/>
            <a:ext cx="1696064" cy="1253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DESERCIÓN ESTUDIANTIL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46" y="3210491"/>
            <a:ext cx="4573743" cy="2765519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838200" y="5976011"/>
            <a:ext cx="41000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000" b="1" dirty="0">
                <a:solidFill>
                  <a:srgbClr val="333333"/>
                </a:solidFill>
                <a:latin typeface="PT Serif"/>
              </a:rPr>
              <a:t>Pedro Sáenz-López Buñuel </a:t>
            </a:r>
            <a:r>
              <a:rPr lang="es-ES" sz="1000" dirty="0">
                <a:solidFill>
                  <a:srgbClr val="333333"/>
                </a:solidFill>
                <a:latin typeface="PT Serif"/>
              </a:rPr>
              <a:t>es catedrático de Ciencias de la Educación de la Universidad de Huelva y director del curso 'Motivar en las aulas'</a:t>
            </a:r>
            <a:endParaRPr lang="en-US" sz="1000" dirty="0"/>
          </a:p>
        </p:txBody>
      </p:sp>
      <p:sp>
        <p:nvSpPr>
          <p:cNvPr id="11" name="Rectángulo 10"/>
          <p:cNvSpPr/>
          <p:nvPr/>
        </p:nvSpPr>
        <p:spPr>
          <a:xfrm>
            <a:off x="540859" y="4291781"/>
            <a:ext cx="1420676" cy="1684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9169975" y="2477776"/>
            <a:ext cx="1696064" cy="813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BAJA EMPLEABILIDADGRADUADOS 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9188576" y="3493525"/>
            <a:ext cx="1696064" cy="813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REDUCCIÓN INGRESOS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9169975" y="4509274"/>
            <a:ext cx="1696064" cy="813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REPUTACIÓN INSTITUCIONAL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Flecha abajo 21"/>
          <p:cNvSpPr/>
          <p:nvPr/>
        </p:nvSpPr>
        <p:spPr>
          <a:xfrm>
            <a:off x="8284603" y="2546965"/>
            <a:ext cx="514372" cy="70254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echa derecha 24"/>
          <p:cNvSpPr/>
          <p:nvPr/>
        </p:nvSpPr>
        <p:spPr>
          <a:xfrm rot="16200000">
            <a:off x="8307524" y="1629236"/>
            <a:ext cx="486697" cy="62680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ángulo 25"/>
          <p:cNvSpPr/>
          <p:nvPr/>
        </p:nvSpPr>
        <p:spPr>
          <a:xfrm>
            <a:off x="9169975" y="5440436"/>
            <a:ext cx="1696064" cy="8137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</a:rPr>
              <a:t>REPUTACIÓN INSTITUCIONAL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Cerrar llave 26"/>
          <p:cNvSpPr/>
          <p:nvPr/>
        </p:nvSpPr>
        <p:spPr>
          <a:xfrm>
            <a:off x="7770578" y="1615486"/>
            <a:ext cx="45719" cy="43605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echa derecha 29"/>
          <p:cNvSpPr/>
          <p:nvPr/>
        </p:nvSpPr>
        <p:spPr>
          <a:xfrm rot="5400000">
            <a:off x="5422862" y="1884667"/>
            <a:ext cx="486697" cy="626807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echa abajo 30"/>
          <p:cNvSpPr/>
          <p:nvPr/>
        </p:nvSpPr>
        <p:spPr>
          <a:xfrm>
            <a:off x="8306163" y="3589239"/>
            <a:ext cx="514372" cy="70254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echa abajo 31"/>
          <p:cNvSpPr/>
          <p:nvPr/>
        </p:nvSpPr>
        <p:spPr>
          <a:xfrm>
            <a:off x="8320408" y="4620435"/>
            <a:ext cx="514372" cy="70254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echa abajo 32"/>
          <p:cNvSpPr/>
          <p:nvPr/>
        </p:nvSpPr>
        <p:spPr>
          <a:xfrm>
            <a:off x="8321407" y="5551597"/>
            <a:ext cx="514372" cy="70254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89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503" y="-174245"/>
            <a:ext cx="12296503" cy="7131417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0" y="91440"/>
            <a:ext cx="4571999" cy="6923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LADO NEGATIVO=BURNOUT </a:t>
            </a:r>
          </a:p>
        </p:txBody>
      </p:sp>
      <p:sp>
        <p:nvSpPr>
          <p:cNvPr id="5" name="Rectángulo redondeado 4"/>
          <p:cNvSpPr/>
          <p:nvPr/>
        </p:nvSpPr>
        <p:spPr>
          <a:xfrm>
            <a:off x="7528559" y="248194"/>
            <a:ext cx="4663441" cy="6923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LADO POSITIVO=BIENESTAR </a:t>
            </a:r>
          </a:p>
        </p:txBody>
      </p:sp>
    </p:spTree>
    <p:extLst>
      <p:ext uri="{BB962C8B-B14F-4D97-AF65-F5344CB8AC3E}">
        <p14:creationId xmlns:p14="http://schemas.microsoft.com/office/powerpoint/2010/main" val="160950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503" y="-174245"/>
            <a:ext cx="12296503" cy="7131417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781595" y="195943"/>
            <a:ext cx="3200399" cy="6923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FF0000"/>
                </a:solidFill>
                <a:latin typeface="Arial Black" panose="020B0A04020102020204" pitchFamily="34" charset="0"/>
              </a:rPr>
              <a:t>LADO NEGATIVO=BURNOUT </a:t>
            </a:r>
          </a:p>
        </p:txBody>
      </p:sp>
    </p:spTree>
    <p:extLst>
      <p:ext uri="{BB962C8B-B14F-4D97-AF65-F5344CB8AC3E}">
        <p14:creationId xmlns:p14="http://schemas.microsoft.com/office/powerpoint/2010/main" val="213586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0497" y="815974"/>
            <a:ext cx="10515600" cy="1325563"/>
          </a:xfrm>
        </p:spPr>
        <p:txBody>
          <a:bodyPr/>
          <a:lstStyle/>
          <a:p>
            <a:r>
              <a:rPr lang="es-EC" dirty="0">
                <a:latin typeface="Tw Cen MT" panose="020B0602020104020603" pitchFamily="34" charset="0"/>
              </a:rPr>
              <a:t>OBJETIVO GENERAL </a:t>
            </a:r>
            <a:endParaRPr lang="en-US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2225" y="2474554"/>
            <a:ext cx="10515600" cy="2171188"/>
          </a:xfrm>
        </p:spPr>
        <p:txBody>
          <a:bodyPr>
            <a:normAutofit fontScale="92500" lnSpcReduction="10000"/>
          </a:bodyPr>
          <a:lstStyle/>
          <a:p>
            <a:r>
              <a:rPr lang="es-ES" dirty="0">
                <a:solidFill>
                  <a:srgbClr val="002060"/>
                </a:solidFill>
                <a:latin typeface="Tw Cen MT" panose="020B0602020104020603" pitchFamily="34" charset="0"/>
              </a:rPr>
              <a:t>FACILITAR INFORMACIÓN TÉCNICA Y CIENTÍFICA SOBRE LA IMPORTANCIA DEL BIENESTAR PSICOLÓGICO DEL PROFESOR DE EDUCACIÓN SUPERIOR ASÍ COMO ESTRATEGIAS PARA SU DESARROLLO</a:t>
            </a:r>
          </a:p>
          <a:p>
            <a:r>
              <a:rPr lang="es-ES" dirty="0">
                <a:solidFill>
                  <a:srgbClr val="002060"/>
                </a:solidFill>
                <a:latin typeface="Tw Cen MT" panose="020B0602020104020603" pitchFamily="34" charset="0"/>
              </a:rPr>
              <a:t>REALIZAR UNA AUTORREFLEXIÓN INTERNA DE CÓMO ESTAMOS GESTIONANDO EL BIENESTAR DE LOS PROFESORES EN NUESTRAS INSTITUCIONES DE EDUCACIÓN SUPERIOR </a:t>
            </a:r>
            <a:endParaRPr lang="es-ES" u="sng" dirty="0">
              <a:solidFill>
                <a:srgbClr val="002060"/>
              </a:solidFill>
              <a:latin typeface="Tw Cen MT" panose="020B0602020104020603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36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35" y="1216259"/>
            <a:ext cx="4215840" cy="4665875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5159188" y="1733314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2800" dirty="0">
                <a:latin typeface="Tw Cen MT" panose="020B0602020104020603" pitchFamily="34" charset="0"/>
              </a:rPr>
              <a:t>Cansancio emocional que lleva a una pérdida de motivación y progresa hacia sentimientos de inadecuación y fracaso (</a:t>
            </a:r>
            <a:r>
              <a:rPr lang="es-ES" sz="2800" dirty="0" err="1">
                <a:latin typeface="Tw Cen MT" panose="020B0602020104020603" pitchFamily="34" charset="0"/>
              </a:rPr>
              <a:t>Maslach</a:t>
            </a:r>
            <a:r>
              <a:rPr lang="es-ES" sz="2800" dirty="0">
                <a:latin typeface="Tw Cen MT" panose="020B0602020104020603" pitchFamily="34" charset="0"/>
              </a:rPr>
              <a:t> y Jackson 1981)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188" y="3863993"/>
            <a:ext cx="5602710" cy="1682642"/>
          </a:xfrm>
          <a:prstGeom prst="rect">
            <a:avLst/>
          </a:prstGeom>
          <a:solidFill>
            <a:srgbClr val="FF0000"/>
          </a:solidFill>
        </p:spPr>
      </p:pic>
    </p:spTree>
    <p:extLst>
      <p:ext uri="{BB962C8B-B14F-4D97-AF65-F5344CB8AC3E}">
        <p14:creationId xmlns:p14="http://schemas.microsoft.com/office/powerpoint/2010/main" val="215444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3"/>
          <p:cNvGraphicFramePr>
            <a:graphicFrameLocks/>
          </p:cNvGraphicFramePr>
          <p:nvPr/>
        </p:nvGraphicFramePr>
        <p:xfrm>
          <a:off x="1018903" y="1262747"/>
          <a:ext cx="10228217" cy="4869551"/>
        </p:xfrm>
        <a:graphic>
          <a:graphicData uri="http://schemas.openxmlformats.org/drawingml/2006/table">
            <a:tbl>
              <a:tblPr firstRow="1" firstCol="1" bandRow="1"/>
              <a:tblGrid>
                <a:gridCol w="3958046">
                  <a:extLst>
                    <a:ext uri="{9D8B030D-6E8A-4147-A177-3AD203B41FA5}">
                      <a16:colId xmlns:a16="http://schemas.microsoft.com/office/drawing/2014/main" val="3452555023"/>
                    </a:ext>
                  </a:extLst>
                </a:gridCol>
                <a:gridCol w="6270171">
                  <a:extLst>
                    <a:ext uri="{9D8B030D-6E8A-4147-A177-3AD203B41FA5}">
                      <a16:colId xmlns:a16="http://schemas.microsoft.com/office/drawing/2014/main" val="1471134583"/>
                    </a:ext>
                  </a:extLst>
                </a:gridCol>
              </a:tblGrid>
              <a:tr h="1038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Dimensión del Burnout  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Característica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338433"/>
                  </a:ext>
                </a:extLst>
              </a:tr>
              <a:tr h="1038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Cansancio emocional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AD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90000"/>
                        </a:lnSpc>
                        <a:spcBef>
                          <a:spcPts val="1110"/>
                        </a:spcBef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  <a:latin typeface="Tw Cen MT" panose="020B0602020104020603" pitchFamily="34" charset="0"/>
                        </a:rPr>
                        <a:t>Pérdida progresiva de energía, desgaste, agotamiento, fatiga emocional-Sensación de no poder más.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200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ADE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483917"/>
                  </a:ext>
                </a:extLst>
              </a:tr>
              <a:tr h="1049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  <a:latin typeface="Tw Cen MT" panose="020B0602020104020603" pitchFamily="34" charset="0"/>
                        </a:rPr>
                        <a:t>Cinismo</a:t>
                      </a:r>
                      <a:endParaRPr lang="es-EC" sz="200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AD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90000"/>
                        </a:lnSpc>
                        <a:spcBef>
                          <a:spcPts val="1110"/>
                        </a:spcBef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Actitud de distanciamiento Cambio negativo de actitudes y respuestas hacia los demás, irritabilidad, </a:t>
                      </a:r>
                      <a:r>
                        <a:rPr lang="es-EC" sz="2000" dirty="0">
                          <a:effectLst/>
                          <a:latin typeface="Tw Cen MT" panose="020B0602020104020603" pitchFamily="34" charset="0"/>
                        </a:rPr>
                        <a:t>distanciamiento afectivo con los niños, impaciencia-Me dan igual los demás, ya no me importan</a:t>
                      </a:r>
                      <a:r>
                        <a:rPr lang="es-EC" sz="2000" baseline="0" dirty="0">
                          <a:effectLst/>
                          <a:latin typeface="Tw Cen MT" panose="020B0602020104020603" pitchFamily="34" charset="0"/>
                        </a:rPr>
                        <a:t> eso niños. </a:t>
                      </a:r>
                    </a:p>
                    <a:p>
                      <a:pPr algn="just">
                        <a:lnSpc>
                          <a:spcPct val="90000"/>
                        </a:lnSpc>
                        <a:spcBef>
                          <a:spcPts val="1110"/>
                        </a:spcBef>
                        <a:spcAft>
                          <a:spcPts val="0"/>
                        </a:spcAft>
                      </a:pPr>
                      <a:endParaRPr lang="es-EC" sz="2000" dirty="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ADE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479088"/>
                  </a:ext>
                </a:extLst>
              </a:tr>
              <a:tr h="12809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>
                        <a:effectLst/>
                        <a:latin typeface="Tw Cen MT" panose="020B0602020104020603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  <a:latin typeface="Tw Cen MT" panose="020B0602020104020603" pitchFamily="34" charset="0"/>
                        </a:rPr>
                        <a:t>Ineficacia (Realización profesional) </a:t>
                      </a:r>
                      <a:endParaRPr lang="es-EC" sz="200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AD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90000"/>
                        </a:lnSpc>
                        <a:spcBef>
                          <a:spcPts val="1110"/>
                        </a:spcBef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Sensación de no hacer adecuadamente las tareas y ser incompetente en el trabajo)- Estoy haciendo mal las cosas 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s-EC" sz="2000" dirty="0">
                        <a:effectLst/>
                        <a:latin typeface="Tw Cen MT" panose="020B0602020104020603" pitchFamily="34" charset="0"/>
                        <a:ea typeface="Times New Roman" panose="02020603050405020304" pitchFamily="18" charset="0"/>
                      </a:endParaRPr>
                    </a:p>
                  </a:txBody>
                  <a:tcPr marL="108028" marR="108028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ADE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995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94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491" y="1256450"/>
            <a:ext cx="6736664" cy="467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6975" y="1199532"/>
            <a:ext cx="10058400" cy="1450757"/>
          </a:xfrm>
        </p:spPr>
        <p:txBody>
          <a:bodyPr/>
          <a:lstStyle/>
          <a:p>
            <a:r>
              <a:rPr lang="es-ES" b="1" dirty="0">
                <a:solidFill>
                  <a:srgbClr val="C00000"/>
                </a:solidFill>
                <a:latin typeface="Tw Cen MT" panose="020B0602020104020603" pitchFamily="34" charset="0"/>
              </a:rPr>
              <a:t>Sintomatología</a:t>
            </a:r>
            <a:r>
              <a:rPr lang="es-ES" dirty="0">
                <a:solidFill>
                  <a:srgbClr val="C00000"/>
                </a:solidFill>
                <a:latin typeface="Tw Cen MT" panose="020B0602020104020603" pitchFamily="34" charset="0"/>
              </a:rPr>
              <a:t> </a:t>
            </a:r>
            <a:r>
              <a:rPr lang="es-ES" sz="2400" dirty="0">
                <a:solidFill>
                  <a:srgbClr val="C00000"/>
                </a:solidFill>
                <a:latin typeface="Tw Cen MT" panose="020B0602020104020603" pitchFamily="34" charset="0"/>
              </a:rPr>
              <a:t>ARIS (2009)</a:t>
            </a:r>
            <a:r>
              <a:rPr lang="es-ES" dirty="0">
                <a:solidFill>
                  <a:srgbClr val="C00000"/>
                </a:solidFill>
                <a:latin typeface="Tw Cen MT" panose="020B0602020104020603" pitchFamily="34" charset="0"/>
              </a:rPr>
              <a:t> </a:t>
            </a:r>
            <a:endParaRPr lang="es-EC" dirty="0">
              <a:solidFill>
                <a:srgbClr val="C00000"/>
              </a:solidFill>
              <a:latin typeface="Tw Cen MT" panose="020B0602020104020603" pitchFamily="34" charset="0"/>
            </a:endParaRPr>
          </a:p>
        </p:txBody>
      </p:sp>
      <p:graphicFrame>
        <p:nvGraphicFramePr>
          <p:cNvPr id="8" name="Diagrama 7"/>
          <p:cNvGraphicFramePr/>
          <p:nvPr/>
        </p:nvGraphicFramePr>
        <p:xfrm>
          <a:off x="3281081" y="286603"/>
          <a:ext cx="8834717" cy="6066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8740587" y="1275695"/>
            <a:ext cx="2581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(cefaleas, insomnios, dolores musculares y molestias gastrointestinales)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913961" y="5013976"/>
            <a:ext cx="2581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(distanciamiento afectivo de las personas que ha de atender) y defensivos (negación de emociones y actitudes cínicas ante los alumnos).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10511118" y="5714598"/>
            <a:ext cx="1680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(absentismo laboral y problemas relacionales)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23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040" y="999964"/>
            <a:ext cx="6066046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901337" y="1260170"/>
            <a:ext cx="10058400" cy="14507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accent5">
                    <a:lumMod val="50000"/>
                  </a:schemeClr>
                </a:solidFill>
                <a:latin typeface="Tw Cen MT" panose="020B0602020104020603" pitchFamily="34" charset="0"/>
              </a:rPr>
              <a:t>¿Y qué podemos hacer para combatir el burnout?</a:t>
            </a:r>
            <a:endParaRPr lang="es-EC" dirty="0">
              <a:solidFill>
                <a:schemeClr val="accent5">
                  <a:lumMod val="50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901337" y="2980113"/>
            <a:ext cx="10058400" cy="7036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rgbClr val="FF0000"/>
                </a:solidFill>
                <a:latin typeface="Tw Cen MT" panose="020B0602020104020603" pitchFamily="34" charset="0"/>
              </a:rPr>
              <a:t>1. Estrategias Institucionales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901337" y="4177541"/>
            <a:ext cx="10058400" cy="7036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rgbClr val="FF0000"/>
                </a:solidFill>
                <a:latin typeface="Tw Cen MT" panose="020B0602020104020603" pitchFamily="34" charset="0"/>
              </a:rPr>
              <a:t>2. Estrategias Individuales </a:t>
            </a:r>
          </a:p>
        </p:txBody>
      </p:sp>
    </p:spTree>
    <p:extLst>
      <p:ext uri="{BB962C8B-B14F-4D97-AF65-F5344CB8AC3E}">
        <p14:creationId xmlns:p14="http://schemas.microsoft.com/office/powerpoint/2010/main" val="7870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/>
          <p:cNvSpPr>
            <a:spLocks noGrp="1"/>
          </p:cNvSpPr>
          <p:nvPr>
            <p:ph idx="1"/>
          </p:nvPr>
        </p:nvSpPr>
        <p:spPr>
          <a:xfrm>
            <a:off x="2490395" y="2662516"/>
            <a:ext cx="8665285" cy="2312896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s-ES" sz="7200" b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1. Estrategias Institucionales: </a:t>
            </a:r>
            <a:endParaRPr lang="es-EC" sz="7200" dirty="0">
              <a:solidFill>
                <a:srgbClr val="FF0000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74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775572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35934" y="5517995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908174" y="2875646"/>
            <a:ext cx="39184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b="1" noProof="0" dirty="0">
                <a:solidFill>
                  <a:prstClr val="black"/>
                </a:solidFill>
                <a:latin typeface="Tw Cen MT" panose="020B0602020104020603" pitchFamily="34" charset="0"/>
              </a:rPr>
              <a:t>Generar una cultura y prevención de riesgos psicosociales auténtica que contemple una preocupación y lideres internos que se preocupen por generar entornos de trabajo saludables…Y ESTO LES HACE GANAR RENTABILIDAD ADEMÁS! 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7349" y="1785839"/>
            <a:ext cx="6436289" cy="3940585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5396311" y="5725916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>
                <a:latin typeface="Tw Cen MT" panose="020B0602020104020603" pitchFamily="34" charset="0"/>
              </a:rPr>
              <a:t>https://prevencionar.com/2021/07/21/confirmado-si-tratas-mejor-a-tus-empleados-ganaras-mas-dinero-en-tu-negocio/</a:t>
            </a:r>
          </a:p>
        </p:txBody>
      </p:sp>
    </p:spTree>
    <p:extLst>
      <p:ext uri="{BB962C8B-B14F-4D97-AF65-F5344CB8AC3E}">
        <p14:creationId xmlns:p14="http://schemas.microsoft.com/office/powerpoint/2010/main" val="240796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3759" y="1085615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5450761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79" y="3018454"/>
            <a:ext cx="32239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Desarrollar programas de Prevención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que incluya diagnósticos preventivos como parte del Plan de Trabajo del centro educativo</a:t>
            </a:r>
            <a:r>
              <a:rPr lang="es-ES" b="1" dirty="0">
                <a:solidFill>
                  <a:prstClr val="black"/>
                </a:solidFill>
                <a:latin typeface="Tw Cen MT" panose="020B0602020104020603" pitchFamily="34" charset="0"/>
              </a:rPr>
              <a:t> </a:t>
            </a:r>
            <a:r>
              <a:rPr lang="es-ES" b="1" dirty="0">
                <a:solidFill>
                  <a:srgbClr val="FF0000"/>
                </a:solidFill>
                <a:latin typeface="Tw Cen MT" panose="020B0602020104020603" pitchFamily="34" charset="0"/>
              </a:rPr>
              <a:t>(Programas de Bienestar) 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w Cen MT" panose="020B0602020104020603" pitchFamily="34" charset="0"/>
            </a:endParaRPr>
          </a:p>
        </p:txBody>
      </p:sp>
      <p:pic>
        <p:nvPicPr>
          <p:cNvPr id="17410" name="Picture 2" descr="http://www.uptc.edu.co/export/sites/default/unisalud/documentos/2017/pyp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030" y="2684821"/>
            <a:ext cx="6392650" cy="290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02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74891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5728446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42147" y="2649745"/>
            <a:ext cx="36764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Potenciar tiempo interno de trabajo dónde no sólo se hable de cumplir las programaciones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didácticas, sino que puedan generar una red de apoyo social entre </a:t>
            </a:r>
            <a:r>
              <a:rPr lang="es-ES" dirty="0">
                <a:solidFill>
                  <a:prstClr val="black"/>
                </a:solidFill>
                <a:latin typeface="Tw Cen MT" panose="020B0602020104020603" pitchFamily="34" charset="0"/>
              </a:rPr>
              <a:t>los docentes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. La lógica es, nadie puede entender a un</a:t>
            </a:r>
            <a:r>
              <a:rPr kumimoji="0" lang="es-E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profesor/a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más que otro</a:t>
            </a:r>
            <a:r>
              <a:rPr kumimoji="0" lang="es-ES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profesor/a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13314" name="Picture 2" descr="https://tuestima.com/wp-content/uploads/2018/01/red-de-apoyo-Tuestima-Cuerpo-Antienvejecimient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6378" r="8917"/>
          <a:stretch/>
        </p:blipFill>
        <p:spPr bwMode="auto">
          <a:xfrm>
            <a:off x="5346551" y="2339788"/>
            <a:ext cx="5809129" cy="338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94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30596"/>
            <a:ext cx="10515600" cy="1325563"/>
          </a:xfrm>
        </p:spPr>
        <p:txBody>
          <a:bodyPr/>
          <a:lstStyle/>
          <a:p>
            <a:r>
              <a:rPr lang="es-EC" dirty="0">
                <a:latin typeface="Tw Cen MT" panose="020B0602020104020603" pitchFamily="34" charset="0"/>
              </a:rPr>
              <a:t>¿QUÉ SON LOS RIESGOS PSICOSOCIALES?</a:t>
            </a:r>
            <a:endParaRPr lang="en-US" dirty="0">
              <a:latin typeface="Tw Cen MT" panose="020B0602020104020603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38200" y="1816945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ES" dirty="0">
                <a:latin typeface="Tw Cen MT" panose="020B0602020104020603" pitchFamily="34" charset="0"/>
              </a:rPr>
              <a:t>Los riesgos psicosociales se derivan de las deficiencias en el diseño, la organización y la gestión del trabajo, así como de un escaso contexto social del trabajo, y pueden producir resultados psicológicos, físicos y sociales negativos, como el estrés laboral, el agotamiento o la depresión. Algunos ejemplos de condiciones de trabajo que entrañan riesgos psicosociales son:</a:t>
            </a:r>
          </a:p>
          <a:p>
            <a:r>
              <a:rPr lang="es-ES" dirty="0">
                <a:latin typeface="Tw Cen MT" panose="020B0602020104020603" pitchFamily="34" charset="0"/>
              </a:rPr>
              <a:t>cargas de trabajo excesivas;</a:t>
            </a:r>
          </a:p>
          <a:p>
            <a:r>
              <a:rPr lang="es-ES" dirty="0">
                <a:latin typeface="Tw Cen MT" panose="020B0602020104020603" pitchFamily="34" charset="0"/>
              </a:rPr>
              <a:t>exigencias contradictorias y falta de claridad de las funciones del puesto;</a:t>
            </a:r>
          </a:p>
          <a:p>
            <a:r>
              <a:rPr lang="es-ES" dirty="0">
                <a:latin typeface="Tw Cen MT" panose="020B0602020104020603" pitchFamily="34" charset="0"/>
              </a:rPr>
              <a:t>falta de participación en la toma de decisiones que afectan al trabajador y falta de influencia en el modo en que se lleva a cabo el trabajo;</a:t>
            </a:r>
          </a:p>
          <a:p>
            <a:r>
              <a:rPr lang="es-ES" dirty="0">
                <a:latin typeface="Tw Cen MT" panose="020B0602020104020603" pitchFamily="34" charset="0"/>
              </a:rPr>
              <a:t>gestión deficiente de los cambios organizativos, inseguridad en el empleo;</a:t>
            </a:r>
          </a:p>
          <a:p>
            <a:r>
              <a:rPr lang="es-ES" dirty="0">
                <a:latin typeface="Tw Cen MT" panose="020B0602020104020603" pitchFamily="34" charset="0"/>
              </a:rPr>
              <a:t>comunicación ineficaz, falta de apoyo por parte de la dirección o los compañeros;</a:t>
            </a:r>
          </a:p>
          <a:p>
            <a:r>
              <a:rPr lang="es-ES" dirty="0">
                <a:latin typeface="Tw Cen MT" panose="020B0602020104020603" pitchFamily="34" charset="0"/>
              </a:rPr>
              <a:t>acoso psicológico y sexual, violencia ejercida por terceros.</a:t>
            </a:r>
          </a:p>
          <a:p>
            <a:endParaRPr lang="en-US" dirty="0">
              <a:latin typeface="Tw Cen MT" panose="020B0602020104020603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38200" y="6029069"/>
            <a:ext cx="3377381" cy="282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000" dirty="0">
                <a:solidFill>
                  <a:schemeClr val="tx1"/>
                </a:solidFill>
              </a:rPr>
              <a:t>Fuente: Agencia Europea para la Seguridad y Trabajo 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1252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1219" y="728730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5304394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966775" y="2296855"/>
            <a:ext cx="51824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Respetar el tiempo libre de </a:t>
            </a:r>
            <a:r>
              <a:rPr lang="es-ES" b="1" dirty="0">
                <a:solidFill>
                  <a:prstClr val="black"/>
                </a:solidFill>
                <a:latin typeface="Tw Cen MT" panose="020B0602020104020603" pitchFamily="34" charset="0"/>
              </a:rPr>
              <a:t>los profesores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: esto evita sobre cargarlas de trabajo. Mientras más tiempo tenga una docente para compartir con su familia o para realizar las actividades que más disfruta, mejor será su salud emocional y en consecuencia su rendimiento profesional.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12290" name="Picture 2" descr="https://image.flaticon.com/icons/png/512/86/863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2471" y="1223682"/>
            <a:ext cx="4824387" cy="482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8565776" y="3259219"/>
            <a:ext cx="2057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No Molestar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C" sz="2800" noProof="0" dirty="0">
                <a:solidFill>
                  <a:prstClr val="white">
                    <a:lumMod val="95000"/>
                  </a:prstClr>
                </a:solidFill>
                <a:latin typeface="Comic Sans MS" panose="030F0702030302020204" pitchFamily="66" charset="0"/>
              </a:rPr>
              <a:t>Docente</a:t>
            </a:r>
            <a:r>
              <a:rPr kumimoji="0" lang="es-EC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fuera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de trabajo</a:t>
            </a:r>
          </a:p>
        </p:txBody>
      </p:sp>
      <p:sp>
        <p:nvSpPr>
          <p:cNvPr id="6" name="Señal de prohibido 5"/>
          <p:cNvSpPr/>
          <p:nvPr/>
        </p:nvSpPr>
        <p:spPr>
          <a:xfrm>
            <a:off x="7893423" y="2884905"/>
            <a:ext cx="3080235" cy="3163165"/>
          </a:xfrm>
          <a:prstGeom prst="noSmoking">
            <a:avLst>
              <a:gd name="adj" fmla="val 83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C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42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956777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5728446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80" y="2684821"/>
            <a:ext cx="3918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Implementar programas de capacitación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que incluyan el incremento de las competencias emocionales de los docentes (Inteligencia emocional). Y dentro de esta línea de trabajo en el siguiente apartado ampliaremos algo más esta importante estrategia de afrontamiento.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642" y="1680086"/>
            <a:ext cx="4944038" cy="431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970987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5728446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80" y="2855740"/>
            <a:ext cx="39184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Propiciar experiencias de trabajo colaborativo entre pares y facilitar control y autonomía al equipo docente: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cuando hay mayor trabajo en equipo y un espíritu de colaboración entre las maestras, las tareas cotidianas se vuelven más llevaderas.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18434" name="Picture 2" descr="https://www.oei.es/historico/divulgacioncientifica/IMG/arton5328.png?152765725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96" r="11134"/>
          <a:stretch/>
        </p:blipFill>
        <p:spPr bwMode="auto">
          <a:xfrm>
            <a:off x="5561702" y="2442320"/>
            <a:ext cx="5593978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61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933991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5311587"/>
            <a:ext cx="2993315" cy="416859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Estrategias Institucionales: </a:t>
            </a:r>
            <a:endParaRPr lang="es-EC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80" y="2855740"/>
            <a:ext cx="3918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Desarrollar el liderazgo auténtico de las autoridades: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cuando los directivos son líderes, tienen la capacidad de motivar a los docentes a realizar el trabajo por vocación y compromiso y no solamente por obligación.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21506" name="Picture 2" descr="https://1.bp.blogspot.com/-vxDAACwhTcQ/WH-mrORJMMI/AAAAAAAAFUU/FHHEy7liYCcaB5TJktU4H-feTmhY7PokwCLcB/s1600/liderazgo1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80" y="2273580"/>
            <a:ext cx="476250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68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/>
          <p:cNvSpPr>
            <a:spLocks noGrp="1"/>
          </p:cNvSpPr>
          <p:nvPr>
            <p:ph idx="1"/>
          </p:nvPr>
        </p:nvSpPr>
        <p:spPr>
          <a:xfrm>
            <a:off x="2490395" y="2662516"/>
            <a:ext cx="8665285" cy="2312896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s-ES" sz="7200" b="1" dirty="0">
                <a:solidFill>
                  <a:srgbClr val="FF0000"/>
                </a:solidFill>
                <a:latin typeface="Bahnschrift SemiBold" panose="020B0502040204020203" pitchFamily="34" charset="0"/>
              </a:rPr>
              <a:t>1. Estrategias Individuales: </a:t>
            </a:r>
            <a:endParaRPr lang="es-EC" sz="7200" dirty="0">
              <a:solidFill>
                <a:srgbClr val="FF0000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5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7014754" y="744583"/>
            <a:ext cx="3487783" cy="26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6844937" y="744583"/>
            <a:ext cx="3383280" cy="39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236" y="878923"/>
            <a:ext cx="6355416" cy="526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2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702306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5897880" y="2456721"/>
            <a:ext cx="36925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ea typeface="Times New Roman" panose="02020603050405020304" pitchFamily="18" charset="0"/>
                <a:cs typeface="+mn-cs"/>
              </a:rPr>
              <a:t>Recuperar la motivación: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Times New Roman" panose="02020603050405020304" pitchFamily="18" charset="0"/>
                <a:cs typeface="+mn-cs"/>
              </a:rPr>
              <a:t>Tratemos de recordar quién fue nuestra primera maestra. ¿Qué huella dejó en mí? Ahora pienso en el día a día con mi grupo de estudiantes ¿Qué huella quiero dejar en ellos?, ¿Mis acciones en el aula contribuyen a dejar ese recuerdo imborrable en cada uno de mis estudiantes ?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6146" name="Picture 2" descr="Ver las imágenes de ori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322" y="2102509"/>
            <a:ext cx="2572616" cy="360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80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24211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80" y="3335840"/>
            <a:ext cx="36925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Apoyarse entre pares: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el trabajo colaborativo con otros docentes puede ser una fuente importante de contención ante los desafíos laborales.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4100" name="Picture 4" descr="http://static.t13.cl/images/sizes/1200x675/1475160047-adventure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15753" r="18997"/>
          <a:stretch/>
        </p:blipFill>
        <p:spPr bwMode="auto">
          <a:xfrm>
            <a:off x="5279315" y="1949774"/>
            <a:ext cx="5876365" cy="397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70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11060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463118" y="2912619"/>
            <a:ext cx="36925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Desarrollo de la autoeficacia: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Creer en sus propias capacidades para poder enfrentar los retos que le presenta su profesión día a día. Confiar en su experiencia y los logros alcanzados a lo largo de su vida profesional.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9220" name="Picture 4" descr="http://blog.cambridge.es/wp-content/uploads/2017/01/autoeficacia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5"/>
          <a:stretch/>
        </p:blipFill>
        <p:spPr bwMode="auto">
          <a:xfrm>
            <a:off x="1385047" y="1817092"/>
            <a:ext cx="4620409" cy="423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9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0716" y="806202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80" y="3335840"/>
            <a:ext cx="36925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Conciencia emocional: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identificar las propias emociones y las emociones de los demás. Esto se consigue a través de la autoobservación y de la observación del comportamiento de las personas que nos rodean.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7170" name="Picture 2" descr="https://lamenteesmaravillosa.com/wp-content/uploads/2017/10/emoticonos-de-diferentes-emociones-senalados-en-el-cerebro-de-una-persona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7" r="16097"/>
          <a:stretch/>
        </p:blipFill>
        <p:spPr bwMode="auto">
          <a:xfrm>
            <a:off x="5822576" y="2076356"/>
            <a:ext cx="4908177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50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29" y="805866"/>
            <a:ext cx="4617312" cy="57125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946" y="1223962"/>
            <a:ext cx="2842906" cy="276138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7726" y="4074683"/>
            <a:ext cx="5313639" cy="244368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4852" y="1047135"/>
            <a:ext cx="3531949" cy="29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237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906069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463118" y="3499336"/>
            <a:ext cx="3692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Reflexión: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sobre cómo manejamos nuestras propias emociones y cómo solemos responder ante las reacciones emocionales de nuestros niños.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6148" name="Picture 4" descr="Resultado de imagen para reflex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13" y="2484660"/>
            <a:ext cx="6301093" cy="3150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4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632885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463118" y="3034193"/>
            <a:ext cx="36925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Auto regulación: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 preguntarnos ¿cómo gestionamos las emociones como la ira, el enfado, la tristeza o la culpa?, ¿qué hacemos para sentirnos mejor cuando sentimos esas emociones? ¿Cómo nos comportamos cuando sentimos esas emociones?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11270" name="Picture 6" descr="Imagen relacionad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147"/>
          <a:stretch/>
        </p:blipFill>
        <p:spPr bwMode="auto">
          <a:xfrm>
            <a:off x="1097280" y="2052697"/>
            <a:ext cx="5396081" cy="371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1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851821"/>
            <a:ext cx="10515600" cy="1325563"/>
          </a:xfrm>
        </p:spPr>
        <p:txBody>
          <a:bodyPr/>
          <a:lstStyle/>
          <a:p>
            <a:r>
              <a:rPr lang="es-ES" dirty="0">
                <a:latin typeface="Tw Cen MT" panose="020B0602020104020603" pitchFamily="34" charset="0"/>
              </a:rPr>
              <a:t>Estrategias de Afrontamiento</a:t>
            </a:r>
            <a:endParaRPr lang="es-EC" dirty="0">
              <a:latin typeface="Tw Cen MT" panose="020B06020201040206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97280" y="6441141"/>
            <a:ext cx="2993315" cy="416859"/>
          </a:xfrm>
        </p:spPr>
        <p:txBody>
          <a:bodyPr>
            <a:normAutofit fontScale="700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Estrategias Individuales</a:t>
            </a:r>
            <a:endParaRPr lang="es-EC" dirty="0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097280" y="2658110"/>
            <a:ext cx="33567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Expresemos nuestras emociones positivas: </a:t>
            </a: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t>reír, abrazar o estrechar una mano cuando tenemos ganas de hacerlo. Las personas que expresan su alegría o agradecimiento se sienten mejor consigo mismas. (Atención al Trabajo Emocional) </a:t>
            </a:r>
            <a:endParaRPr kumimoji="0" lang="es-EC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842" y="1985655"/>
            <a:ext cx="6984626" cy="392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ythrough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503" y="-174245"/>
            <a:ext cx="12296503" cy="7131417"/>
          </a:xfrm>
          <a:prstGeom prst="rect">
            <a:avLst/>
          </a:prstGeom>
        </p:spPr>
      </p:pic>
      <p:sp>
        <p:nvSpPr>
          <p:cNvPr id="4" name="Rectángulo redondeado 3"/>
          <p:cNvSpPr/>
          <p:nvPr/>
        </p:nvSpPr>
        <p:spPr>
          <a:xfrm>
            <a:off x="7528559" y="248194"/>
            <a:ext cx="4663441" cy="6923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LADO POSITIVO=BIENESTAR </a:t>
            </a:r>
          </a:p>
        </p:txBody>
      </p:sp>
    </p:spTree>
    <p:extLst>
      <p:ext uri="{BB962C8B-B14F-4D97-AF65-F5344CB8AC3E}">
        <p14:creationId xmlns:p14="http://schemas.microsoft.com/office/powerpoint/2010/main" val="389941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2636"/>
            <a:ext cx="12361817" cy="7811982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268789" y="3218589"/>
            <a:ext cx="4380411" cy="574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5400" dirty="0">
                <a:latin typeface="Tw Cen MT" panose="020B0602020104020603" pitchFamily="34" charset="0"/>
              </a:rPr>
              <a:t>¿ Y QUÉ ES</a:t>
            </a:r>
          </a:p>
          <a:p>
            <a:pPr algn="ctr"/>
            <a:r>
              <a:rPr lang="es-ES" sz="5400" dirty="0">
                <a:latin typeface="Tw Cen MT" panose="020B0602020104020603" pitchFamily="34" charset="0"/>
              </a:rPr>
              <a:t> EL </a:t>
            </a:r>
          </a:p>
          <a:p>
            <a:pPr algn="ctr"/>
            <a:r>
              <a:rPr lang="es-ES" sz="5400" dirty="0">
                <a:latin typeface="Tw Cen MT" panose="020B0602020104020603" pitchFamily="34" charset="0"/>
              </a:rPr>
              <a:t>BIENESTAR ?</a:t>
            </a:r>
          </a:p>
          <a:p>
            <a:pPr algn="ctr"/>
            <a:endParaRPr lang="es-ES" sz="5400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7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7179" y="2348139"/>
            <a:ext cx="3537857" cy="734695"/>
          </a:xfrm>
          <a:solidFill>
            <a:srgbClr val="FF0000"/>
          </a:solidFill>
        </p:spPr>
        <p:txBody>
          <a:bodyPr/>
          <a:lstStyle/>
          <a:p>
            <a:pPr marL="0" indent="0">
              <a:buNone/>
            </a:pPr>
            <a:r>
              <a:rPr lang="es-ES" dirty="0">
                <a:solidFill>
                  <a:schemeClr val="bg1"/>
                </a:solidFill>
                <a:latin typeface="Tw Cen MT" panose="020B0602020104020603" pitchFamily="34" charset="0"/>
              </a:rPr>
              <a:t>BIENESTAR HEDÓNICO </a:t>
            </a:r>
          </a:p>
        </p:txBody>
      </p:sp>
      <p:sp>
        <p:nvSpPr>
          <p:cNvPr id="5" name="Título 2"/>
          <p:cNvSpPr txBox="1">
            <a:spLocks noGrp="1"/>
          </p:cNvSpPr>
          <p:nvPr>
            <p:ph type="title"/>
          </p:nvPr>
        </p:nvSpPr>
        <p:spPr>
          <a:xfrm>
            <a:off x="0" y="901337"/>
            <a:ext cx="12192000" cy="789351"/>
          </a:xfrm>
          <a:prstGeom prst="rect">
            <a:avLst/>
          </a:prstGeom>
          <a:solidFill>
            <a:srgbClr val="002060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2800" dirty="0">
                <a:solidFill>
                  <a:schemeClr val="bg1"/>
                </a:solidFill>
                <a:latin typeface="Tw Cen MT" panose="020B0602020104020603" pitchFamily="34" charset="0"/>
              </a:rPr>
              <a:t>VISIONES SOBRE LA CONCEPTUALIZACIÓN DEL BIENESTAR </a:t>
            </a:r>
          </a:p>
        </p:txBody>
      </p:sp>
      <p:sp>
        <p:nvSpPr>
          <p:cNvPr id="9" name="Marcador de contenido 2"/>
          <p:cNvSpPr txBox="1">
            <a:spLocks/>
          </p:cNvSpPr>
          <p:nvPr/>
        </p:nvSpPr>
        <p:spPr>
          <a:xfrm>
            <a:off x="297179" y="4635612"/>
            <a:ext cx="3537857" cy="73469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dirty="0">
                <a:solidFill>
                  <a:schemeClr val="bg1"/>
                </a:solidFill>
                <a:latin typeface="Tw Cen MT" panose="020B0602020104020603" pitchFamily="34" charset="0"/>
              </a:rPr>
              <a:t>BIENESTAR EUDAIMÓNICO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3834763" y="1908249"/>
            <a:ext cx="7956323" cy="4376523"/>
            <a:chOff x="3834763" y="1908249"/>
            <a:chExt cx="7956323" cy="4376523"/>
          </a:xfrm>
        </p:grpSpPr>
        <p:sp>
          <p:nvSpPr>
            <p:cNvPr id="6" name="Marcador de contenido 2"/>
            <p:cNvSpPr txBox="1">
              <a:spLocks/>
            </p:cNvSpPr>
            <p:nvPr/>
          </p:nvSpPr>
          <p:spPr>
            <a:xfrm>
              <a:off x="4367892" y="4261660"/>
              <a:ext cx="4495800" cy="1482600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s-ES" dirty="0">
                  <a:latin typeface="Tw Cen MT" panose="020B0602020104020603" pitchFamily="34" charset="0"/>
                </a:rPr>
                <a:t>Conceptualizado como el florecimiento humano, centrado en la búsqueda de oportunidades en las que desarrollar al máximo las capacidades del ser humano</a:t>
              </a:r>
            </a:p>
          </p:txBody>
        </p: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91749" y="1908249"/>
              <a:ext cx="2699337" cy="1831050"/>
            </a:xfrm>
            <a:prstGeom prst="rect">
              <a:avLst/>
            </a:prstGeom>
          </p:spPr>
        </p:pic>
        <p:sp>
          <p:nvSpPr>
            <p:cNvPr id="8" name="Flecha derecha 7"/>
            <p:cNvSpPr/>
            <p:nvPr/>
          </p:nvSpPr>
          <p:spPr>
            <a:xfrm>
              <a:off x="3835036" y="2573383"/>
              <a:ext cx="253638" cy="250391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Marcador de contenido 2"/>
            <p:cNvSpPr txBox="1">
              <a:spLocks/>
            </p:cNvSpPr>
            <p:nvPr/>
          </p:nvSpPr>
          <p:spPr>
            <a:xfrm>
              <a:off x="4367892" y="2234874"/>
              <a:ext cx="4495800" cy="148260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s-ES" dirty="0">
                  <a:latin typeface="Tw Cen MT" panose="020B0602020104020603" pitchFamily="34" charset="0"/>
                </a:rPr>
                <a:t>Definido en términos de conseguir placer y evitar el dolor. Más emociones positivas y pocas negativas </a:t>
              </a:r>
            </a:p>
          </p:txBody>
        </p:sp>
        <p:sp>
          <p:nvSpPr>
            <p:cNvPr id="11" name="Flecha derecha 10"/>
            <p:cNvSpPr/>
            <p:nvPr/>
          </p:nvSpPr>
          <p:spPr>
            <a:xfrm>
              <a:off x="3834763" y="4877763"/>
              <a:ext cx="253638" cy="250391"/>
            </a:xfrm>
            <a:prstGeom prst="right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30120" y="4179653"/>
              <a:ext cx="2660966" cy="2105119"/>
            </a:xfrm>
            <a:prstGeom prst="rect">
              <a:avLst/>
            </a:prstGeom>
          </p:spPr>
        </p:pic>
      </p:grpSp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35"/>
            <a:ext cx="4371211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3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7014754" y="744583"/>
            <a:ext cx="3487783" cy="26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6844937" y="744583"/>
            <a:ext cx="3383280" cy="39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" name="Grupo 16"/>
          <p:cNvGrpSpPr/>
          <p:nvPr/>
        </p:nvGrpSpPr>
        <p:grpSpPr>
          <a:xfrm>
            <a:off x="420282" y="909925"/>
            <a:ext cx="10593979" cy="5085718"/>
            <a:chOff x="457199" y="1650142"/>
            <a:chExt cx="10593979" cy="5085718"/>
          </a:xfrm>
        </p:grpSpPr>
        <p:sp>
          <p:nvSpPr>
            <p:cNvPr id="18" name="Rectángulo 17"/>
            <p:cNvSpPr/>
            <p:nvPr/>
          </p:nvSpPr>
          <p:spPr>
            <a:xfrm>
              <a:off x="500742" y="1650142"/>
              <a:ext cx="10550436" cy="347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Tw Cen MT" panose="020B0602020104020603" pitchFamily="34" charset="0"/>
                </a:rPr>
                <a:t>Las personas con mayor satisfacción de vida gozan de mejor salud física, mayor logro profesional, mejores relaciones sociales y mayores contribuciones económicas para su sociedad (</a:t>
              </a:r>
              <a:r>
                <a:rPr lang="es-ES" sz="2000" dirty="0" err="1">
                  <a:latin typeface="Tw Cen MT" panose="020B0602020104020603" pitchFamily="34" charset="0"/>
                </a:rPr>
                <a:t>Howell</a:t>
              </a:r>
              <a:r>
                <a:rPr lang="es-ES" sz="2000" dirty="0">
                  <a:latin typeface="Tw Cen MT" panose="020B0602020104020603" pitchFamily="34" charset="0"/>
                </a:rPr>
                <a:t>, Kern y </a:t>
              </a:r>
              <a:r>
                <a:rPr lang="es-ES" sz="2000" dirty="0" err="1">
                  <a:latin typeface="Tw Cen MT" panose="020B0602020104020603" pitchFamily="34" charset="0"/>
                </a:rPr>
                <a:t>Lyubomirsky</a:t>
              </a:r>
              <a:r>
                <a:rPr lang="es-ES" sz="2000" dirty="0">
                  <a:latin typeface="Tw Cen MT" panose="020B0602020104020603" pitchFamily="34" charset="0"/>
                </a:rPr>
                <a:t>, 2007; </a:t>
              </a:r>
              <a:r>
                <a:rPr lang="es-ES" sz="2000" dirty="0" err="1">
                  <a:latin typeface="Tw Cen MT" panose="020B0602020104020603" pitchFamily="34" charset="0"/>
                </a:rPr>
                <a:t>Lyubomirsky</a:t>
              </a:r>
              <a:r>
                <a:rPr lang="es-ES" sz="2000" dirty="0">
                  <a:latin typeface="Tw Cen MT" panose="020B0602020104020603" pitchFamily="34" charset="0"/>
                </a:rPr>
                <a:t>, King y </a:t>
              </a:r>
              <a:r>
                <a:rPr lang="es-ES" sz="2000" dirty="0" err="1">
                  <a:latin typeface="Tw Cen MT" panose="020B0602020104020603" pitchFamily="34" charset="0"/>
                </a:rPr>
                <a:t>Diener</a:t>
              </a:r>
              <a:r>
                <a:rPr lang="es-ES" sz="2000" dirty="0">
                  <a:latin typeface="Tw Cen MT" panose="020B0602020104020603" pitchFamily="34" charset="0"/>
                </a:rPr>
                <a:t>, 2005; </a:t>
              </a:r>
              <a:r>
                <a:rPr lang="es-ES" sz="2000" dirty="0" err="1">
                  <a:latin typeface="Tw Cen MT" panose="020B0602020104020603" pitchFamily="34" charset="0"/>
                </a:rPr>
                <a:t>Pressman</a:t>
              </a:r>
              <a:r>
                <a:rPr lang="es-ES" sz="2000" dirty="0">
                  <a:latin typeface="Tw Cen MT" panose="020B0602020104020603" pitchFamily="34" charset="0"/>
                </a:rPr>
                <a:t> y Cohen, 2005).</a:t>
              </a:r>
            </a:p>
            <a:p>
              <a:endParaRPr lang="es-ES" sz="2000" dirty="0">
                <a:latin typeface="Tw Cen MT" panose="020B0602020104020603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Tw Cen MT" panose="020B0602020104020603" pitchFamily="34" charset="0"/>
                </a:rPr>
                <a:t>Los optimistas tienen mejor salud física, incluyendo recuperaciones más rápidas después de cirugías, enfermedad con menor frecuencia, menor riesgo de mortalidad, y menor incidencia de consumo de tabaco, alcohol y drogas (</a:t>
              </a:r>
              <a:r>
                <a:rPr lang="es-ES" sz="2000" dirty="0" err="1">
                  <a:latin typeface="Tw Cen MT" panose="020B0602020104020603" pitchFamily="34" charset="0"/>
                </a:rPr>
                <a:t>Fry</a:t>
              </a:r>
              <a:r>
                <a:rPr lang="es-ES" sz="2000" dirty="0">
                  <a:latin typeface="Tw Cen MT" panose="020B0602020104020603" pitchFamily="34" charset="0"/>
                </a:rPr>
                <a:t> y </a:t>
              </a:r>
              <a:r>
                <a:rPr lang="es-ES" sz="2000" dirty="0" err="1">
                  <a:latin typeface="Tw Cen MT" panose="020B0602020104020603" pitchFamily="34" charset="0"/>
                </a:rPr>
                <a:t>Debats</a:t>
              </a:r>
              <a:r>
                <a:rPr lang="es-ES" sz="2000" dirty="0">
                  <a:latin typeface="Tw Cen MT" panose="020B0602020104020603" pitchFamily="34" charset="0"/>
                </a:rPr>
                <a:t>, 2009; </a:t>
              </a:r>
              <a:r>
                <a:rPr lang="es-ES" sz="2000" dirty="0" err="1">
                  <a:latin typeface="Tw Cen MT" panose="020B0602020104020603" pitchFamily="34" charset="0"/>
                </a:rPr>
                <a:t>Shen</a:t>
              </a:r>
              <a:r>
                <a:rPr lang="es-ES" sz="2000" dirty="0">
                  <a:latin typeface="Tw Cen MT" panose="020B0602020104020603" pitchFamily="34" charset="0"/>
                </a:rPr>
                <a:t>, </a:t>
              </a:r>
              <a:r>
                <a:rPr lang="es-ES" sz="2000" dirty="0" err="1">
                  <a:latin typeface="Tw Cen MT" panose="020B0602020104020603" pitchFamily="34" charset="0"/>
                </a:rPr>
                <a:t>McCreary</a:t>
              </a:r>
              <a:r>
                <a:rPr lang="es-ES" sz="2000" dirty="0">
                  <a:latin typeface="Tw Cen MT" panose="020B0602020104020603" pitchFamily="34" charset="0"/>
                </a:rPr>
                <a:t> y Myers, 2004).</a:t>
              </a:r>
            </a:p>
            <a:p>
              <a:endParaRPr lang="es-ES" sz="2000" dirty="0">
                <a:latin typeface="Tw Cen MT" panose="020B0602020104020603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Tw Cen MT" panose="020B0602020104020603" pitchFamily="34" charset="0"/>
                </a:rPr>
                <a:t>Las personas con más emociones positivas muestran mejores relaciones sociales y conductas más saludables (</a:t>
              </a:r>
              <a:r>
                <a:rPr lang="es-ES" sz="2000" dirty="0" err="1">
                  <a:latin typeface="Tw Cen MT" panose="020B0602020104020603" pitchFamily="34" charset="0"/>
                </a:rPr>
                <a:t>Howell</a:t>
              </a:r>
              <a:r>
                <a:rPr lang="es-ES" sz="2000" dirty="0">
                  <a:latin typeface="Tw Cen MT" panose="020B0602020104020603" pitchFamily="34" charset="0"/>
                </a:rPr>
                <a:t> et al., 2007; </a:t>
              </a:r>
              <a:r>
                <a:rPr lang="es-ES" sz="2000" dirty="0" err="1">
                  <a:latin typeface="Tw Cen MT" panose="020B0602020104020603" pitchFamily="34" charset="0"/>
                </a:rPr>
                <a:t>Lyubomirsky</a:t>
              </a:r>
              <a:r>
                <a:rPr lang="es-ES" sz="2000" dirty="0">
                  <a:latin typeface="Tw Cen MT" panose="020B0602020104020603" pitchFamily="34" charset="0"/>
                </a:rPr>
                <a:t> et al., 2005; </a:t>
              </a:r>
              <a:r>
                <a:rPr lang="es-ES" sz="2000" dirty="0" err="1">
                  <a:latin typeface="Tw Cen MT" panose="020B0602020104020603" pitchFamily="34" charset="0"/>
                </a:rPr>
                <a:t>Pressman</a:t>
              </a:r>
              <a:r>
                <a:rPr lang="es-ES" sz="2000" dirty="0">
                  <a:latin typeface="Tw Cen MT" panose="020B0602020104020603" pitchFamily="34" charset="0"/>
                </a:rPr>
                <a:t> y Cohen, 2005; Salovey, </a:t>
              </a:r>
              <a:r>
                <a:rPr lang="es-ES" sz="2000" dirty="0" err="1">
                  <a:latin typeface="Tw Cen MT" panose="020B0602020104020603" pitchFamily="34" charset="0"/>
                </a:rPr>
                <a:t>Rothman</a:t>
              </a:r>
              <a:r>
                <a:rPr lang="es-ES" sz="2000" dirty="0">
                  <a:latin typeface="Tw Cen MT" panose="020B0602020104020603" pitchFamily="34" charset="0"/>
                </a:rPr>
                <a:t>, </a:t>
              </a:r>
              <a:r>
                <a:rPr lang="es-ES" sz="2000" dirty="0" err="1">
                  <a:latin typeface="Tw Cen MT" panose="020B0602020104020603" pitchFamily="34" charset="0"/>
                </a:rPr>
                <a:t>Detweiler</a:t>
              </a:r>
              <a:r>
                <a:rPr lang="es-ES" sz="2000" dirty="0">
                  <a:latin typeface="Tw Cen MT" panose="020B0602020104020603" pitchFamily="34" charset="0"/>
                </a:rPr>
                <a:t> y </a:t>
              </a:r>
              <a:r>
                <a:rPr lang="es-ES" sz="2000" dirty="0" err="1">
                  <a:latin typeface="Tw Cen MT" panose="020B0602020104020603" pitchFamily="34" charset="0"/>
                </a:rPr>
                <a:t>Steward</a:t>
              </a:r>
              <a:r>
                <a:rPr lang="es-ES" sz="2000" dirty="0">
                  <a:latin typeface="Tw Cen MT" panose="020B0602020104020603" pitchFamily="34" charset="0"/>
                </a:rPr>
                <a:t>, 2000).</a:t>
              </a:r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457199" y="5104644"/>
              <a:ext cx="10319658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Tw Cen MT" panose="020B0602020104020603" pitchFamily="34" charset="0"/>
                </a:rPr>
                <a:t>Las personas que sienten más gratitud experimentan menos síntomas somáticos (</a:t>
              </a:r>
              <a:r>
                <a:rPr lang="es-ES" sz="2000" dirty="0" err="1">
                  <a:latin typeface="Tw Cen MT" panose="020B0602020104020603" pitchFamily="34" charset="0"/>
                </a:rPr>
                <a:t>Froh</a:t>
              </a:r>
              <a:r>
                <a:rPr lang="es-ES" sz="2000" dirty="0">
                  <a:latin typeface="Tw Cen MT" panose="020B0602020104020603" pitchFamily="34" charset="0"/>
                </a:rPr>
                <a:t>, </a:t>
              </a:r>
              <a:r>
                <a:rPr lang="es-ES" sz="2000" dirty="0" err="1">
                  <a:latin typeface="Tw Cen MT" panose="020B0602020104020603" pitchFamily="34" charset="0"/>
                </a:rPr>
                <a:t>Yurkewicz</a:t>
              </a:r>
              <a:r>
                <a:rPr lang="es-ES" sz="2000" dirty="0">
                  <a:latin typeface="Tw Cen MT" panose="020B0602020104020603" pitchFamily="34" charset="0"/>
                </a:rPr>
                <a:t>, y </a:t>
              </a:r>
              <a:r>
                <a:rPr lang="es-ES" sz="2000" dirty="0" err="1">
                  <a:latin typeface="Tw Cen MT" panose="020B0602020104020603" pitchFamily="34" charset="0"/>
                </a:rPr>
                <a:t>Kashdan</a:t>
              </a:r>
              <a:r>
                <a:rPr lang="es-ES" sz="2000" dirty="0">
                  <a:latin typeface="Tw Cen MT" panose="020B0602020104020603" pitchFamily="34" charset="0"/>
                </a:rPr>
                <a:t>, 2009).</a:t>
              </a:r>
            </a:p>
            <a:p>
              <a:endParaRPr lang="es-ES" sz="2000" dirty="0">
                <a:latin typeface="Tw Cen MT" panose="020B0602020104020603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Tw Cen MT" panose="020B0602020104020603" pitchFamily="34" charset="0"/>
                </a:rPr>
                <a:t>El afecto positivo reduce los prejuicios hacia miembros de otros grupos raciales, étnicos, culturales, y religiosos (Johnson y Fredrickson, 2005)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522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70" y="1017823"/>
            <a:ext cx="7974259" cy="482235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1839" y="5647444"/>
            <a:ext cx="1914310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9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538" y="1938721"/>
            <a:ext cx="5372687" cy="31802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19" y="1930733"/>
            <a:ext cx="5883974" cy="318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299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1239"/>
            <a:ext cx="12192000" cy="3242554"/>
          </a:xfrm>
          <a:prstGeom prst="rect">
            <a:avLst/>
          </a:prstGeom>
        </p:spPr>
      </p:pic>
      <p:sp>
        <p:nvSpPr>
          <p:cNvPr id="6" name="Rectángulo redondeado 5"/>
          <p:cNvSpPr/>
          <p:nvPr/>
        </p:nvSpPr>
        <p:spPr>
          <a:xfrm>
            <a:off x="7413025" y="5771868"/>
            <a:ext cx="4435344" cy="4499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hlinkClick r:id="rId3"/>
              </a:rPr>
              <a:t>jose.cortes@cordillera.edu.ec</a:t>
            </a: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</a:rPr>
              <a:t>;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;; : 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23402" y="4691889"/>
            <a:ext cx="4807974" cy="1106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>
                <a:solidFill>
                  <a:schemeClr val="tx1"/>
                </a:solidFill>
                <a:latin typeface="Tw Cen MT" panose="020B0602020104020603" pitchFamily="34" charset="0"/>
              </a:rPr>
              <a:t>!!!MUCHAS GRACIAS POR LA ATENCIÓN!!! </a:t>
            </a:r>
            <a:endParaRPr lang="en-US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4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01" y="1106130"/>
            <a:ext cx="6686729" cy="3510116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898730" y="2179266"/>
            <a:ext cx="494562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 Estudio OMS y OIT (2021) concluye que en el 2016 aproximadamente  </a:t>
            </a:r>
            <a:r>
              <a:rPr lang="es-ES" sz="2000" b="1" dirty="0">
                <a:latin typeface="Tw Cen MT" panose="020B0602020104020603" pitchFamily="34" charset="0"/>
              </a:rPr>
              <a:t>745.194  personas </a:t>
            </a:r>
            <a:r>
              <a:rPr lang="es-ES" dirty="0">
                <a:latin typeface="Tw Cen MT" panose="020B0602020104020603" pitchFamily="34" charset="0"/>
              </a:rPr>
              <a:t>fallecieron por una excesiva carga de trabajo </a:t>
            </a:r>
            <a:r>
              <a:rPr lang="en-US" dirty="0">
                <a:latin typeface="Tw Cen MT" panose="020B0602020104020603" pitchFamily="34" charset="0"/>
              </a:rPr>
              <a:t>(≥55 horas/</a:t>
            </a:r>
            <a:r>
              <a:rPr lang="en-US" dirty="0" err="1">
                <a:latin typeface="Tw Cen MT" panose="020B0602020104020603" pitchFamily="34" charset="0"/>
              </a:rPr>
              <a:t>semana</a:t>
            </a:r>
            <a:r>
              <a:rPr lang="en-US" dirty="0">
                <a:latin typeface="Tw Cen MT" panose="020B0602020104020603" pitchFamily="34" charset="0"/>
              </a:rPr>
              <a:t>).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>
                <a:latin typeface="Tw Cen MT" panose="020B0602020104020603" pitchFamily="34" charset="0"/>
              </a:rPr>
              <a:t>La exposición a largas horas de trabajo mata más que la malaria, el dengue, o el cólera. </a:t>
            </a:r>
            <a:endParaRPr lang="en-US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847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Ver las imágenes de ori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053" y="752167"/>
            <a:ext cx="6656439" cy="499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498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1665" y="435517"/>
            <a:ext cx="10515600" cy="1325563"/>
          </a:xfrm>
        </p:spPr>
        <p:txBody>
          <a:bodyPr>
            <a:normAutofit/>
          </a:bodyPr>
          <a:lstStyle/>
          <a:p>
            <a:r>
              <a:rPr lang="es-EC" sz="4000" dirty="0">
                <a:latin typeface="Tw Cen MT" panose="020B0602020104020603" pitchFamily="34" charset="0"/>
              </a:rPr>
              <a:t>MODELO TEORICO DE RIESGOS PSICOSOCIALES</a:t>
            </a:r>
            <a:endParaRPr lang="en-US" sz="4000" dirty="0">
              <a:latin typeface="Tw Cen MT" panose="020B0602020104020603" pitchFamily="34" charset="0"/>
            </a:endParaRPr>
          </a:p>
        </p:txBody>
      </p:sp>
      <p:pic>
        <p:nvPicPr>
          <p:cNvPr id="3074" name="Picture 2" descr="Ver las imágenes de ori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5" y="1749450"/>
            <a:ext cx="5019987" cy="339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9817" r="4803"/>
          <a:stretch/>
        </p:blipFill>
        <p:spPr>
          <a:xfrm>
            <a:off x="6105832" y="1690688"/>
            <a:ext cx="5615864" cy="3301096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6427839" y="3510116"/>
            <a:ext cx="961103" cy="73741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ector recto de flecha 6"/>
          <p:cNvCxnSpPr/>
          <p:nvPr/>
        </p:nvCxnSpPr>
        <p:spPr>
          <a:xfrm>
            <a:off x="6908390" y="4298609"/>
            <a:ext cx="0" cy="10588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7"/>
          <p:cNvSpPr/>
          <p:nvPr/>
        </p:nvSpPr>
        <p:spPr>
          <a:xfrm>
            <a:off x="6051755" y="5295886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sz="1400" b="1" dirty="0">
                <a:solidFill>
                  <a:schemeClr val="accent2">
                    <a:lumMod val="50000"/>
                  </a:schemeClr>
                </a:solidFill>
                <a:latin typeface="Tw Cen MT" panose="020B0602020104020603" pitchFamily="34" charset="0"/>
              </a:rPr>
              <a:t>Función: </a:t>
            </a:r>
            <a:r>
              <a:rPr lang="es-ES" sz="1400" dirty="0">
                <a:solidFill>
                  <a:schemeClr val="accent2">
                    <a:lumMod val="50000"/>
                  </a:schemeClr>
                </a:solidFill>
                <a:latin typeface="Tw Cen MT" panose="020B0602020104020603" pitchFamily="34" charset="0"/>
              </a:rPr>
              <a:t>incrementar la habilidad para hacer frente a una situación de estrés mantenido, por lo que resulta un moderador o amortiguador del efecto del estrés en la salud</a:t>
            </a:r>
            <a:endParaRPr lang="en-US" sz="1400" dirty="0">
              <a:solidFill>
                <a:schemeClr val="accent2">
                  <a:lumMod val="50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715419" y="1749450"/>
            <a:ext cx="1779949" cy="2655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>
                <a:solidFill>
                  <a:schemeClr val="tx1"/>
                </a:solidFill>
                <a:latin typeface="Tw Cen MT" panose="020B0602020104020603" pitchFamily="34" charset="0"/>
              </a:rPr>
              <a:t>DEMANDAS </a:t>
            </a:r>
            <a:endParaRPr lang="en-US" b="1" dirty="0">
              <a:solidFill>
                <a:schemeClr val="tx1"/>
              </a:solidFill>
              <a:latin typeface="Tw Cen MT" panose="020B0602020104020603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451665" y="524570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err="1"/>
              <a:t>Karasek</a:t>
            </a:r>
            <a:r>
              <a:rPr lang="en-US" sz="1000" dirty="0"/>
              <a:t>, R. (1979). Job demands, job decision latitude and mental strain. Implications for job redesign. Administrative Science </a:t>
            </a:r>
            <a:r>
              <a:rPr lang="en-US" sz="1000" dirty="0" err="1"/>
              <a:t>uaterly</a:t>
            </a:r>
            <a:r>
              <a:rPr lang="en-US" sz="1000" dirty="0"/>
              <a:t>, 24 285-308</a:t>
            </a:r>
          </a:p>
        </p:txBody>
      </p:sp>
    </p:spTree>
    <p:extLst>
      <p:ext uri="{BB962C8B-B14F-4D97-AF65-F5344CB8AC3E}">
        <p14:creationId xmlns:p14="http://schemas.microsoft.com/office/powerpoint/2010/main" val="1968371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631723" y="550455"/>
            <a:ext cx="10515600" cy="1325563"/>
          </a:xfrm>
        </p:spPr>
        <p:txBody>
          <a:bodyPr>
            <a:normAutofit/>
          </a:bodyPr>
          <a:lstStyle/>
          <a:p>
            <a:r>
              <a:rPr lang="es-EC" sz="4000" dirty="0">
                <a:latin typeface="Tw Cen MT" panose="020B0602020104020603" pitchFamily="34" charset="0"/>
              </a:rPr>
              <a:t>ACLARANDO CONCEPTOS </a:t>
            </a:r>
            <a:endParaRPr lang="en-US" sz="4000" dirty="0">
              <a:latin typeface="Tw Cen MT" panose="020B0602020104020603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432" y="1640252"/>
            <a:ext cx="6858000" cy="4842049"/>
          </a:xfrm>
          <a:prstGeom prst="rect">
            <a:avLst/>
          </a:prstGeom>
        </p:spPr>
      </p:pic>
      <p:pic>
        <p:nvPicPr>
          <p:cNvPr id="2050" name="Picture 2" descr="Ver las imágenes de orig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194" y="3321714"/>
            <a:ext cx="1378257" cy="137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1352" y="3406460"/>
            <a:ext cx="1309635" cy="130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091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er las imágenes de orig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36" y="1710813"/>
            <a:ext cx="6286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7310284" y="2184652"/>
            <a:ext cx="36035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Enfermedades cardíacas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Hipertensión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Problemas de concentración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Pérdida de memoria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Trastornos del sueño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Sobrepeso y dificultad para adelgazar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Dificultades para recuperarse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Bajo rendimiento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>
                <a:latin typeface="Tw Cen MT" panose="020B0602020104020603" pitchFamily="34" charset="0"/>
              </a:rPr>
              <a:t>Sistema inmunológico debilitado</a:t>
            </a:r>
            <a:endParaRPr lang="en-US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9782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5896</TotalTime>
  <Words>1869</Words>
  <Application>Microsoft Office PowerPoint</Application>
  <PresentationFormat>Panorámica</PresentationFormat>
  <Paragraphs>170</Paragraphs>
  <Slides>49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59" baseType="lpstr">
      <vt:lpstr>Arial</vt:lpstr>
      <vt:lpstr>Arial Black</vt:lpstr>
      <vt:lpstr>Bahnschrift</vt:lpstr>
      <vt:lpstr>Bahnschrift SemiBold</vt:lpstr>
      <vt:lpstr>Calibri</vt:lpstr>
      <vt:lpstr>Calibri Light</vt:lpstr>
      <vt:lpstr>Comic Sans MS</vt:lpstr>
      <vt:lpstr>PT Serif</vt:lpstr>
      <vt:lpstr>Tw Cen MT</vt:lpstr>
      <vt:lpstr>Tema de Office</vt:lpstr>
      <vt:lpstr>Bienestar psicológico del profesor de educación superior PhD. José Andrés Cortés  13/08/2021 </vt:lpstr>
      <vt:lpstr>OBJETIVO GENERAL </vt:lpstr>
      <vt:lpstr>¿QUÉ SON LOS RIESGOS PSICOSOCIALES?</vt:lpstr>
      <vt:lpstr>Presentación de PowerPoint</vt:lpstr>
      <vt:lpstr>Presentación de PowerPoint</vt:lpstr>
      <vt:lpstr>Presentación de PowerPoint</vt:lpstr>
      <vt:lpstr>MODELO TEORICO DE RIESGOS PSICOSOCIALES</vt:lpstr>
      <vt:lpstr>ACLARANDO CONCEPTOS </vt:lpstr>
      <vt:lpstr>Presentación de PowerPoint</vt:lpstr>
      <vt:lpstr>Presentación de PowerPoint</vt:lpstr>
      <vt:lpstr>INVESTIGACIONES ECUADOR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OTROS PELIGROS ADEMÁS DE LA SALUD…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Sintomatología ARIS (2009) </vt:lpstr>
      <vt:lpstr>Presentación de PowerPoint</vt:lpstr>
      <vt:lpstr>Presentación de PowerPoint</vt:lpstr>
      <vt:lpstr>Presentación de PowerPoint</vt:lpstr>
      <vt:lpstr>Estrategias de Afrontamiento</vt:lpstr>
      <vt:lpstr>Estrategias de Afrontamiento</vt:lpstr>
      <vt:lpstr>Estrategias de Afrontamiento</vt:lpstr>
      <vt:lpstr>Estrategias de Afrontamiento</vt:lpstr>
      <vt:lpstr>Estrategias de Afrontamiento</vt:lpstr>
      <vt:lpstr>Estrategias de Afrontamiento</vt:lpstr>
      <vt:lpstr>Estrategias de Afrontamiento</vt:lpstr>
      <vt:lpstr>Presentación de PowerPoint</vt:lpstr>
      <vt:lpstr>Presentación de PowerPoint</vt:lpstr>
      <vt:lpstr>Estrategias de Afrontamiento</vt:lpstr>
      <vt:lpstr>Estrategias de Afrontamiento</vt:lpstr>
      <vt:lpstr>Estrategias de Afrontamiento</vt:lpstr>
      <vt:lpstr>Estrategias de Afrontamiento</vt:lpstr>
      <vt:lpstr>Estrategias de Afrontamiento</vt:lpstr>
      <vt:lpstr>Estrategias de Afrontamiento</vt:lpstr>
      <vt:lpstr>Estrategias de Afrontamiento</vt:lpstr>
      <vt:lpstr>Presentación de PowerPoint</vt:lpstr>
      <vt:lpstr>Presentación de PowerPoint</vt:lpstr>
      <vt:lpstr>VISIONES SOBRE LA CONCEPTUALIZACIÓN DEL BIENESTAR 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Diego Fernando Tapia Campos</dc:creator>
  <cp:lastModifiedBy>Karina Cumandá Segura Muñoz</cp:lastModifiedBy>
  <cp:revision>89</cp:revision>
  <dcterms:created xsi:type="dcterms:W3CDTF">2020-03-11T17:20:05Z</dcterms:created>
  <dcterms:modified xsi:type="dcterms:W3CDTF">2021-08-06T18:17:45Z</dcterms:modified>
</cp:coreProperties>
</file>