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0" r:id="rId3"/>
    <p:sldId id="273" r:id="rId4"/>
    <p:sldId id="274" r:id="rId5"/>
    <p:sldId id="258" r:id="rId6"/>
    <p:sldId id="259" r:id="rId7"/>
    <p:sldId id="260" r:id="rId8"/>
    <p:sldId id="261" r:id="rId9"/>
    <p:sldId id="262" r:id="rId10"/>
    <p:sldId id="275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68" r:id="rId19"/>
    <p:sldId id="279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1"/>
    <a:srgbClr val="FFB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5" d="100"/>
          <a:sy n="95" d="100"/>
        </p:scale>
        <p:origin x="48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0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F795B-8A50-4290-A6FB-0CF59F76FB2E}" type="doc">
      <dgm:prSet loTypeId="urn:microsoft.com/office/officeart/2005/8/layout/matrix1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47A9662-1532-4D25-AF46-3E07F4575C97}">
      <dgm:prSet phldrT="[Text]"/>
      <dgm:spPr/>
      <dgm:t>
        <a:bodyPr/>
        <a:lstStyle/>
        <a:p>
          <a:r>
            <a:rPr lang="en-US" dirty="0" err="1"/>
            <a:t>Componentes</a:t>
          </a:r>
          <a:r>
            <a:rPr lang="en-US" dirty="0"/>
            <a:t> </a:t>
          </a:r>
          <a:r>
            <a:rPr lang="en-US" dirty="0" err="1"/>
            <a:t>básicos</a:t>
          </a:r>
          <a:r>
            <a:rPr lang="en-US" dirty="0"/>
            <a:t> de PPA</a:t>
          </a:r>
        </a:p>
      </dgm:t>
    </dgm:pt>
    <dgm:pt modelId="{F35B703D-35ED-497F-ABAB-16BCD166E7EF}" type="parTrans" cxnId="{BB7F5943-0D3F-42A1-BCD7-CC73628A4138}">
      <dgm:prSet/>
      <dgm:spPr/>
      <dgm:t>
        <a:bodyPr/>
        <a:lstStyle/>
        <a:p>
          <a:endParaRPr lang="en-US"/>
        </a:p>
      </dgm:t>
    </dgm:pt>
    <dgm:pt modelId="{DF88A213-F549-4FC1-8F54-5092DF385139}" type="sibTrans" cxnId="{BB7F5943-0D3F-42A1-BCD7-CC73628A4138}">
      <dgm:prSet/>
      <dgm:spPr/>
      <dgm:t>
        <a:bodyPr/>
        <a:lstStyle/>
        <a:p>
          <a:endParaRPr lang="en-US"/>
        </a:p>
      </dgm:t>
    </dgm:pt>
    <dgm:pt modelId="{622A2348-ACF9-41F2-886A-3B21A7F8026E}">
      <dgm:prSet phldrT="[Text]"/>
      <dgm:spPr/>
      <dgm:t>
        <a:bodyPr/>
        <a:lstStyle/>
        <a:p>
          <a:r>
            <a:rPr lang="en-US" dirty="0"/>
            <a:t>1) </a:t>
          </a:r>
          <a:r>
            <a:rPr lang="en-US" dirty="0" err="1"/>
            <a:t>Educación</a:t>
          </a:r>
          <a:r>
            <a:rPr lang="en-US" dirty="0"/>
            <a:t> general</a:t>
          </a:r>
        </a:p>
      </dgm:t>
    </dgm:pt>
    <dgm:pt modelId="{C29293C0-D98F-48B5-8984-E0E4A6DAEDFC}" type="parTrans" cxnId="{4CE34CA9-0B14-4C7B-84AA-471E630D6419}">
      <dgm:prSet/>
      <dgm:spPr/>
      <dgm:t>
        <a:bodyPr/>
        <a:lstStyle/>
        <a:p>
          <a:endParaRPr lang="en-US"/>
        </a:p>
      </dgm:t>
    </dgm:pt>
    <dgm:pt modelId="{EC927ADE-AE32-4A74-83F9-682B387DE28F}" type="sibTrans" cxnId="{4CE34CA9-0B14-4C7B-84AA-471E630D6419}">
      <dgm:prSet/>
      <dgm:spPr/>
      <dgm:t>
        <a:bodyPr/>
        <a:lstStyle/>
        <a:p>
          <a:endParaRPr lang="en-US"/>
        </a:p>
      </dgm:t>
    </dgm:pt>
    <dgm:pt modelId="{43CBBEFC-B8B4-42FD-9F2C-A0AEFD4ABB12}">
      <dgm:prSet phldrT="[Text]"/>
      <dgm:spPr/>
      <dgm:t>
        <a:bodyPr/>
        <a:lstStyle/>
        <a:p>
          <a:r>
            <a:rPr lang="en-US" dirty="0"/>
            <a:t>2) </a:t>
          </a:r>
          <a:r>
            <a:rPr lang="en-US" dirty="0" err="1"/>
            <a:t>Perfil</a:t>
          </a:r>
          <a:r>
            <a:rPr lang="en-US" dirty="0"/>
            <a:t> </a:t>
          </a:r>
          <a:r>
            <a:rPr lang="en-US" dirty="0" err="1"/>
            <a:t>vocacional</a:t>
          </a:r>
          <a:r>
            <a:rPr lang="en-US" dirty="0"/>
            <a:t> sectorial (Formación professional </a:t>
          </a:r>
          <a:r>
            <a:rPr lang="en-US" dirty="0" err="1"/>
            <a:t>teórica</a:t>
          </a:r>
          <a:r>
            <a:rPr lang="en-US" dirty="0"/>
            <a:t>)</a:t>
          </a:r>
        </a:p>
      </dgm:t>
    </dgm:pt>
    <dgm:pt modelId="{90C77FE2-3898-4971-9D93-242BFDB02DDD}" type="parTrans" cxnId="{F2D68581-EC4B-4BA6-B4C6-58193A9FCAEE}">
      <dgm:prSet/>
      <dgm:spPr/>
      <dgm:t>
        <a:bodyPr/>
        <a:lstStyle/>
        <a:p>
          <a:endParaRPr lang="en-US"/>
        </a:p>
      </dgm:t>
    </dgm:pt>
    <dgm:pt modelId="{AE18F9AB-5772-4924-9E28-9E22FF565E52}" type="sibTrans" cxnId="{F2D68581-EC4B-4BA6-B4C6-58193A9FCAEE}">
      <dgm:prSet/>
      <dgm:spPr/>
      <dgm:t>
        <a:bodyPr/>
        <a:lstStyle/>
        <a:p>
          <a:endParaRPr lang="en-US"/>
        </a:p>
      </dgm:t>
    </dgm:pt>
    <dgm:pt modelId="{1D28D8A2-4F8F-4602-99FD-4607296B7468}">
      <dgm:prSet phldrT="[Text]"/>
      <dgm:spPr/>
      <dgm:t>
        <a:bodyPr/>
        <a:lstStyle/>
        <a:p>
          <a:r>
            <a:rPr lang="en-US" dirty="0"/>
            <a:t>4) </a:t>
          </a:r>
          <a:r>
            <a:rPr lang="en-US" dirty="0" err="1"/>
            <a:t>Competencias</a:t>
          </a:r>
          <a:r>
            <a:rPr lang="en-US" dirty="0"/>
            <a:t> </a:t>
          </a:r>
          <a:r>
            <a:rPr lang="en-US" dirty="0" err="1"/>
            <a:t>blandas</a:t>
          </a:r>
          <a:r>
            <a:rPr lang="en-US" dirty="0"/>
            <a:t>/</a:t>
          </a:r>
          <a:r>
            <a:rPr lang="en-US" dirty="0" err="1"/>
            <a:t>habilidades</a:t>
          </a:r>
          <a:r>
            <a:rPr lang="en-US" dirty="0"/>
            <a:t> </a:t>
          </a:r>
          <a:r>
            <a:rPr lang="en-US" dirty="0" err="1"/>
            <a:t>transferibles</a:t>
          </a:r>
          <a:endParaRPr lang="en-US" dirty="0"/>
        </a:p>
      </dgm:t>
    </dgm:pt>
    <dgm:pt modelId="{6F7BD1F5-E63B-45E5-B814-59C3603BCF66}" type="parTrans" cxnId="{5BDD43FF-94B3-4A7E-A44E-61847D3D7AB6}">
      <dgm:prSet/>
      <dgm:spPr/>
      <dgm:t>
        <a:bodyPr/>
        <a:lstStyle/>
        <a:p>
          <a:endParaRPr lang="en-US"/>
        </a:p>
      </dgm:t>
    </dgm:pt>
    <dgm:pt modelId="{242D0689-62B9-4F33-AAB5-1AF846796FC7}" type="sibTrans" cxnId="{5BDD43FF-94B3-4A7E-A44E-61847D3D7AB6}">
      <dgm:prSet/>
      <dgm:spPr/>
      <dgm:t>
        <a:bodyPr/>
        <a:lstStyle/>
        <a:p>
          <a:endParaRPr lang="en-US"/>
        </a:p>
      </dgm:t>
    </dgm:pt>
    <dgm:pt modelId="{07028EF9-49BF-4F75-90FD-E7C91A99C652}">
      <dgm:prSet phldrT="[Text]"/>
      <dgm:spPr/>
      <dgm:t>
        <a:bodyPr/>
        <a:lstStyle/>
        <a:p>
          <a:r>
            <a:rPr lang="en-US" dirty="0"/>
            <a:t>3) </a:t>
          </a:r>
          <a:r>
            <a:rPr lang="en-US" dirty="0" err="1"/>
            <a:t>Experiencias</a:t>
          </a:r>
          <a:r>
            <a:rPr lang="en-US" dirty="0"/>
            <a:t> </a:t>
          </a:r>
          <a:r>
            <a:rPr lang="en-US" dirty="0" err="1"/>
            <a:t>prácticas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un sector </a:t>
          </a:r>
          <a:r>
            <a:rPr lang="en-US" dirty="0" err="1"/>
            <a:t>ocupacional</a:t>
          </a:r>
          <a:endParaRPr lang="en-US" dirty="0"/>
        </a:p>
      </dgm:t>
    </dgm:pt>
    <dgm:pt modelId="{78C91E25-953A-4BEB-9D96-A99CF16ED6A5}" type="parTrans" cxnId="{3DEF7490-777A-40ED-931C-5E1372828923}">
      <dgm:prSet/>
      <dgm:spPr/>
      <dgm:t>
        <a:bodyPr/>
        <a:lstStyle/>
        <a:p>
          <a:endParaRPr lang="en-US"/>
        </a:p>
      </dgm:t>
    </dgm:pt>
    <dgm:pt modelId="{985499A1-4F0C-4C13-BED6-ACE86A5F6CC6}" type="sibTrans" cxnId="{3DEF7490-777A-40ED-931C-5E1372828923}">
      <dgm:prSet/>
      <dgm:spPr/>
      <dgm:t>
        <a:bodyPr/>
        <a:lstStyle/>
        <a:p>
          <a:endParaRPr lang="en-US"/>
        </a:p>
      </dgm:t>
    </dgm:pt>
    <dgm:pt modelId="{4D4719A2-71E1-46A3-AD38-F3CAAFDBC5B6}" type="pres">
      <dgm:prSet presAssocID="{C16F795B-8A50-4290-A6FB-0CF59F76FB2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967C51D-EAE6-48E5-B1C9-B2C5902AA3FE}" type="pres">
      <dgm:prSet presAssocID="{C16F795B-8A50-4290-A6FB-0CF59F76FB2E}" presName="matrix" presStyleCnt="0"/>
      <dgm:spPr/>
    </dgm:pt>
    <dgm:pt modelId="{F0AEBD4B-49F9-4541-AD1A-388E087C232F}" type="pres">
      <dgm:prSet presAssocID="{C16F795B-8A50-4290-A6FB-0CF59F76FB2E}" presName="tile1" presStyleLbl="node1" presStyleIdx="0" presStyleCnt="4"/>
      <dgm:spPr/>
    </dgm:pt>
    <dgm:pt modelId="{31D24842-9CCC-4CD2-8E29-CA381BFF37C4}" type="pres">
      <dgm:prSet presAssocID="{C16F795B-8A50-4290-A6FB-0CF59F76FB2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DFAA709-DA4C-4D31-BA0C-347E343D5A5E}" type="pres">
      <dgm:prSet presAssocID="{C16F795B-8A50-4290-A6FB-0CF59F76FB2E}" presName="tile2" presStyleLbl="node1" presStyleIdx="1" presStyleCnt="4"/>
      <dgm:spPr/>
    </dgm:pt>
    <dgm:pt modelId="{A99B9419-9531-4312-9CE8-54EE5BE6F0F5}" type="pres">
      <dgm:prSet presAssocID="{C16F795B-8A50-4290-A6FB-0CF59F76FB2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5EEB0DA-77EB-45BC-B00C-05FF50A77A58}" type="pres">
      <dgm:prSet presAssocID="{C16F795B-8A50-4290-A6FB-0CF59F76FB2E}" presName="tile3" presStyleLbl="node1" presStyleIdx="2" presStyleCnt="4"/>
      <dgm:spPr/>
    </dgm:pt>
    <dgm:pt modelId="{0E701DFC-DD87-47B0-BAB8-C1E240089FC2}" type="pres">
      <dgm:prSet presAssocID="{C16F795B-8A50-4290-A6FB-0CF59F76FB2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C05081E-EF76-4E5A-8E04-E962F8600282}" type="pres">
      <dgm:prSet presAssocID="{C16F795B-8A50-4290-A6FB-0CF59F76FB2E}" presName="tile4" presStyleLbl="node1" presStyleIdx="3" presStyleCnt="4"/>
      <dgm:spPr/>
    </dgm:pt>
    <dgm:pt modelId="{39EC9653-BD60-40D4-B612-E6E06944F58F}" type="pres">
      <dgm:prSet presAssocID="{C16F795B-8A50-4290-A6FB-0CF59F76FB2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886CA2C-AF9E-4358-B758-E2DFB45D6861}" type="pres">
      <dgm:prSet presAssocID="{C16F795B-8A50-4290-A6FB-0CF59F76FB2E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BB7F5943-0D3F-42A1-BCD7-CC73628A4138}" srcId="{C16F795B-8A50-4290-A6FB-0CF59F76FB2E}" destId="{B47A9662-1532-4D25-AF46-3E07F4575C97}" srcOrd="0" destOrd="0" parTransId="{F35B703D-35ED-497F-ABAB-16BCD166E7EF}" sibTransId="{DF88A213-F549-4FC1-8F54-5092DF385139}"/>
    <dgm:cxn modelId="{918CB173-27F1-4652-9E6A-E4F9ACC1DE44}" type="presOf" srcId="{B47A9662-1532-4D25-AF46-3E07F4575C97}" destId="{C886CA2C-AF9E-4358-B758-E2DFB45D6861}" srcOrd="0" destOrd="0" presId="urn:microsoft.com/office/officeart/2005/8/layout/matrix1"/>
    <dgm:cxn modelId="{DCA35478-72B8-47FB-B291-D775F1AACF31}" type="presOf" srcId="{43CBBEFC-B8B4-42FD-9F2C-A0AEFD4ABB12}" destId="{A99B9419-9531-4312-9CE8-54EE5BE6F0F5}" srcOrd="1" destOrd="0" presId="urn:microsoft.com/office/officeart/2005/8/layout/matrix1"/>
    <dgm:cxn modelId="{3FA7B679-3E51-4622-A3C8-609FE671070D}" type="presOf" srcId="{1D28D8A2-4F8F-4602-99FD-4607296B7468}" destId="{0E701DFC-DD87-47B0-BAB8-C1E240089FC2}" srcOrd="1" destOrd="0" presId="urn:microsoft.com/office/officeart/2005/8/layout/matrix1"/>
    <dgm:cxn modelId="{F2D68581-EC4B-4BA6-B4C6-58193A9FCAEE}" srcId="{B47A9662-1532-4D25-AF46-3E07F4575C97}" destId="{43CBBEFC-B8B4-42FD-9F2C-A0AEFD4ABB12}" srcOrd="1" destOrd="0" parTransId="{90C77FE2-3898-4971-9D93-242BFDB02DDD}" sibTransId="{AE18F9AB-5772-4924-9E28-9E22FF565E52}"/>
    <dgm:cxn modelId="{3DEF7490-777A-40ED-931C-5E1372828923}" srcId="{B47A9662-1532-4D25-AF46-3E07F4575C97}" destId="{07028EF9-49BF-4F75-90FD-E7C91A99C652}" srcOrd="3" destOrd="0" parTransId="{78C91E25-953A-4BEB-9D96-A99CF16ED6A5}" sibTransId="{985499A1-4F0C-4C13-BED6-ACE86A5F6CC6}"/>
    <dgm:cxn modelId="{29072791-2DDF-46C4-8345-DF324BFE27AF}" type="presOf" srcId="{622A2348-ACF9-41F2-886A-3B21A7F8026E}" destId="{F0AEBD4B-49F9-4541-AD1A-388E087C232F}" srcOrd="0" destOrd="0" presId="urn:microsoft.com/office/officeart/2005/8/layout/matrix1"/>
    <dgm:cxn modelId="{9ED5DA9C-F3FF-41F8-8D24-40C7AD01BB3D}" type="presOf" srcId="{C16F795B-8A50-4290-A6FB-0CF59F76FB2E}" destId="{4D4719A2-71E1-46A3-AD38-F3CAAFDBC5B6}" srcOrd="0" destOrd="0" presId="urn:microsoft.com/office/officeart/2005/8/layout/matrix1"/>
    <dgm:cxn modelId="{809FF59E-EADC-404D-B5E9-0DE2BCE623FD}" type="presOf" srcId="{07028EF9-49BF-4F75-90FD-E7C91A99C652}" destId="{39EC9653-BD60-40D4-B612-E6E06944F58F}" srcOrd="1" destOrd="0" presId="urn:microsoft.com/office/officeart/2005/8/layout/matrix1"/>
    <dgm:cxn modelId="{4CE34CA9-0B14-4C7B-84AA-471E630D6419}" srcId="{B47A9662-1532-4D25-AF46-3E07F4575C97}" destId="{622A2348-ACF9-41F2-886A-3B21A7F8026E}" srcOrd="0" destOrd="0" parTransId="{C29293C0-D98F-48B5-8984-E0E4A6DAEDFC}" sibTransId="{EC927ADE-AE32-4A74-83F9-682B387DE28F}"/>
    <dgm:cxn modelId="{90B1A7C5-9866-4E40-87CE-834CE6E45465}" type="presOf" srcId="{1D28D8A2-4F8F-4602-99FD-4607296B7468}" destId="{B5EEB0DA-77EB-45BC-B00C-05FF50A77A58}" srcOrd="0" destOrd="0" presId="urn:microsoft.com/office/officeart/2005/8/layout/matrix1"/>
    <dgm:cxn modelId="{1DDAC8D9-901D-42D5-99BC-FE5498E0ED9D}" type="presOf" srcId="{622A2348-ACF9-41F2-886A-3B21A7F8026E}" destId="{31D24842-9CCC-4CD2-8E29-CA381BFF37C4}" srcOrd="1" destOrd="0" presId="urn:microsoft.com/office/officeart/2005/8/layout/matrix1"/>
    <dgm:cxn modelId="{B5CB81EA-9B76-4D34-A2A6-96806092DA74}" type="presOf" srcId="{43CBBEFC-B8B4-42FD-9F2C-A0AEFD4ABB12}" destId="{3DFAA709-DA4C-4D31-BA0C-347E343D5A5E}" srcOrd="0" destOrd="0" presId="urn:microsoft.com/office/officeart/2005/8/layout/matrix1"/>
    <dgm:cxn modelId="{847800EE-2B0A-4D20-AD3C-F02B801FA540}" type="presOf" srcId="{07028EF9-49BF-4F75-90FD-E7C91A99C652}" destId="{BC05081E-EF76-4E5A-8E04-E962F8600282}" srcOrd="0" destOrd="0" presId="urn:microsoft.com/office/officeart/2005/8/layout/matrix1"/>
    <dgm:cxn modelId="{5BDD43FF-94B3-4A7E-A44E-61847D3D7AB6}" srcId="{B47A9662-1532-4D25-AF46-3E07F4575C97}" destId="{1D28D8A2-4F8F-4602-99FD-4607296B7468}" srcOrd="2" destOrd="0" parTransId="{6F7BD1F5-E63B-45E5-B814-59C3603BCF66}" sibTransId="{242D0689-62B9-4F33-AAB5-1AF846796FC7}"/>
    <dgm:cxn modelId="{2C791815-C9D7-4376-ADC0-68454C8E03E0}" type="presParOf" srcId="{4D4719A2-71E1-46A3-AD38-F3CAAFDBC5B6}" destId="{8967C51D-EAE6-48E5-B1C9-B2C5902AA3FE}" srcOrd="0" destOrd="0" presId="urn:microsoft.com/office/officeart/2005/8/layout/matrix1"/>
    <dgm:cxn modelId="{27CFEAB6-DDC8-41DA-B989-56C8284D3C75}" type="presParOf" srcId="{8967C51D-EAE6-48E5-B1C9-B2C5902AA3FE}" destId="{F0AEBD4B-49F9-4541-AD1A-388E087C232F}" srcOrd="0" destOrd="0" presId="urn:microsoft.com/office/officeart/2005/8/layout/matrix1"/>
    <dgm:cxn modelId="{89D0E219-D14F-4C38-906D-73BEE6A376F0}" type="presParOf" srcId="{8967C51D-EAE6-48E5-B1C9-B2C5902AA3FE}" destId="{31D24842-9CCC-4CD2-8E29-CA381BFF37C4}" srcOrd="1" destOrd="0" presId="urn:microsoft.com/office/officeart/2005/8/layout/matrix1"/>
    <dgm:cxn modelId="{0717E7DF-30BA-43D8-A653-321CD334A8B8}" type="presParOf" srcId="{8967C51D-EAE6-48E5-B1C9-B2C5902AA3FE}" destId="{3DFAA709-DA4C-4D31-BA0C-347E343D5A5E}" srcOrd="2" destOrd="0" presId="urn:microsoft.com/office/officeart/2005/8/layout/matrix1"/>
    <dgm:cxn modelId="{80116FCF-6F26-4C30-9564-D796ED4A9D03}" type="presParOf" srcId="{8967C51D-EAE6-48E5-B1C9-B2C5902AA3FE}" destId="{A99B9419-9531-4312-9CE8-54EE5BE6F0F5}" srcOrd="3" destOrd="0" presId="urn:microsoft.com/office/officeart/2005/8/layout/matrix1"/>
    <dgm:cxn modelId="{5B4E83E7-3751-4EAB-BAD8-6D2C39EE38C9}" type="presParOf" srcId="{8967C51D-EAE6-48E5-B1C9-B2C5902AA3FE}" destId="{B5EEB0DA-77EB-45BC-B00C-05FF50A77A58}" srcOrd="4" destOrd="0" presId="urn:microsoft.com/office/officeart/2005/8/layout/matrix1"/>
    <dgm:cxn modelId="{556FB166-0848-4931-B64B-9D0153CF7C63}" type="presParOf" srcId="{8967C51D-EAE6-48E5-B1C9-B2C5902AA3FE}" destId="{0E701DFC-DD87-47B0-BAB8-C1E240089FC2}" srcOrd="5" destOrd="0" presId="urn:microsoft.com/office/officeart/2005/8/layout/matrix1"/>
    <dgm:cxn modelId="{8E27BAFD-F72D-47B4-A7DD-CF48210FDC54}" type="presParOf" srcId="{8967C51D-EAE6-48E5-B1C9-B2C5902AA3FE}" destId="{BC05081E-EF76-4E5A-8E04-E962F8600282}" srcOrd="6" destOrd="0" presId="urn:microsoft.com/office/officeart/2005/8/layout/matrix1"/>
    <dgm:cxn modelId="{051A97FD-4157-4C75-BB2D-B5FD54234BD9}" type="presParOf" srcId="{8967C51D-EAE6-48E5-B1C9-B2C5902AA3FE}" destId="{39EC9653-BD60-40D4-B612-E6E06944F58F}" srcOrd="7" destOrd="0" presId="urn:microsoft.com/office/officeart/2005/8/layout/matrix1"/>
    <dgm:cxn modelId="{D17870C0-89B8-4337-A7F2-FD66BBD39733}" type="presParOf" srcId="{4D4719A2-71E1-46A3-AD38-F3CAAFDBC5B6}" destId="{C886CA2C-AF9E-4358-B758-E2DFB45D686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EBD4B-49F9-4541-AD1A-388E087C232F}">
      <dsp:nvSpPr>
        <dsp:cNvPr id="0" name=""/>
        <dsp:cNvSpPr/>
      </dsp:nvSpPr>
      <dsp:spPr>
        <a:xfrm rot="16200000">
          <a:off x="876895" y="-876895"/>
          <a:ext cx="1475184" cy="3228974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1) </a:t>
          </a:r>
          <a:r>
            <a:rPr lang="en-US" sz="1900" kern="1200" dirty="0" err="1"/>
            <a:t>Educación</a:t>
          </a:r>
          <a:r>
            <a:rPr lang="en-US" sz="1900" kern="1200" dirty="0"/>
            <a:t> general</a:t>
          </a:r>
        </a:p>
      </dsp:txBody>
      <dsp:txXfrm rot="5400000">
        <a:off x="0" y="0"/>
        <a:ext cx="3228974" cy="1106388"/>
      </dsp:txXfrm>
    </dsp:sp>
    <dsp:sp modelId="{3DFAA709-DA4C-4D31-BA0C-347E343D5A5E}">
      <dsp:nvSpPr>
        <dsp:cNvPr id="0" name=""/>
        <dsp:cNvSpPr/>
      </dsp:nvSpPr>
      <dsp:spPr>
        <a:xfrm>
          <a:off x="3228974" y="0"/>
          <a:ext cx="3228974" cy="1475184"/>
        </a:xfrm>
        <a:prstGeom prst="round1Rect">
          <a:avLst/>
        </a:prstGeom>
        <a:gradFill rotWithShape="0">
          <a:gsLst>
            <a:gs pos="0">
              <a:schemeClr val="accent4">
                <a:hueOff val="3042719"/>
                <a:satOff val="0"/>
                <a:lumOff val="-9935"/>
                <a:alphaOff val="0"/>
                <a:tint val="50000"/>
                <a:satMod val="300000"/>
              </a:schemeClr>
            </a:gs>
            <a:gs pos="35000">
              <a:schemeClr val="accent4">
                <a:hueOff val="3042719"/>
                <a:satOff val="0"/>
                <a:lumOff val="-9935"/>
                <a:alphaOff val="0"/>
                <a:tint val="37000"/>
                <a:satMod val="300000"/>
              </a:schemeClr>
            </a:gs>
            <a:gs pos="100000">
              <a:schemeClr val="accent4">
                <a:hueOff val="3042719"/>
                <a:satOff val="0"/>
                <a:lumOff val="-9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2) </a:t>
          </a:r>
          <a:r>
            <a:rPr lang="en-US" sz="1900" kern="1200" dirty="0" err="1"/>
            <a:t>Perfil</a:t>
          </a:r>
          <a:r>
            <a:rPr lang="en-US" sz="1900" kern="1200" dirty="0"/>
            <a:t> </a:t>
          </a:r>
          <a:r>
            <a:rPr lang="en-US" sz="1900" kern="1200" dirty="0" err="1"/>
            <a:t>vocacional</a:t>
          </a:r>
          <a:r>
            <a:rPr lang="en-US" sz="1900" kern="1200" dirty="0"/>
            <a:t> sectorial (Formación professional </a:t>
          </a:r>
          <a:r>
            <a:rPr lang="en-US" sz="1900" kern="1200" dirty="0" err="1"/>
            <a:t>teórica</a:t>
          </a:r>
          <a:r>
            <a:rPr lang="en-US" sz="1900" kern="1200" dirty="0"/>
            <a:t>)</a:t>
          </a:r>
        </a:p>
      </dsp:txBody>
      <dsp:txXfrm>
        <a:off x="3228974" y="0"/>
        <a:ext cx="3228974" cy="1106388"/>
      </dsp:txXfrm>
    </dsp:sp>
    <dsp:sp modelId="{B5EEB0DA-77EB-45BC-B00C-05FF50A77A58}">
      <dsp:nvSpPr>
        <dsp:cNvPr id="0" name=""/>
        <dsp:cNvSpPr/>
      </dsp:nvSpPr>
      <dsp:spPr>
        <a:xfrm rot="10800000">
          <a:off x="0" y="1475184"/>
          <a:ext cx="3228974" cy="1475184"/>
        </a:xfrm>
        <a:prstGeom prst="round1Rect">
          <a:avLst/>
        </a:prstGeom>
        <a:gradFill rotWithShape="0">
          <a:gsLst>
            <a:gs pos="0">
              <a:schemeClr val="accent4">
                <a:hueOff val="6085437"/>
                <a:satOff val="0"/>
                <a:lumOff val="-19869"/>
                <a:alphaOff val="0"/>
                <a:tint val="50000"/>
                <a:satMod val="300000"/>
              </a:schemeClr>
            </a:gs>
            <a:gs pos="35000">
              <a:schemeClr val="accent4">
                <a:hueOff val="6085437"/>
                <a:satOff val="0"/>
                <a:lumOff val="-19869"/>
                <a:alphaOff val="0"/>
                <a:tint val="37000"/>
                <a:satMod val="300000"/>
              </a:schemeClr>
            </a:gs>
            <a:gs pos="100000">
              <a:schemeClr val="accent4">
                <a:hueOff val="6085437"/>
                <a:satOff val="0"/>
                <a:lumOff val="-198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4) </a:t>
          </a:r>
          <a:r>
            <a:rPr lang="en-US" sz="1900" kern="1200" dirty="0" err="1"/>
            <a:t>Competencias</a:t>
          </a:r>
          <a:r>
            <a:rPr lang="en-US" sz="1900" kern="1200" dirty="0"/>
            <a:t> </a:t>
          </a:r>
          <a:r>
            <a:rPr lang="en-US" sz="1900" kern="1200" dirty="0" err="1"/>
            <a:t>blandas</a:t>
          </a:r>
          <a:r>
            <a:rPr lang="en-US" sz="1900" kern="1200" dirty="0"/>
            <a:t>/</a:t>
          </a:r>
          <a:r>
            <a:rPr lang="en-US" sz="1900" kern="1200" dirty="0" err="1"/>
            <a:t>habilidades</a:t>
          </a:r>
          <a:r>
            <a:rPr lang="en-US" sz="1900" kern="1200" dirty="0"/>
            <a:t> </a:t>
          </a:r>
          <a:r>
            <a:rPr lang="en-US" sz="1900" kern="1200" dirty="0" err="1"/>
            <a:t>transferibles</a:t>
          </a:r>
          <a:endParaRPr lang="en-US" sz="1900" kern="1200" dirty="0"/>
        </a:p>
      </dsp:txBody>
      <dsp:txXfrm rot="10800000">
        <a:off x="0" y="1843980"/>
        <a:ext cx="3228974" cy="1106388"/>
      </dsp:txXfrm>
    </dsp:sp>
    <dsp:sp modelId="{BC05081E-EF76-4E5A-8E04-E962F8600282}">
      <dsp:nvSpPr>
        <dsp:cNvPr id="0" name=""/>
        <dsp:cNvSpPr/>
      </dsp:nvSpPr>
      <dsp:spPr>
        <a:xfrm rot="5400000">
          <a:off x="4105869" y="598289"/>
          <a:ext cx="1475184" cy="3228974"/>
        </a:xfrm>
        <a:prstGeom prst="round1Rect">
          <a:avLst/>
        </a:prstGeom>
        <a:gradFill rotWithShape="0">
          <a:gsLst>
            <a:gs pos="0">
              <a:schemeClr val="accent4">
                <a:hueOff val="9128156"/>
                <a:satOff val="0"/>
                <a:lumOff val="-29804"/>
                <a:alphaOff val="0"/>
                <a:tint val="50000"/>
                <a:satMod val="300000"/>
              </a:schemeClr>
            </a:gs>
            <a:gs pos="35000">
              <a:schemeClr val="accent4">
                <a:hueOff val="9128156"/>
                <a:satOff val="0"/>
                <a:lumOff val="-29804"/>
                <a:alphaOff val="0"/>
                <a:tint val="37000"/>
                <a:satMod val="300000"/>
              </a:schemeClr>
            </a:gs>
            <a:gs pos="100000">
              <a:schemeClr val="accent4">
                <a:hueOff val="9128156"/>
                <a:satOff val="0"/>
                <a:lumOff val="-2980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3) </a:t>
          </a:r>
          <a:r>
            <a:rPr lang="en-US" sz="1900" kern="1200" dirty="0" err="1"/>
            <a:t>Experiencias</a:t>
          </a:r>
          <a:r>
            <a:rPr lang="en-US" sz="1900" kern="1200" dirty="0"/>
            <a:t> </a:t>
          </a:r>
          <a:r>
            <a:rPr lang="en-US" sz="1900" kern="1200" dirty="0" err="1"/>
            <a:t>prácticas</a:t>
          </a:r>
          <a:r>
            <a:rPr lang="en-US" sz="1900" kern="1200" dirty="0"/>
            <a:t> </a:t>
          </a:r>
          <a:r>
            <a:rPr lang="en-US" sz="1900" kern="1200" dirty="0" err="1"/>
            <a:t>en</a:t>
          </a:r>
          <a:r>
            <a:rPr lang="en-US" sz="1900" kern="1200" dirty="0"/>
            <a:t> un sector </a:t>
          </a:r>
          <a:r>
            <a:rPr lang="en-US" sz="1900" kern="1200" dirty="0" err="1"/>
            <a:t>ocupacional</a:t>
          </a:r>
          <a:endParaRPr lang="en-US" sz="1900" kern="1200" dirty="0"/>
        </a:p>
      </dsp:txBody>
      <dsp:txXfrm rot="-5400000">
        <a:off x="3228974" y="1843980"/>
        <a:ext cx="3228974" cy="1106388"/>
      </dsp:txXfrm>
    </dsp:sp>
    <dsp:sp modelId="{C886CA2C-AF9E-4358-B758-E2DFB45D6861}">
      <dsp:nvSpPr>
        <dsp:cNvPr id="0" name=""/>
        <dsp:cNvSpPr/>
      </dsp:nvSpPr>
      <dsp:spPr>
        <a:xfrm>
          <a:off x="2260282" y="1106388"/>
          <a:ext cx="1937384" cy="737592"/>
        </a:xfrm>
        <a:prstGeom prst="roundRect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Componentes</a:t>
          </a:r>
          <a:r>
            <a:rPr lang="en-US" sz="1900" kern="1200" dirty="0"/>
            <a:t> </a:t>
          </a:r>
          <a:r>
            <a:rPr lang="en-US" sz="1900" kern="1200" dirty="0" err="1"/>
            <a:t>básicos</a:t>
          </a:r>
          <a:r>
            <a:rPr lang="en-US" sz="1900" kern="1200" dirty="0"/>
            <a:t> de PPA</a:t>
          </a:r>
        </a:p>
      </dsp:txBody>
      <dsp:txXfrm>
        <a:off x="2296288" y="1142394"/>
        <a:ext cx="1865372" cy="665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876DD-5651-4199-BE3C-06B2AD30BA51}" type="datetimeFigureOut">
              <a:rPr lang="en-GB" smtClean="0"/>
              <a:t>06/08/2021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78B6-68B6-48B6-B58B-67A368CC1F2B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403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84704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345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c2a6f63e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dc2a6f63e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042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c2a6f63e4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c2a6f63e4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4377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c2a6f63e4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dc2a6f63e4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71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108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sz="1600" dirty="0"/>
              <a:t>Desde la perspectiva de los empleadores</a:t>
            </a:r>
            <a:r>
              <a:rPr lang="es-UY" sz="1600" baseline="0" dirty="0"/>
              <a:t> se pueden agregar dos funciones más:  i) Selección de aprendices futuros   ii) preparación de las empresas para una mayor participación en aprendizaje de calidad: efecto demostración de la participación en PPA y también irse preparando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5389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sz="1600" dirty="0"/>
              <a:t>Educación general: se centra sobre todo en cerrar</a:t>
            </a:r>
            <a:r>
              <a:rPr lang="es-UY" sz="1600" baseline="0" dirty="0"/>
              <a:t> brechas de la educación obligatoria en competencias básicas de alfabetización, </a:t>
            </a:r>
            <a:r>
              <a:rPr lang="es-UY" sz="1600" baseline="0" dirty="0" err="1"/>
              <a:t>lecto</a:t>
            </a:r>
            <a:r>
              <a:rPr lang="es-UY" sz="1600" baseline="0" dirty="0"/>
              <a:t>-escritura y aritmética elemental, ¿competencias digitales? pero también con vistas a la continuidad educativa después del aprendizaje. Dependiendo del sector puede haber otras asignaturas también.</a:t>
            </a:r>
          </a:p>
          <a:p>
            <a:r>
              <a:rPr lang="es-UY" sz="1600" baseline="0" dirty="0"/>
              <a:t>Perfil vocacional sectorial: transferencia de conocimientos en campos que tienen una mayor conexión con el campo o sector en que se sitúa el PPA. El componente 2 será algo nuevo que los participantes probablemente no haya visto antes. Tiene que ser amplio para preparar para más de una ocupación dentro de un mismo sector.</a:t>
            </a:r>
          </a:p>
          <a:p>
            <a:r>
              <a:rPr lang="es-UY" sz="1600" baseline="0" dirty="0"/>
              <a:t>Puede ser importante y beneficioso para el empresario para permitir elegir aprendices y para estudiante para saber que lo que está aprendiendo es relevante para su carrera posterior y aumentar motivación</a:t>
            </a:r>
          </a:p>
          <a:p>
            <a:r>
              <a:rPr lang="es-UY" sz="1600" baseline="0" dirty="0"/>
              <a:t>Es uno de los elementos más importantes desde el punto de vista de muchos empleadores: puntualidad, orientación al cliente, comunicación, cooperación, trabajo en equipo. </a:t>
            </a:r>
          </a:p>
          <a:p>
            <a:endParaRPr lang="es-UY" sz="1600" baseline="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53712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4;p13"/>
          <p:cNvSpPr/>
          <p:nvPr userDrawn="1"/>
        </p:nvSpPr>
        <p:spPr>
          <a:xfrm rot="5400000">
            <a:off x="389425" y="-389400"/>
            <a:ext cx="2806800" cy="3585600"/>
          </a:xfrm>
          <a:prstGeom prst="rtTriangle">
            <a:avLst/>
          </a:prstGeom>
          <a:solidFill>
            <a:srgbClr val="FFBD59"/>
          </a:solidFill>
          <a:ln w="9525" cap="flat" cmpd="sng">
            <a:solidFill>
              <a:srgbClr val="FFBD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55;p13"/>
          <p:cNvPicPr preferRelativeResize="0"/>
          <p:nvPr userDrawn="1"/>
        </p:nvPicPr>
        <p:blipFill rotWithShape="1">
          <a:blip r:embed="rId2">
            <a:alphaModFix/>
          </a:blip>
          <a:srcRect l="48165" t="22358" r="7951" b="51747"/>
          <a:stretch/>
        </p:blipFill>
        <p:spPr>
          <a:xfrm>
            <a:off x="5749350" y="185475"/>
            <a:ext cx="2744849" cy="7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56;p13"/>
          <p:cNvSpPr/>
          <p:nvPr userDrawn="1"/>
        </p:nvSpPr>
        <p:spPr>
          <a:xfrm>
            <a:off x="25" y="2806800"/>
            <a:ext cx="2411100" cy="2336700"/>
          </a:xfrm>
          <a:prstGeom prst="rtTriangle">
            <a:avLst/>
          </a:prstGeom>
          <a:solidFill>
            <a:srgbClr val="5E17EB"/>
          </a:solidFill>
          <a:ln w="9525" cap="flat" cmpd="sng">
            <a:solidFill>
              <a:srgbClr val="5E17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4" name="Google Shape;61;p14"/>
          <p:cNvSpPr/>
          <p:nvPr userDrawn="1"/>
        </p:nvSpPr>
        <p:spPr>
          <a:xfrm rot="-5400000">
            <a:off x="5994425" y="1967850"/>
            <a:ext cx="2806800" cy="3585600"/>
          </a:xfrm>
          <a:prstGeom prst="rtTriangle">
            <a:avLst/>
          </a:prstGeom>
          <a:solidFill>
            <a:srgbClr val="FFBD59"/>
          </a:solidFill>
          <a:ln w="9525" cap="flat" cmpd="sng">
            <a:solidFill>
              <a:srgbClr val="FFBD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62;p14"/>
          <p:cNvSpPr/>
          <p:nvPr userDrawn="1"/>
        </p:nvSpPr>
        <p:spPr>
          <a:xfrm rot="10800000">
            <a:off x="6701275" y="12450"/>
            <a:ext cx="2462700" cy="2344800"/>
          </a:xfrm>
          <a:prstGeom prst="rtTriangle">
            <a:avLst/>
          </a:prstGeom>
          <a:solidFill>
            <a:srgbClr val="5E17EB"/>
          </a:solidFill>
          <a:ln w="9525" cap="flat" cmpd="sng">
            <a:solidFill>
              <a:srgbClr val="5E17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63;p14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2125" y="4302450"/>
            <a:ext cx="2281874" cy="77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655042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84401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5" name="Google Shape;68;p15"/>
          <p:cNvSpPr/>
          <p:nvPr userDrawn="1"/>
        </p:nvSpPr>
        <p:spPr>
          <a:xfrm rot="-5400000">
            <a:off x="5994425" y="1967850"/>
            <a:ext cx="2806800" cy="3585600"/>
          </a:xfrm>
          <a:prstGeom prst="rtTriangle">
            <a:avLst/>
          </a:prstGeom>
          <a:solidFill>
            <a:srgbClr val="FFBD59"/>
          </a:solidFill>
          <a:ln w="9525" cap="flat" cmpd="sng">
            <a:solidFill>
              <a:srgbClr val="FFBD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9;p15"/>
          <p:cNvSpPr/>
          <p:nvPr userDrawn="1"/>
        </p:nvSpPr>
        <p:spPr>
          <a:xfrm rot="10800000">
            <a:off x="6701275" y="12450"/>
            <a:ext cx="2462700" cy="2344800"/>
          </a:xfrm>
          <a:prstGeom prst="rtTriangle">
            <a:avLst/>
          </a:prstGeom>
          <a:solidFill>
            <a:srgbClr val="5E17EB"/>
          </a:solidFill>
          <a:ln w="9525" cap="flat" cmpd="sng">
            <a:solidFill>
              <a:srgbClr val="5E17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70;p15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2125" y="4302450"/>
            <a:ext cx="2281874" cy="77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7" name="Google Shape;61;p14"/>
          <p:cNvSpPr/>
          <p:nvPr userDrawn="1"/>
        </p:nvSpPr>
        <p:spPr>
          <a:xfrm rot="-5400000">
            <a:off x="5994425" y="1967850"/>
            <a:ext cx="2806800" cy="3585600"/>
          </a:xfrm>
          <a:prstGeom prst="rtTriangle">
            <a:avLst/>
          </a:prstGeom>
          <a:solidFill>
            <a:srgbClr val="FFBD59"/>
          </a:solidFill>
          <a:ln w="9525" cap="flat" cmpd="sng">
            <a:solidFill>
              <a:srgbClr val="FFBD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2;p14"/>
          <p:cNvSpPr/>
          <p:nvPr userDrawn="1"/>
        </p:nvSpPr>
        <p:spPr>
          <a:xfrm rot="10800000">
            <a:off x="6701275" y="12450"/>
            <a:ext cx="2462700" cy="2344800"/>
          </a:xfrm>
          <a:prstGeom prst="rtTriangle">
            <a:avLst/>
          </a:prstGeom>
          <a:solidFill>
            <a:srgbClr val="5E17EB"/>
          </a:solidFill>
          <a:ln w="9525" cap="flat" cmpd="sng">
            <a:solidFill>
              <a:srgbClr val="5E17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63;p14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2125" y="4302450"/>
            <a:ext cx="2281874" cy="77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itcinterfor.org/sites/default/files/file_publicacion/PPA-LAC_web_seg_0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itcinterfor.org/sites/default/files/file_publicacion/AprendizajedeCalidad_web.pdf" TargetMode="Externa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lo.org/wcmsp5/groups/public/---ed_emp/---ifp_skills/documents/publication/wcms_607466.pdf" TargetMode="External"/><Relationship Id="rId4" Type="http://schemas.openxmlformats.org/officeDocument/2006/relationships/hyperlink" Target="https://www.ilo.org/wcmsp5/groups/public/---ed_norm/---relconf/documents/meetingdocument/wcms_731203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991930" y="1602658"/>
            <a:ext cx="6629316" cy="1429299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2800" b="1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“La formación dual en el escenario educativo internacional”</a:t>
            </a:r>
            <a:endParaRPr lang="es-ES_tradnl" sz="2800" b="1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209368" y="3151663"/>
            <a:ext cx="7846142" cy="158748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70000"/>
              </a:lnSpc>
              <a:spcAft>
                <a:spcPts val="600"/>
              </a:spcAft>
            </a:pPr>
            <a:r>
              <a:rPr lang="es-ES_tradnl" sz="6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Congreso Internacional de Formación Técnica y Tecnológica  (CIFTEC) 2021</a:t>
            </a:r>
          </a:p>
          <a:p>
            <a:pPr algn="ctr">
              <a:lnSpc>
                <a:spcPct val="170000"/>
              </a:lnSpc>
              <a:spcAft>
                <a:spcPts val="600"/>
              </a:spcAft>
            </a:pPr>
            <a:endParaRPr lang="es-ES_tradnl" sz="6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lnSpc>
                <a:spcPct val="170000"/>
              </a:lnSpc>
              <a:spcAft>
                <a:spcPts val="600"/>
              </a:spcAft>
            </a:pPr>
            <a:r>
              <a:rPr lang="es-ES_tradnl" sz="6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Gonzalo Graña, Oficial de Programa en OIT/Cinterfor</a:t>
            </a:r>
          </a:p>
          <a:p>
            <a:pPr>
              <a:lnSpc>
                <a:spcPct val="170000"/>
              </a:lnSpc>
              <a:spcAft>
                <a:spcPts val="600"/>
              </a:spcAft>
            </a:pPr>
            <a:br>
              <a:rPr lang="es-E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es-E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>
              <a:lnSpc>
                <a:spcPct val="170000"/>
              </a:lnSpc>
              <a:spcAft>
                <a:spcPts val="600"/>
              </a:spcAft>
            </a:pPr>
            <a:endParaRPr lang="es-E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es-ES_tradnl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271" y="422787"/>
            <a:ext cx="7177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La formación dual en la agenda regional y global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090" y="1258529"/>
            <a:ext cx="76298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2000" b="1" dirty="0"/>
              <a:t>A nivel de la región</a:t>
            </a:r>
            <a:r>
              <a:rPr lang="es-UY" sz="2000" dirty="0"/>
              <a:t>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UY" sz="2000" dirty="0"/>
              <a:t>creciente interés de los países por esta modalidad formativa, que se manifiesta en fortalecimiento de los programas y políticas; creación o reforma de los marcos regulatorios; importantes inversiones; multiplicidad de actores.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2000" b="1" dirty="0"/>
              <a:t>A nivel global</a:t>
            </a:r>
            <a:r>
              <a:rPr lang="es-UY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UY" sz="2000" dirty="0"/>
              <a:t>OIT: tratamiento en la Conferencia Internacional del Trabajo de 2022 y 2023 y adopción de una nueva Norma Internacional del Trabajo.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UY" sz="2000" dirty="0"/>
              <a:t>Fuerte presencia en la agenda de otros organismos internacionales y multilaterales.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5234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632" y="1160206"/>
            <a:ext cx="777731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s-UY" sz="2000" dirty="0">
                <a:solidFill>
                  <a:schemeClr val="tx1"/>
                </a:solidFill>
              </a:rPr>
              <a:t>Preparación y posicionamiento de nuestros Constituyentes en la región de América Latina y el Caribe de cara a la </a:t>
            </a:r>
            <a:r>
              <a:rPr lang="es-UY" sz="2000" u="sng" dirty="0">
                <a:solidFill>
                  <a:schemeClr val="tx1"/>
                </a:solidFill>
              </a:rPr>
              <a:t>Discusión General en la CIT 2022 y 2023</a:t>
            </a:r>
            <a:r>
              <a:rPr lang="es-UY" sz="2000" dirty="0">
                <a:solidFill>
                  <a:schemeClr val="tx1"/>
                </a:solidFill>
              </a:rPr>
              <a:t> y la adopción de una nueva NIT sobre la materia.</a:t>
            </a:r>
          </a:p>
          <a:p>
            <a:pPr marL="514350" indent="-514350">
              <a:buAutoNum type="arabicPeriod"/>
            </a:pPr>
            <a:r>
              <a:rPr lang="es-UY" sz="2000" dirty="0">
                <a:solidFill>
                  <a:schemeClr val="tx1"/>
                </a:solidFill>
              </a:rPr>
              <a:t>Promoción y fortalecimiento del </a:t>
            </a:r>
            <a:r>
              <a:rPr lang="es-UY" sz="2000" u="sng" dirty="0">
                <a:solidFill>
                  <a:schemeClr val="tx1"/>
                </a:solidFill>
              </a:rPr>
              <a:t>Aprendizaje de Calidad en la región</a:t>
            </a:r>
            <a:r>
              <a:rPr lang="es-UY" sz="2000" dirty="0">
                <a:solidFill>
                  <a:schemeClr val="tx1"/>
                </a:solidFill>
              </a:rPr>
              <a:t>, como parte de los esfuerzos para combatir el desempleo juvenil y promover el trabajo decente de la población joven. </a:t>
            </a:r>
          </a:p>
          <a:p>
            <a:pPr marL="514350" indent="-514350">
              <a:buAutoNum type="arabicPeriod"/>
            </a:pPr>
            <a:r>
              <a:rPr lang="es-UY" sz="2000" u="sng" dirty="0">
                <a:solidFill>
                  <a:schemeClr val="tx1"/>
                </a:solidFill>
              </a:rPr>
              <a:t>Años de experiencia, coordinación de red regional de </a:t>
            </a:r>
            <a:r>
              <a:rPr lang="es-UY" sz="2000" u="sng" dirty="0" err="1">
                <a:solidFill>
                  <a:schemeClr val="tx1"/>
                </a:solidFill>
              </a:rPr>
              <a:t>IFPs</a:t>
            </a:r>
            <a:r>
              <a:rPr lang="es-UY" sz="2000" dirty="0">
                <a:solidFill>
                  <a:schemeClr val="tx1"/>
                </a:solidFill>
              </a:rPr>
              <a:t>, intercambios de conocimiento, valor adicionado de las sinergias.</a:t>
            </a:r>
            <a:br>
              <a:rPr lang="es-UY" sz="2000" dirty="0">
                <a:solidFill>
                  <a:schemeClr val="tx1"/>
                </a:solidFill>
              </a:rPr>
            </a:br>
            <a:r>
              <a:rPr lang="es-UY" sz="2000" dirty="0">
                <a:solidFill>
                  <a:schemeClr val="tx1"/>
                </a:solidFill>
              </a:rPr>
              <a:t>- Estudios en la región, curso-taller, </a:t>
            </a:r>
            <a:r>
              <a:rPr lang="es-UY" sz="2000" dirty="0" err="1">
                <a:solidFill>
                  <a:schemeClr val="tx1"/>
                </a:solidFill>
              </a:rPr>
              <a:t>guias</a:t>
            </a:r>
            <a:r>
              <a:rPr lang="es-UY" sz="2000" dirty="0">
                <a:solidFill>
                  <a:schemeClr val="tx1"/>
                </a:solidFill>
              </a:rPr>
              <a:t>, asistencia técnica. 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14632" y="334296"/>
            <a:ext cx="80132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La formación dual en la agenda de OIT/Cinterfor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17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360" y="955040"/>
            <a:ext cx="7721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b="1" dirty="0"/>
              <a:t>1. Generación de conocimientos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UY" sz="2000" dirty="0"/>
              <a:t>Estudio regional comparativo junto a GAN de los marcos regulatorios del aprendizaje en seis países de América Latina (en fase de ejecución).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UY" sz="2000" dirty="0"/>
              <a:t>Estudio junto a </a:t>
            </a:r>
            <a:r>
              <a:rPr lang="es-UY" sz="2000" dirty="0" err="1"/>
              <a:t>EuroSocial</a:t>
            </a:r>
            <a:r>
              <a:rPr lang="es-UY" sz="2000" dirty="0"/>
              <a:t>+ y BIBB Alemania sobre la participación del actor empresarial en el Aprendizaje en cinco países de ALC (en fase de ejecución).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UY" sz="2000" dirty="0"/>
              <a:t>Proyecto Gobierno </a:t>
            </a:r>
            <a:r>
              <a:rPr lang="es-UY" sz="2000" dirty="0" err="1"/>
              <a:t>Flanders</a:t>
            </a:r>
            <a:r>
              <a:rPr lang="es-UY" sz="2000" dirty="0"/>
              <a:t> con </a:t>
            </a:r>
            <a:r>
              <a:rPr lang="es-UY" sz="2000" dirty="0" err="1"/>
              <a:t>Skills</a:t>
            </a:r>
            <a:r>
              <a:rPr lang="es-UY" sz="2000" dirty="0"/>
              <a:t> </a:t>
            </a:r>
            <a:r>
              <a:rPr lang="es-UY" sz="2000" dirty="0" err="1"/>
              <a:t>Branch</a:t>
            </a:r>
            <a:r>
              <a:rPr lang="es-UY" sz="2000" dirty="0"/>
              <a:t> HQ sobre Aprendizaje y LLL (en fase de ejecución, con foco en República Dominicana). </a:t>
            </a:r>
          </a:p>
          <a:p>
            <a:pPr marL="971550" lvl="1" indent="-514350">
              <a:buFont typeface="+mj-lt"/>
              <a:buAutoNum type="arabicPeriod"/>
            </a:pPr>
            <a:endParaRPr lang="es-UY" sz="2000" dirty="0">
              <a:solidFill>
                <a:schemeClr val="accent4"/>
              </a:solidFill>
            </a:endParaRPr>
          </a:p>
          <a:p>
            <a:r>
              <a:rPr lang="es-UY" sz="2000" b="1" dirty="0"/>
              <a:t>2. Desarrollo de capacidades en las IFP y mandantes OIT</a:t>
            </a:r>
          </a:p>
          <a:p>
            <a:r>
              <a:rPr lang="es-UY" sz="2000" b="1" dirty="0"/>
              <a:t>3. Política de alianzas institucionales</a:t>
            </a:r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21360" y="396240"/>
            <a:ext cx="758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¿Cómo lo hacemos?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5352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297" y="1091381"/>
            <a:ext cx="3844413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es-ES" sz="1600" dirty="0"/>
              <a:t>Escalar los programas a nivel nacional para que “muevan la aguja” del desempleo juvenil. Necesitamos más empresas involucradas!</a:t>
            </a:r>
          </a:p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es-ES" sz="1600" dirty="0"/>
              <a:t>Discutir mecanismos innovadores de incentivos (financieros y no financieros) para participación de mayor cantidad de empresas.</a:t>
            </a:r>
          </a:p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es-ES" sz="1600" dirty="0"/>
              <a:t>Mirar la formación dual desde la óptica de la formación a lo largo de la vida y los trayectos formativos </a:t>
            </a:r>
            <a:r>
              <a:rPr lang="es-ES" sz="1600" dirty="0" err="1"/>
              <a:t>calificantes</a:t>
            </a:r>
            <a:r>
              <a:rPr lang="es-ES" sz="1600" dirty="0"/>
              <a:t>: el aprendizaje de calidad debe permitir el progreso y estar articulado con el sistema educativo formal</a:t>
            </a:r>
            <a:r>
              <a:rPr lang="es-ES" sz="2100" dirty="0"/>
              <a:t>.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94787" y="1091381"/>
            <a:ext cx="338229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lvl="2" indent="-252000"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"/>
            </a:pPr>
            <a:r>
              <a:rPr lang="es-ES" sz="1600" dirty="0"/>
              <a:t>Formación dual: ¿en qué nivel de un MNC?</a:t>
            </a:r>
          </a:p>
          <a:p>
            <a:pPr marL="252000" lvl="2" indent="-252000"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"/>
            </a:pPr>
            <a:r>
              <a:rPr lang="es-ES" sz="1600" dirty="0"/>
              <a:t>Mecanismos de aseguramiento de la calidad de la FD.</a:t>
            </a:r>
          </a:p>
          <a:p>
            <a:pPr marL="252000" lvl="2" indent="-252000"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"/>
            </a:pPr>
            <a:r>
              <a:rPr lang="es-ES" sz="1600" dirty="0" err="1"/>
              <a:t>Inclusividad</a:t>
            </a:r>
            <a:r>
              <a:rPr lang="es-ES" sz="1600" dirty="0"/>
              <a:t>: Poblaciones vulnerables y </a:t>
            </a:r>
            <a:r>
              <a:rPr lang="es-ES" sz="1600" b="1" u="sng" dirty="0"/>
              <a:t>Pre-aprendizaje</a:t>
            </a:r>
            <a:r>
              <a:rPr lang="es-ES" sz="1600" dirty="0"/>
              <a:t>: aprendizajes previos y competencias blandas que posibiliten su pleno aprovechamiento.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2787" y="176981"/>
            <a:ext cx="7973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Oportunidades para fortalecer la formación dual en la región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87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923" y="153824"/>
            <a:ext cx="6406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¿Por qué estamos hablando de </a:t>
            </a:r>
            <a:r>
              <a:rPr lang="es-UY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preaprendizaje</a:t>
            </a:r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? La narrativa…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4" y="1338205"/>
            <a:ext cx="755808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UY" sz="1800" dirty="0"/>
              <a:t>Volviendo al inicio: el aprendizaje de calidad y sus objetivos, características y componentes.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UY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UY" sz="1800" dirty="0"/>
              <a:t>La necesidad de mirar a la formación profesional desde una perspectiva de formación a lo largo de la vida: trayectorias formativas, itinerarios </a:t>
            </a:r>
            <a:r>
              <a:rPr lang="es-UY" sz="1800" dirty="0" err="1"/>
              <a:t>calificantes</a:t>
            </a:r>
            <a:r>
              <a:rPr lang="es-UY" sz="1800" dirty="0"/>
              <a:t>, puentes entre la FP y el sistema educativo.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UY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UY" sz="1800" dirty="0"/>
              <a:t>MNC y nivel donde se ubica el aprendizaje de calidad.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UY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UY" sz="1800" dirty="0"/>
              <a:t>FP integración </a:t>
            </a:r>
            <a:r>
              <a:rPr lang="es-UY" sz="1800" dirty="0" err="1"/>
              <a:t>sociolaboral</a:t>
            </a:r>
            <a:r>
              <a:rPr lang="es-UY" sz="1800" dirty="0"/>
              <a:t> – grupos vulnerables y deserción escolar.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UY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674" y="153824"/>
            <a:ext cx="1676384" cy="2364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923" y="4660490"/>
            <a:ext cx="6406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http://www.oitcinterfor.org/sites/default/files/file_publicacion/PPA-LAC_web_seg_0.pdf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789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307181"/>
            <a:ext cx="702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Preaprendizaje</a:t>
            </a:r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: una definición tentativa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" y="935829"/>
            <a:ext cx="82720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dirty="0"/>
              <a:t>Los programas de </a:t>
            </a:r>
            <a:r>
              <a:rPr lang="es-UY" sz="1600" dirty="0" err="1"/>
              <a:t>preaprendizaje</a:t>
            </a:r>
            <a:r>
              <a:rPr lang="es-UY" sz="1600" dirty="0"/>
              <a:t> (PPA) se centran principalmente en la </a:t>
            </a:r>
            <a:r>
              <a:rPr lang="es-UY" sz="1600" b="1" u="sng" dirty="0"/>
              <a:t>preparación</a:t>
            </a:r>
            <a:r>
              <a:rPr lang="es-UY" sz="1600" dirty="0"/>
              <a:t> de los participantes para cumplir con los </a:t>
            </a:r>
            <a:r>
              <a:rPr lang="es-UY" sz="1600" b="1" u="sng" dirty="0"/>
              <a:t>requisitos</a:t>
            </a:r>
            <a:r>
              <a:rPr lang="es-UY" sz="1600" dirty="0"/>
              <a:t> de los aprendizajes (de calidad) y poder iniciar con éxito un aprendizaje después del programa.</a:t>
            </a:r>
          </a:p>
          <a:p>
            <a:r>
              <a:rPr lang="es-UY" sz="1600" dirty="0"/>
              <a:t>Se centran estrictamente en </a:t>
            </a:r>
            <a:r>
              <a:rPr lang="es-UY" sz="1600" b="1" u="sng" dirty="0"/>
              <a:t>cerrar la brecha </a:t>
            </a:r>
            <a:r>
              <a:rPr lang="es-UY" sz="1600" dirty="0"/>
              <a:t>entre la educación obligatoria y los aprendizajes, en caso que la primera no preparara adecuadamente.</a:t>
            </a:r>
          </a:p>
          <a:p>
            <a:r>
              <a:rPr lang="es-UY" sz="1600" dirty="0"/>
              <a:t>En consecuencia, los programas de </a:t>
            </a:r>
            <a:r>
              <a:rPr lang="es-UY" sz="1600" dirty="0" err="1"/>
              <a:t>preaprendizaje</a:t>
            </a:r>
            <a:r>
              <a:rPr lang="es-UY" sz="1600" dirty="0"/>
              <a:t> no tienen como objetivo el ingreso directo al mercado de trabajo.</a:t>
            </a:r>
          </a:p>
          <a:p>
            <a:r>
              <a:rPr lang="es-UY" sz="1600" dirty="0"/>
              <a:t>Pueden tener como función </a:t>
            </a:r>
            <a:r>
              <a:rPr lang="es-UY" sz="1600" b="1" u="sng" dirty="0"/>
              <a:t>compensar</a:t>
            </a:r>
            <a:r>
              <a:rPr lang="es-UY" sz="1600" dirty="0"/>
              <a:t> los déficits causados por haber abandonado prematuramente el sistema educativo.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42900" y="3411136"/>
            <a:ext cx="8065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000" dirty="0"/>
              <a:t>Fuente: OIT/</a:t>
            </a:r>
            <a:r>
              <a:rPr lang="es-UY" sz="1000" dirty="0" err="1"/>
              <a:t>Cinterfor</a:t>
            </a:r>
            <a:r>
              <a:rPr lang="es-UY" sz="1000" dirty="0"/>
              <a:t>, Programas de </a:t>
            </a:r>
            <a:r>
              <a:rPr lang="es-UY" sz="1000" dirty="0" err="1"/>
              <a:t>preaprendizaje</a:t>
            </a:r>
            <a:r>
              <a:rPr lang="es-UY" sz="1000" dirty="0"/>
              <a:t> en América Latina y el Caribe durante y después de la crisis covid-19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81504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344" y="314325"/>
            <a:ext cx="6693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Funciones de los PPA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344" y="1143000"/>
            <a:ext cx="74937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/>
              <a:t>Compensación</a:t>
            </a:r>
          </a:p>
          <a:p>
            <a:endParaRPr lang="es-UY" sz="1600" dirty="0"/>
          </a:p>
          <a:p>
            <a:r>
              <a:rPr lang="es-UY" sz="1600" dirty="0"/>
              <a:t>Compensación de déficits individuales de aspirantes a participar en programas de AC. Déficits tanto de egresados como por abandono/deserción del sistema educativo. </a:t>
            </a:r>
          </a:p>
          <a:p>
            <a:endParaRPr lang="es-UY" sz="1600" dirty="0"/>
          </a:p>
          <a:p>
            <a:r>
              <a:rPr lang="es-UY" sz="1600" b="1" dirty="0"/>
              <a:t>Orientación profesional</a:t>
            </a:r>
          </a:p>
          <a:p>
            <a:endParaRPr lang="es-UY" sz="1600" dirty="0"/>
          </a:p>
          <a:p>
            <a:r>
              <a:rPr lang="es-UY" sz="1600" dirty="0"/>
              <a:t>Los PPA deben permitir a los estudiantes tomar una decisión informada sobre su futura ocupación. </a:t>
            </a:r>
          </a:p>
          <a:p>
            <a:endParaRPr lang="es-UY" sz="1600" dirty="0"/>
          </a:p>
          <a:p>
            <a:r>
              <a:rPr lang="es-UY" sz="1600" b="1" dirty="0"/>
              <a:t>Búfer sistémico</a:t>
            </a:r>
          </a:p>
          <a:p>
            <a:endParaRPr lang="es-UY" sz="1600" b="1" dirty="0"/>
          </a:p>
          <a:p>
            <a:r>
              <a:rPr lang="es-UY" sz="1600" dirty="0"/>
              <a:t>Intento de equilibrar la oferta y la demanda en el mercado de aprendizaje en situación en que la demanda por puestos de aprendizaje es superior a la oferta.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2356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57188"/>
            <a:ext cx="6822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Componentes básicos de los PPA 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878682" y="1307306"/>
          <a:ext cx="6457949" cy="295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9803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022" y="350378"/>
            <a:ext cx="66913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Algunas cuestiones discutidas</a:t>
            </a:r>
          </a:p>
          <a:p>
            <a:endParaRPr lang="en-GB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2209" y="1239140"/>
            <a:ext cx="706737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UY" sz="2000" dirty="0"/>
              <a:t>Duración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UY" sz="2000" dirty="0"/>
              <a:t>Lugar principal de realización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UY" sz="2000" dirty="0"/>
              <a:t>Plan de estudios estructurado, establecido junto con el sector productivo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UY" sz="2000" dirty="0"/>
              <a:t>Remuneración – grupos vulnerables – estipendio como en otras PAMT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688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419" y="1759974"/>
            <a:ext cx="7157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UY" sz="3600" b="1" dirty="0"/>
          </a:p>
          <a:p>
            <a:r>
              <a:rPr lang="es-UY" sz="3600" b="1" dirty="0"/>
              <a:t>Muchas gracias por su atención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73641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24" y="850173"/>
            <a:ext cx="8285186" cy="39774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458" y="255638"/>
            <a:ext cx="7000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¿Qué es OIT/</a:t>
            </a:r>
            <a:r>
              <a:rPr lang="es-UY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Cinterfor</a:t>
            </a:r>
            <a:r>
              <a:rPr lang="es-UY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?</a:t>
            </a:r>
            <a:endParaRPr lang="en-GB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0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9935" y="511277"/>
            <a:ext cx="7246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El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contexto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regional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89935" y="972943"/>
            <a:ext cx="65384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0">
              <a:buNone/>
            </a:pPr>
            <a:r>
              <a:rPr lang="es-ES" sz="2000" u="sng" dirty="0"/>
              <a:t>Impactos de la Pandemia: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s-ES" sz="2000" dirty="0"/>
              <a:t>Fuerte impacto de la pandemia en los mercados de trabajo de la región.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s-ES" sz="2000" dirty="0"/>
              <a:t>Los y las jóvenes fueron los más afectados: pérdida de empleos, disminución de ingresos, interrupción de la educación y la formación.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9936" y="2911935"/>
            <a:ext cx="65384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0">
              <a:buNone/>
            </a:pPr>
            <a:r>
              <a:rPr lang="es-ES" sz="2000" u="sng" dirty="0"/>
              <a:t>Características Estructurales: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s-ES" sz="2000" dirty="0"/>
              <a:t>Desempleo juvenil y déficit de trabajo decente de jóvenes como característica estructural en América Latina y el Caribe.</a:t>
            </a:r>
          </a:p>
          <a:p>
            <a:pPr marL="342900" lvl="2" indent="-342900">
              <a:buFont typeface="Wingdings" panose="05000000000000000000" pitchFamily="2" charset="2"/>
              <a:buChar char="ü"/>
            </a:pPr>
            <a:r>
              <a:rPr lang="es-ES" sz="2000" dirty="0"/>
              <a:t>Desigualdades y informalidad.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78DF5-E418-0C40-BDC0-136E01DFF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388" y="639178"/>
            <a:ext cx="1730478" cy="374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2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9935" y="1474839"/>
            <a:ext cx="292018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Ø"/>
            </a:pPr>
            <a:r>
              <a:rPr lang="es-ES" sz="1600" dirty="0"/>
              <a:t>Porque facilita la transición educación-trabajo de los y las jóvenes y promueve el trabajo decente de los egresados.</a:t>
            </a:r>
            <a:br>
              <a:rPr lang="es-ES" sz="1600" dirty="0"/>
            </a:br>
            <a:endParaRPr lang="es-ES" sz="1600" dirty="0"/>
          </a:p>
          <a:p>
            <a:pPr marL="285750" lvl="2" indent="-285750">
              <a:buFont typeface="Wingdings" panose="05000000000000000000" pitchFamily="2" charset="2"/>
              <a:buChar char="Ø"/>
            </a:pPr>
            <a:r>
              <a:rPr lang="es-ES" sz="1600" dirty="0"/>
              <a:t>Porque acerca el mundo de la formación y la educación al mundo de la producción, mediante la colaboración entre instituciones de formación y el mundo empresarial.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83742" y="1474839"/>
            <a:ext cx="373625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Ø"/>
            </a:pPr>
            <a:r>
              <a:rPr lang="es-ES" sz="1600" dirty="0"/>
              <a:t>Porque puede incidir positivamente en la gestión de RRHH del tejido empresarial, asegurando la disponibilidad de mano de obra calificada de acuerdo a necesidades, incidiendo positivamente en la productividad.</a:t>
            </a:r>
            <a:br>
              <a:rPr lang="es-ES" sz="1600" dirty="0"/>
            </a:br>
            <a:endParaRPr lang="es-ES" sz="1600" dirty="0"/>
          </a:p>
          <a:p>
            <a:pPr marL="342900" lvl="2" indent="-342900">
              <a:buFont typeface="Wingdings" panose="05000000000000000000" pitchFamily="2" charset="2"/>
              <a:buChar char="Ø"/>
            </a:pPr>
            <a:r>
              <a:rPr lang="es-ES" sz="2200" dirty="0"/>
              <a:t> </a:t>
            </a:r>
            <a:r>
              <a:rPr lang="es-ES" sz="1600" dirty="0"/>
              <a:t>Porque idealmente está basada en el diálogo social y la participación de los interlocutores sociales en todos los niveles del programa o sistema.</a:t>
            </a:r>
            <a:endParaRPr lang="en-GB" sz="1600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89935" y="206477"/>
            <a:ext cx="728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¿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Por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qué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relevante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para OIT/Cinterfor la Formación dual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en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altLang="en-US" sz="2400" dirty="0" err="1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América</a:t>
            </a:r>
            <a:r>
              <a:rPr lang="en-GB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Latina y el Caribe?</a:t>
            </a:r>
            <a:endParaRPr lang="es-ES_tradnl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12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93633" y="318425"/>
            <a:ext cx="7908147" cy="1342362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9537">
              <a:defRPr/>
            </a:pPr>
            <a:r>
              <a:rPr lang="es-ES_tradnl" sz="25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Lógica del Aprendizaje de Calidad/formación dual </a:t>
            </a:r>
            <a:br>
              <a:rPr lang="es-ES_tradnl" sz="25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es-ES_tradnl" sz="25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3030259" y="2851355"/>
            <a:ext cx="2564296" cy="1966451"/>
            <a:chOff x="3345772" y="2445349"/>
            <a:chExt cx="3131840" cy="2832849"/>
          </a:xfrm>
        </p:grpSpPr>
        <p:sp>
          <p:nvSpPr>
            <p:cNvPr id="7" name="5-Point Star 7"/>
            <p:cNvSpPr/>
            <p:nvPr/>
          </p:nvSpPr>
          <p:spPr>
            <a:xfrm>
              <a:off x="3345772" y="2445349"/>
              <a:ext cx="3131840" cy="2832849"/>
            </a:xfrm>
            <a:prstGeom prst="star5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4065948" y="3496028"/>
              <a:ext cx="1691487" cy="4117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CR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Sistemas de Aprendizajes de Calidad</a:t>
              </a:r>
            </a:p>
          </p:txBody>
        </p:sp>
      </p:grpSp>
      <p:sp>
        <p:nvSpPr>
          <p:cNvPr id="9" name="CuadroTexto 6"/>
          <p:cNvSpPr txBox="1"/>
          <p:nvPr/>
        </p:nvSpPr>
        <p:spPr>
          <a:xfrm>
            <a:off x="193634" y="1229032"/>
            <a:ext cx="8468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8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Identificar sectores con gran crecimiento de empleos durante y después de COVID-19, por ejemplo, en informática, turismo y salud y programas que construyan destrezas para ayudar a los jóvenes a prepararse para estos empleos!</a:t>
            </a:r>
            <a:br>
              <a:rPr lang="es-CR" sz="2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es-ES_tradnl" sz="18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67" y="1258328"/>
            <a:ext cx="7172645" cy="3680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04567" y="99650"/>
            <a:ext cx="5467560" cy="104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R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¿Cómo funciona el Aprendizaje de Calidad?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186813"/>
            <a:ext cx="8209935" cy="10203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R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Aprendizajes de calidad  </a:t>
            </a:r>
            <a:br>
              <a:rPr lang="es-CR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s-CR" altLang="en-US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 otras formas de formación en el lugar de trabajo</a:t>
            </a:r>
            <a:br>
              <a:rPr lang="es-CR" altLang="en-US" sz="25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es-ES_tradnl" sz="25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09" y="1298158"/>
            <a:ext cx="5938789" cy="3213339"/>
          </a:xfrm>
          <a:prstGeom prst="rect">
            <a:avLst/>
          </a:prstGeom>
        </p:spPr>
      </p:pic>
      <p:sp>
        <p:nvSpPr>
          <p:cNvPr id="7" name="CuadroTexto 4"/>
          <p:cNvSpPr txBox="1"/>
          <p:nvPr/>
        </p:nvSpPr>
        <p:spPr>
          <a:xfrm>
            <a:off x="157372" y="4693420"/>
            <a:ext cx="6638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R" altLang="en-US" sz="800" dirty="0">
                <a:solidFill>
                  <a:schemeClr val="tx1"/>
                </a:solidFill>
                <a:latin typeface="Times New Roman" panose="02020603050405020304" pitchFamily="18" charset="0"/>
              </a:rPr>
              <a:t>En algunos casos, la pasantía se integra como un componente en un programa de estudios completo</a:t>
            </a:r>
            <a:br>
              <a:rPr lang="es-CR" altLang="en-US" sz="800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s-CR" altLang="en-US" sz="800" dirty="0">
                <a:solidFill>
                  <a:schemeClr val="tx1"/>
                </a:solidFill>
                <a:latin typeface="Times New Roman" panose="02020603050405020304" pitchFamily="18" charset="0"/>
              </a:rPr>
              <a:t>Fuente: Adaptado de OIT ILO (2012) </a:t>
            </a:r>
            <a:r>
              <a:rPr lang="es-CR" altLang="en-US" sz="8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Overview of Apprenticeship Systems and Issues: ILO contribution to the G20 Task Force on </a:t>
            </a:r>
            <a:r>
              <a:rPr lang="es-CR" altLang="en-US" sz="800" i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Employment</a:t>
            </a:r>
            <a:endParaRPr lang="es-ES_tradnl" sz="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37876" y="218686"/>
            <a:ext cx="7193298" cy="936814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CR" altLang="en-US" sz="25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Los cuatro pilares del Aprendizaje de Calidad de OIT/Cinterfor </a:t>
            </a:r>
            <a:endParaRPr lang="es-ES_tradnl" sz="25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CuadroTexto 8"/>
          <p:cNvSpPr txBox="1"/>
          <p:nvPr/>
        </p:nvSpPr>
        <p:spPr>
          <a:xfrm>
            <a:off x="501506" y="1425224"/>
            <a:ext cx="57437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0"/>
              </a:spcBef>
              <a:buFontTx/>
              <a:buAutoNum type="arabicPeriod"/>
            </a:pPr>
            <a:r>
              <a:rPr lang="es-CR" altLang="en-US" sz="18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Utilizar amplios mecanismos de “Diálogo Social”.</a:t>
            </a:r>
          </a:p>
          <a:p>
            <a:pPr marL="342900" indent="-342900" eaLnBrk="0" hangingPunct="0">
              <a:spcBef>
                <a:spcPct val="0"/>
              </a:spcBef>
              <a:buFont typeface="+mj-lt"/>
              <a:buAutoNum type="arabicPeriod"/>
            </a:pPr>
            <a:endParaRPr lang="es-CR" altLang="en-US" sz="18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eaLnBrk="0" hangingPunct="0">
              <a:spcBef>
                <a:spcPct val="0"/>
              </a:spcBef>
              <a:buFontTx/>
              <a:buAutoNum type="arabicPeriod"/>
            </a:pPr>
            <a:r>
              <a:rPr lang="es-CR" altLang="en-US" sz="18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Estar de acuerdo con una clara división de roles y responsabilidades entre todos los actores involucrados. </a:t>
            </a:r>
          </a:p>
          <a:p>
            <a:pPr marL="342900" indent="-342900" eaLnBrk="0" hangingPunct="0">
              <a:spcBef>
                <a:spcPct val="0"/>
              </a:spcBef>
              <a:buFont typeface="+mj-lt"/>
              <a:buAutoNum type="arabicPeriod"/>
            </a:pPr>
            <a:endParaRPr lang="es-CR" altLang="en-US" sz="18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eaLnBrk="0" hangingPunct="0">
              <a:spcBef>
                <a:spcPct val="0"/>
              </a:spcBef>
              <a:buFontTx/>
              <a:buAutoNum type="arabicPeriod"/>
            </a:pPr>
            <a:r>
              <a:rPr lang="es-CR" altLang="en-US" sz="18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Financiamiento justo y equilibrado de programas de aprendizaje.</a:t>
            </a:r>
          </a:p>
          <a:p>
            <a:pPr marL="342900" indent="-342900" eaLnBrk="0" hangingPunct="0">
              <a:spcBef>
                <a:spcPct val="0"/>
              </a:spcBef>
              <a:buFont typeface="+mj-lt"/>
              <a:buAutoNum type="arabicPeriod"/>
            </a:pPr>
            <a:endParaRPr lang="es-CR" altLang="en-US" sz="18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eaLnBrk="0" hangingPunct="0">
              <a:spcBef>
                <a:spcPct val="0"/>
              </a:spcBef>
              <a:buFontTx/>
              <a:buAutoNum type="arabicPeriod"/>
            </a:pPr>
            <a:r>
              <a:rPr lang="es-CR" altLang="en-US" sz="18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Proveer un marco legal robusto para los aprendizajes. </a:t>
            </a:r>
          </a:p>
          <a:p>
            <a:endParaRPr lang="es-ES_tradnl" sz="1800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08" b="96795" l="9351" r="93247">
                        <a14:foregroundMark x1="24935" y1="82051" x2="24935" y2="82051"/>
                        <a14:foregroundMark x1="45455" y1="64103" x2="45455" y2="64103"/>
                        <a14:foregroundMark x1="57143" y1="58974" x2="57143" y2="58974"/>
                        <a14:foregroundMark x1="59740" y1="41346" x2="59740" y2="41346"/>
                        <a14:foregroundMark x1="75844" y1="23397" x2="75844" y2="23397"/>
                        <a14:foregroundMark x1="77662" y1="46154" x2="77662" y2="46154"/>
                        <a14:foregroundMark x1="78182" y1="67628" x2="78182" y2="67628"/>
                        <a14:foregroundMark x1="76364" y1="81410" x2="76364" y2="81410"/>
                        <a14:foregroundMark x1="36364" y1="83974" x2="36364" y2="83974"/>
                        <a14:foregroundMark x1="27792" y1="71795" x2="27792" y2="71795"/>
                        <a14:foregroundMark x1="45195" y1="50641" x2="45195" y2="50641"/>
                        <a14:foregroundMark x1="60779" y1="28846" x2="60779" y2="28846"/>
                        <a14:foregroundMark x1="82857" y1="12500" x2="82857" y2="12500"/>
                        <a14:foregroundMark x1="83896" y1="8013" x2="83896" y2="8013"/>
                        <a14:foregroundMark x1="52208" y1="91987" x2="52208" y2="919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50" y="1184375"/>
            <a:ext cx="5274289" cy="426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476775" y="4451043"/>
            <a:ext cx="944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+mn-lt"/>
                <a:cs typeface="Arial" panose="020B0604020202020204" pitchFamily="34" charset="0"/>
              </a:rPr>
              <a:t>1. </a:t>
            </a:r>
            <a:r>
              <a:rPr lang="es-CR" altLang="en-US" sz="1200" b="1" dirty="0">
                <a:latin typeface="+mn-lt"/>
                <a:cs typeface="Arial" panose="020B0604020202020204" pitchFamily="34" charset="0"/>
              </a:rPr>
              <a:t>Diálogo Social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410423" y="3316136"/>
            <a:ext cx="103625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050" b="1" dirty="0">
              <a:latin typeface="+mn-lt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+mn-lt"/>
                <a:cs typeface="Arial" panose="020B0604020202020204" pitchFamily="34" charset="0"/>
              </a:rPr>
              <a:t>2</a:t>
            </a:r>
            <a:r>
              <a:rPr lang="es-CR" altLang="en-US" sz="1200" b="1" dirty="0">
                <a:latin typeface="+mn-lt"/>
                <a:cs typeface="Arial" panose="020B0604020202020204" pitchFamily="34" charset="0"/>
              </a:rPr>
              <a:t>. Roles y Responsa- </a:t>
            </a:r>
            <a:r>
              <a:rPr lang="es-CR" altLang="en-US" sz="1200" b="1" dirty="0" err="1">
                <a:latin typeface="+mn-lt"/>
                <a:cs typeface="Arial" panose="020B0604020202020204" pitchFamily="34" charset="0"/>
              </a:rPr>
              <a:t>bilidades</a:t>
            </a:r>
            <a:endParaRPr lang="es-CR" altLang="en-US" sz="12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7360057" y="2500528"/>
            <a:ext cx="101286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100" dirty="0">
              <a:latin typeface="+mn-lt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+mn-lt"/>
                <a:cs typeface="Arial" panose="020B0604020202020204" pitchFamily="34" charset="0"/>
              </a:rPr>
              <a:t>3. </a:t>
            </a:r>
            <a:r>
              <a:rPr lang="en-US" altLang="en-US" sz="1200" b="1" dirty="0" err="1">
                <a:latin typeface="+mn-lt"/>
                <a:cs typeface="Arial" panose="020B0604020202020204" pitchFamily="34" charset="0"/>
              </a:rPr>
              <a:t>Finan</a:t>
            </a:r>
            <a:r>
              <a:rPr lang="en-US" altLang="en-US" sz="1200" b="1" dirty="0">
                <a:latin typeface="+mn-lt"/>
                <a:cs typeface="Arial" panose="020B0604020202020204" pitchFamily="34" charset="0"/>
              </a:rPr>
              <a:t>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 err="1">
                <a:latin typeface="+mn-lt"/>
                <a:cs typeface="Arial" panose="020B0604020202020204" pitchFamily="34" charset="0"/>
              </a:rPr>
              <a:t>ciamiento</a:t>
            </a:r>
            <a:endParaRPr lang="en-GB" altLang="en-US" sz="12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8372917" y="1663190"/>
            <a:ext cx="855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>
                <a:latin typeface="+mn-lt"/>
                <a:cs typeface="Arial" panose="020B0604020202020204" pitchFamily="34" charset="0"/>
              </a:rPr>
              <a:t>4</a:t>
            </a:r>
            <a:r>
              <a:rPr lang="es-CR" altLang="en-US" sz="1200" b="1" dirty="0">
                <a:latin typeface="+mn-lt"/>
                <a:cs typeface="Arial" panose="020B0604020202020204" pitchFamily="34" charset="0"/>
              </a:rPr>
              <a:t>. Marco Legal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195" y="774033"/>
            <a:ext cx="1066879" cy="15142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931" y="4681875"/>
            <a:ext cx="5212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http://www.oitcinterfor.org/sites/default/files/file_publicacion/AprendizajedeCalidad_web.pdf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75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458" y="511277"/>
            <a:ext cx="7610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>
                <a:solidFill>
                  <a:srgbClr val="FF800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Elementos adicionales en el marco de referencia de OIT</a:t>
            </a:r>
            <a:endParaRPr lang="es-ES_tradnl" sz="2400" dirty="0">
              <a:solidFill>
                <a:srgbClr val="FF800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818" y="979131"/>
            <a:ext cx="1564595" cy="221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948" y="1730477"/>
            <a:ext cx="49849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2000" dirty="0"/>
              <a:t>Gran relevancia para el mercado de trabajo.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sz="2000" dirty="0" err="1"/>
              <a:t>Inclusividad</a:t>
            </a:r>
            <a:r>
              <a:rPr lang="es-UY" sz="2000" dirty="0"/>
              <a:t>.</a:t>
            </a:r>
            <a:endParaRPr lang="en-GB" sz="2000" dirty="0"/>
          </a:p>
        </p:txBody>
      </p:sp>
      <p:pic>
        <p:nvPicPr>
          <p:cNvPr id="5" name="Picture 2" descr="https://www.ilo.org/wcmsp5/groups/public/---ed_norm/---relconf/documents/image/wcms_73115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119" y="2602047"/>
            <a:ext cx="1742699" cy="244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5303" y="3688340"/>
            <a:ext cx="4833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https://www.ilo.org/wcmsp5/groups/public/---ed_norm/---relconf/documents/meetingdocument/wcms_731203.pdf</a:t>
            </a:r>
            <a:endParaRPr lang="en-GB" dirty="0"/>
          </a:p>
          <a:p>
            <a:endParaRPr lang="es-UY" dirty="0">
              <a:hlinkClick r:id="rId5"/>
            </a:endParaRPr>
          </a:p>
          <a:p>
            <a:r>
              <a:rPr lang="es-UY" dirty="0">
                <a:hlinkClick r:id="rId5"/>
              </a:rPr>
              <a:t>https://www.ilo.org/wcmsp5/groups/public/---ed_emp/---ifp_skills/documents/publication/wcms_607466.pdf</a:t>
            </a:r>
            <a:endParaRPr lang="es-UY" dirty="0"/>
          </a:p>
          <a:p>
            <a:endParaRPr lang="es-UY" dirty="0"/>
          </a:p>
          <a:p>
            <a:endParaRPr lang="es-UY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33101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2021_base_AQ.potx" id="{F14BBA91-4DFE-48F7-92B4-07833A045FE7}" vid="{E84F055D-1F2C-4598-8571-1F2E731F21C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2021_base_AQ</Template>
  <TotalTime>1354</TotalTime>
  <Words>1565</Words>
  <Application>Microsoft Office PowerPoint</Application>
  <PresentationFormat>Presentación en pantalla (16:9)</PresentationFormat>
  <Paragraphs>119</Paragraphs>
  <Slides>19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Noto Sans</vt:lpstr>
      <vt:lpstr>Times New Roman</vt:lpstr>
      <vt:lpstr>Wingdings</vt:lpstr>
      <vt:lpstr>Wingdings 3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Matosas, Anaclara</dc:creator>
  <cp:lastModifiedBy>Karina Cumandá Segura Muñoz</cp:lastModifiedBy>
  <cp:revision>19</cp:revision>
  <dcterms:created xsi:type="dcterms:W3CDTF">2021-06-02T14:14:55Z</dcterms:created>
  <dcterms:modified xsi:type="dcterms:W3CDTF">2021-08-06T20:22:12Z</dcterms:modified>
</cp:coreProperties>
</file>