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2" r:id="rId3"/>
    <p:sldId id="263" r:id="rId4"/>
    <p:sldId id="267" r:id="rId5"/>
    <p:sldId id="268" r:id="rId6"/>
    <p:sldId id="264" r:id="rId7"/>
    <p:sldId id="265" r:id="rId8"/>
    <p:sldId id="266" r:id="rId9"/>
    <p:sldId id="269" r:id="rId10"/>
    <p:sldId id="270" r:id="rId11"/>
    <p:sldId id="272" r:id="rId12"/>
    <p:sldId id="279" r:id="rId13"/>
    <p:sldId id="273" r:id="rId14"/>
    <p:sldId id="274" r:id="rId15"/>
    <p:sldId id="276" r:id="rId16"/>
    <p:sldId id="280" r:id="rId17"/>
    <p:sldId id="282" r:id="rId18"/>
    <p:sldId id="281" r:id="rId19"/>
    <p:sldId id="277" r:id="rId20"/>
    <p:sldId id="278" r:id="rId21"/>
    <p:sldId id="284" r:id="rId22"/>
    <p:sldId id="283" r:id="rId23"/>
    <p:sldId id="285" r:id="rId24"/>
    <p:sldId id="286" r:id="rId25"/>
    <p:sldId id="287" r:id="rId26"/>
  </p:sldIdLst>
  <p:sldSz cx="12192000" cy="6858000"/>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669" autoAdjust="0"/>
    <p:restoredTop sz="94309" autoAdjust="0"/>
  </p:normalViewPr>
  <p:slideViewPr>
    <p:cSldViewPr snapToGrid="0" snapToObjects="1">
      <p:cViewPr varScale="1">
        <p:scale>
          <a:sx n="107" d="100"/>
          <a:sy n="107" d="100"/>
        </p:scale>
        <p:origin x="1056" y="11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1C8B4E-A441-FD48-865B-2B714DC7A738}"/>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EC"/>
          </a:p>
        </p:txBody>
      </p:sp>
      <p:sp>
        <p:nvSpPr>
          <p:cNvPr id="3" name="Subtítulo 2">
            <a:extLst>
              <a:ext uri="{FF2B5EF4-FFF2-40B4-BE49-F238E27FC236}">
                <a16:creationId xmlns:a16="http://schemas.microsoft.com/office/drawing/2014/main" id="{36C3C347-F152-5B42-A879-4738BD41F01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EC"/>
          </a:p>
        </p:txBody>
      </p:sp>
      <p:sp>
        <p:nvSpPr>
          <p:cNvPr id="4" name="Marcador de fecha 3">
            <a:extLst>
              <a:ext uri="{FF2B5EF4-FFF2-40B4-BE49-F238E27FC236}">
                <a16:creationId xmlns:a16="http://schemas.microsoft.com/office/drawing/2014/main" id="{1F736498-AB4A-D54C-941A-F0E0FC0F1905}"/>
              </a:ext>
            </a:extLst>
          </p:cNvPr>
          <p:cNvSpPr>
            <a:spLocks noGrp="1"/>
          </p:cNvSpPr>
          <p:nvPr>
            <p:ph type="dt" sz="half" idx="10"/>
          </p:nvPr>
        </p:nvSpPr>
        <p:spPr/>
        <p:txBody>
          <a:bodyPr/>
          <a:lstStyle/>
          <a:p>
            <a:fld id="{6F660E00-8CE3-1A43-9E20-FF5DEFA07353}" type="datetimeFigureOut">
              <a:rPr lang="es-EC" smtClean="0"/>
              <a:t>2/8/2021</a:t>
            </a:fld>
            <a:endParaRPr lang="es-EC"/>
          </a:p>
        </p:txBody>
      </p:sp>
      <p:sp>
        <p:nvSpPr>
          <p:cNvPr id="5" name="Marcador de pie de página 4">
            <a:extLst>
              <a:ext uri="{FF2B5EF4-FFF2-40B4-BE49-F238E27FC236}">
                <a16:creationId xmlns:a16="http://schemas.microsoft.com/office/drawing/2014/main" id="{C260756C-170D-8746-B657-CA51E8026B4E}"/>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DBFF8E06-8AF0-D743-8E51-2A3AE6AAC05D}"/>
              </a:ext>
            </a:extLst>
          </p:cNvPr>
          <p:cNvSpPr>
            <a:spLocks noGrp="1"/>
          </p:cNvSpPr>
          <p:nvPr>
            <p:ph type="sldNum" sz="quarter" idx="12"/>
          </p:nvPr>
        </p:nvSpPr>
        <p:spPr/>
        <p:txBody>
          <a:bodyPr/>
          <a:lstStyle/>
          <a:p>
            <a:fld id="{C5EB6DA6-1053-C647-9E77-B42FB131DB4B}" type="slidenum">
              <a:rPr lang="es-EC" smtClean="0"/>
              <a:t>‹Nº›</a:t>
            </a:fld>
            <a:endParaRPr lang="es-EC"/>
          </a:p>
        </p:txBody>
      </p:sp>
    </p:spTree>
    <p:extLst>
      <p:ext uri="{BB962C8B-B14F-4D97-AF65-F5344CB8AC3E}">
        <p14:creationId xmlns:p14="http://schemas.microsoft.com/office/powerpoint/2010/main" val="41797502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F5CFDF0-3561-9B4C-B0FA-5E39F4E5F88A}"/>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texto vertical 2">
            <a:extLst>
              <a:ext uri="{FF2B5EF4-FFF2-40B4-BE49-F238E27FC236}">
                <a16:creationId xmlns:a16="http://schemas.microsoft.com/office/drawing/2014/main" id="{0AF929B6-6164-6D4E-8ED2-8540419252F4}"/>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5937522F-F46F-D447-B027-CC975EF50CCC}"/>
              </a:ext>
            </a:extLst>
          </p:cNvPr>
          <p:cNvSpPr>
            <a:spLocks noGrp="1"/>
          </p:cNvSpPr>
          <p:nvPr>
            <p:ph type="dt" sz="half" idx="10"/>
          </p:nvPr>
        </p:nvSpPr>
        <p:spPr/>
        <p:txBody>
          <a:bodyPr/>
          <a:lstStyle/>
          <a:p>
            <a:fld id="{6F660E00-8CE3-1A43-9E20-FF5DEFA07353}" type="datetimeFigureOut">
              <a:rPr lang="es-EC" smtClean="0"/>
              <a:t>2/8/2021</a:t>
            </a:fld>
            <a:endParaRPr lang="es-EC"/>
          </a:p>
        </p:txBody>
      </p:sp>
      <p:sp>
        <p:nvSpPr>
          <p:cNvPr id="5" name="Marcador de pie de página 4">
            <a:extLst>
              <a:ext uri="{FF2B5EF4-FFF2-40B4-BE49-F238E27FC236}">
                <a16:creationId xmlns:a16="http://schemas.microsoft.com/office/drawing/2014/main" id="{85934229-4C8B-CB47-991C-F853281E50D3}"/>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272C112E-47C5-5F42-B768-F11F5E5CD2CE}"/>
              </a:ext>
            </a:extLst>
          </p:cNvPr>
          <p:cNvSpPr>
            <a:spLocks noGrp="1"/>
          </p:cNvSpPr>
          <p:nvPr>
            <p:ph type="sldNum" sz="quarter" idx="12"/>
          </p:nvPr>
        </p:nvSpPr>
        <p:spPr/>
        <p:txBody>
          <a:bodyPr/>
          <a:lstStyle/>
          <a:p>
            <a:fld id="{C5EB6DA6-1053-C647-9E77-B42FB131DB4B}" type="slidenum">
              <a:rPr lang="es-EC" smtClean="0"/>
              <a:t>‹Nº›</a:t>
            </a:fld>
            <a:endParaRPr lang="es-EC"/>
          </a:p>
        </p:txBody>
      </p:sp>
    </p:spTree>
    <p:extLst>
      <p:ext uri="{BB962C8B-B14F-4D97-AF65-F5344CB8AC3E}">
        <p14:creationId xmlns:p14="http://schemas.microsoft.com/office/powerpoint/2010/main" val="2235523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BA8C9437-6D8C-754E-9E2C-528A2FF482CD}"/>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EC"/>
          </a:p>
        </p:txBody>
      </p:sp>
      <p:sp>
        <p:nvSpPr>
          <p:cNvPr id="3" name="Marcador de texto vertical 2">
            <a:extLst>
              <a:ext uri="{FF2B5EF4-FFF2-40B4-BE49-F238E27FC236}">
                <a16:creationId xmlns:a16="http://schemas.microsoft.com/office/drawing/2014/main" id="{768F63DE-7997-7A43-B900-A1872C8AC98F}"/>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B5D12425-1647-A040-91AD-435D5CD05624}"/>
              </a:ext>
            </a:extLst>
          </p:cNvPr>
          <p:cNvSpPr>
            <a:spLocks noGrp="1"/>
          </p:cNvSpPr>
          <p:nvPr>
            <p:ph type="dt" sz="half" idx="10"/>
          </p:nvPr>
        </p:nvSpPr>
        <p:spPr/>
        <p:txBody>
          <a:bodyPr/>
          <a:lstStyle/>
          <a:p>
            <a:fld id="{6F660E00-8CE3-1A43-9E20-FF5DEFA07353}" type="datetimeFigureOut">
              <a:rPr lang="es-EC" smtClean="0"/>
              <a:t>2/8/2021</a:t>
            </a:fld>
            <a:endParaRPr lang="es-EC"/>
          </a:p>
        </p:txBody>
      </p:sp>
      <p:sp>
        <p:nvSpPr>
          <p:cNvPr id="5" name="Marcador de pie de página 4">
            <a:extLst>
              <a:ext uri="{FF2B5EF4-FFF2-40B4-BE49-F238E27FC236}">
                <a16:creationId xmlns:a16="http://schemas.microsoft.com/office/drawing/2014/main" id="{CF66BB0D-0E69-F446-8C8F-37133200C895}"/>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1BB3FC38-62E8-A845-8BC1-969083160375}"/>
              </a:ext>
            </a:extLst>
          </p:cNvPr>
          <p:cNvSpPr>
            <a:spLocks noGrp="1"/>
          </p:cNvSpPr>
          <p:nvPr>
            <p:ph type="sldNum" sz="quarter" idx="12"/>
          </p:nvPr>
        </p:nvSpPr>
        <p:spPr/>
        <p:txBody>
          <a:bodyPr/>
          <a:lstStyle/>
          <a:p>
            <a:fld id="{C5EB6DA6-1053-C647-9E77-B42FB131DB4B}" type="slidenum">
              <a:rPr lang="es-EC" smtClean="0"/>
              <a:t>‹Nº›</a:t>
            </a:fld>
            <a:endParaRPr lang="es-EC"/>
          </a:p>
        </p:txBody>
      </p:sp>
    </p:spTree>
    <p:extLst>
      <p:ext uri="{BB962C8B-B14F-4D97-AF65-F5344CB8AC3E}">
        <p14:creationId xmlns:p14="http://schemas.microsoft.com/office/powerpoint/2010/main" val="12923871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F2C6486-895A-4F4E-9884-8EBEA82001E5}"/>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71D7D0E2-D436-DD44-907E-BC4453CF844E}"/>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7981D769-1D42-464D-8506-B56A30704215}"/>
              </a:ext>
            </a:extLst>
          </p:cNvPr>
          <p:cNvSpPr>
            <a:spLocks noGrp="1"/>
          </p:cNvSpPr>
          <p:nvPr>
            <p:ph type="dt" sz="half" idx="10"/>
          </p:nvPr>
        </p:nvSpPr>
        <p:spPr/>
        <p:txBody>
          <a:bodyPr/>
          <a:lstStyle/>
          <a:p>
            <a:fld id="{6F660E00-8CE3-1A43-9E20-FF5DEFA07353}" type="datetimeFigureOut">
              <a:rPr lang="es-EC" smtClean="0"/>
              <a:t>2/8/2021</a:t>
            </a:fld>
            <a:endParaRPr lang="es-EC"/>
          </a:p>
        </p:txBody>
      </p:sp>
      <p:sp>
        <p:nvSpPr>
          <p:cNvPr id="5" name="Marcador de pie de página 4">
            <a:extLst>
              <a:ext uri="{FF2B5EF4-FFF2-40B4-BE49-F238E27FC236}">
                <a16:creationId xmlns:a16="http://schemas.microsoft.com/office/drawing/2014/main" id="{4812D2F2-8A53-894A-9209-3CC146CFCA5B}"/>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FD5EC06F-80A5-E74A-AB65-2B16957AEA8F}"/>
              </a:ext>
            </a:extLst>
          </p:cNvPr>
          <p:cNvSpPr>
            <a:spLocks noGrp="1"/>
          </p:cNvSpPr>
          <p:nvPr>
            <p:ph type="sldNum" sz="quarter" idx="12"/>
          </p:nvPr>
        </p:nvSpPr>
        <p:spPr/>
        <p:txBody>
          <a:bodyPr/>
          <a:lstStyle/>
          <a:p>
            <a:fld id="{C5EB6DA6-1053-C647-9E77-B42FB131DB4B}" type="slidenum">
              <a:rPr lang="es-EC" smtClean="0"/>
              <a:t>‹Nº›</a:t>
            </a:fld>
            <a:endParaRPr lang="es-EC"/>
          </a:p>
        </p:txBody>
      </p:sp>
    </p:spTree>
    <p:extLst>
      <p:ext uri="{BB962C8B-B14F-4D97-AF65-F5344CB8AC3E}">
        <p14:creationId xmlns:p14="http://schemas.microsoft.com/office/powerpoint/2010/main" val="280405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D233B37-9527-0B48-9439-F7333DAAAE00}"/>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6D7DFE61-1538-7B4F-A89E-2ED51D15108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32FAF30-7EFA-3C43-B416-641220DD9074}"/>
              </a:ext>
            </a:extLst>
          </p:cNvPr>
          <p:cNvSpPr>
            <a:spLocks noGrp="1"/>
          </p:cNvSpPr>
          <p:nvPr>
            <p:ph type="dt" sz="half" idx="10"/>
          </p:nvPr>
        </p:nvSpPr>
        <p:spPr/>
        <p:txBody>
          <a:bodyPr/>
          <a:lstStyle/>
          <a:p>
            <a:fld id="{6F660E00-8CE3-1A43-9E20-FF5DEFA07353}" type="datetimeFigureOut">
              <a:rPr lang="es-EC" smtClean="0"/>
              <a:t>2/8/2021</a:t>
            </a:fld>
            <a:endParaRPr lang="es-EC"/>
          </a:p>
        </p:txBody>
      </p:sp>
      <p:sp>
        <p:nvSpPr>
          <p:cNvPr id="5" name="Marcador de pie de página 4">
            <a:extLst>
              <a:ext uri="{FF2B5EF4-FFF2-40B4-BE49-F238E27FC236}">
                <a16:creationId xmlns:a16="http://schemas.microsoft.com/office/drawing/2014/main" id="{58419427-0C3A-0240-872B-CDC3E571264C}"/>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B40FE207-5341-4749-A2B6-9D41F8FBDBC5}"/>
              </a:ext>
            </a:extLst>
          </p:cNvPr>
          <p:cNvSpPr>
            <a:spLocks noGrp="1"/>
          </p:cNvSpPr>
          <p:nvPr>
            <p:ph type="sldNum" sz="quarter" idx="12"/>
          </p:nvPr>
        </p:nvSpPr>
        <p:spPr/>
        <p:txBody>
          <a:bodyPr/>
          <a:lstStyle/>
          <a:p>
            <a:fld id="{C5EB6DA6-1053-C647-9E77-B42FB131DB4B}" type="slidenum">
              <a:rPr lang="es-EC" smtClean="0"/>
              <a:t>‹Nº›</a:t>
            </a:fld>
            <a:endParaRPr lang="es-EC"/>
          </a:p>
        </p:txBody>
      </p:sp>
    </p:spTree>
    <p:extLst>
      <p:ext uri="{BB962C8B-B14F-4D97-AF65-F5344CB8AC3E}">
        <p14:creationId xmlns:p14="http://schemas.microsoft.com/office/powerpoint/2010/main" val="29828037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9FA161E-C83B-E848-9220-67B964BD4A9D}"/>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90D9E642-92D5-AB44-B163-33F7BE1226F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contenido 3">
            <a:extLst>
              <a:ext uri="{FF2B5EF4-FFF2-40B4-BE49-F238E27FC236}">
                <a16:creationId xmlns:a16="http://schemas.microsoft.com/office/drawing/2014/main" id="{0B3D0DAE-ED23-424D-B31D-C4F50A3EF46E}"/>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5" name="Marcador de fecha 4">
            <a:extLst>
              <a:ext uri="{FF2B5EF4-FFF2-40B4-BE49-F238E27FC236}">
                <a16:creationId xmlns:a16="http://schemas.microsoft.com/office/drawing/2014/main" id="{E0C9E114-9522-6D45-BA2D-0E4AEE65D9EF}"/>
              </a:ext>
            </a:extLst>
          </p:cNvPr>
          <p:cNvSpPr>
            <a:spLocks noGrp="1"/>
          </p:cNvSpPr>
          <p:nvPr>
            <p:ph type="dt" sz="half" idx="10"/>
          </p:nvPr>
        </p:nvSpPr>
        <p:spPr/>
        <p:txBody>
          <a:bodyPr/>
          <a:lstStyle/>
          <a:p>
            <a:fld id="{6F660E00-8CE3-1A43-9E20-FF5DEFA07353}" type="datetimeFigureOut">
              <a:rPr lang="es-EC" smtClean="0"/>
              <a:t>2/8/2021</a:t>
            </a:fld>
            <a:endParaRPr lang="es-EC"/>
          </a:p>
        </p:txBody>
      </p:sp>
      <p:sp>
        <p:nvSpPr>
          <p:cNvPr id="6" name="Marcador de pie de página 5">
            <a:extLst>
              <a:ext uri="{FF2B5EF4-FFF2-40B4-BE49-F238E27FC236}">
                <a16:creationId xmlns:a16="http://schemas.microsoft.com/office/drawing/2014/main" id="{241B5712-119F-0F42-8CF9-D3A44C6760B8}"/>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CBB52A9D-279D-A346-A5F7-EB09441E2FFE}"/>
              </a:ext>
            </a:extLst>
          </p:cNvPr>
          <p:cNvSpPr>
            <a:spLocks noGrp="1"/>
          </p:cNvSpPr>
          <p:nvPr>
            <p:ph type="sldNum" sz="quarter" idx="12"/>
          </p:nvPr>
        </p:nvSpPr>
        <p:spPr/>
        <p:txBody>
          <a:bodyPr/>
          <a:lstStyle/>
          <a:p>
            <a:fld id="{C5EB6DA6-1053-C647-9E77-B42FB131DB4B}" type="slidenum">
              <a:rPr lang="es-EC" smtClean="0"/>
              <a:t>‹Nº›</a:t>
            </a:fld>
            <a:endParaRPr lang="es-EC"/>
          </a:p>
        </p:txBody>
      </p:sp>
    </p:spTree>
    <p:extLst>
      <p:ext uri="{BB962C8B-B14F-4D97-AF65-F5344CB8AC3E}">
        <p14:creationId xmlns:p14="http://schemas.microsoft.com/office/powerpoint/2010/main" val="19255234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E19F36F-F47A-384D-AF60-50F6A9C39B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BD896DCD-EDE1-A142-9295-B368C0F061A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0146E76E-243F-3445-980E-ACACF80CC189}"/>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5" name="Marcador de texto 4">
            <a:extLst>
              <a:ext uri="{FF2B5EF4-FFF2-40B4-BE49-F238E27FC236}">
                <a16:creationId xmlns:a16="http://schemas.microsoft.com/office/drawing/2014/main" id="{190FDA21-F94C-8444-826C-8C6D38DBA6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787C0C30-BB29-E54B-86DE-DC10C2034A1C}"/>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7" name="Marcador de fecha 6">
            <a:extLst>
              <a:ext uri="{FF2B5EF4-FFF2-40B4-BE49-F238E27FC236}">
                <a16:creationId xmlns:a16="http://schemas.microsoft.com/office/drawing/2014/main" id="{058706D1-54C1-DB42-82D3-FE164E48BA29}"/>
              </a:ext>
            </a:extLst>
          </p:cNvPr>
          <p:cNvSpPr>
            <a:spLocks noGrp="1"/>
          </p:cNvSpPr>
          <p:nvPr>
            <p:ph type="dt" sz="half" idx="10"/>
          </p:nvPr>
        </p:nvSpPr>
        <p:spPr/>
        <p:txBody>
          <a:bodyPr/>
          <a:lstStyle/>
          <a:p>
            <a:fld id="{6F660E00-8CE3-1A43-9E20-FF5DEFA07353}" type="datetimeFigureOut">
              <a:rPr lang="es-EC" smtClean="0"/>
              <a:t>2/8/2021</a:t>
            </a:fld>
            <a:endParaRPr lang="es-EC"/>
          </a:p>
        </p:txBody>
      </p:sp>
      <p:sp>
        <p:nvSpPr>
          <p:cNvPr id="8" name="Marcador de pie de página 7">
            <a:extLst>
              <a:ext uri="{FF2B5EF4-FFF2-40B4-BE49-F238E27FC236}">
                <a16:creationId xmlns:a16="http://schemas.microsoft.com/office/drawing/2014/main" id="{926FB9FA-69B9-5C4B-8188-403F343DF3F5}"/>
              </a:ext>
            </a:extLst>
          </p:cNvPr>
          <p:cNvSpPr>
            <a:spLocks noGrp="1"/>
          </p:cNvSpPr>
          <p:nvPr>
            <p:ph type="ftr" sz="quarter" idx="11"/>
          </p:nvPr>
        </p:nvSpPr>
        <p:spPr/>
        <p:txBody>
          <a:bodyPr/>
          <a:lstStyle/>
          <a:p>
            <a:endParaRPr lang="es-EC"/>
          </a:p>
        </p:txBody>
      </p:sp>
      <p:sp>
        <p:nvSpPr>
          <p:cNvPr id="9" name="Marcador de número de diapositiva 8">
            <a:extLst>
              <a:ext uri="{FF2B5EF4-FFF2-40B4-BE49-F238E27FC236}">
                <a16:creationId xmlns:a16="http://schemas.microsoft.com/office/drawing/2014/main" id="{89B25B9F-769F-7143-A242-F84E10455F0C}"/>
              </a:ext>
            </a:extLst>
          </p:cNvPr>
          <p:cNvSpPr>
            <a:spLocks noGrp="1"/>
          </p:cNvSpPr>
          <p:nvPr>
            <p:ph type="sldNum" sz="quarter" idx="12"/>
          </p:nvPr>
        </p:nvSpPr>
        <p:spPr/>
        <p:txBody>
          <a:bodyPr/>
          <a:lstStyle/>
          <a:p>
            <a:fld id="{C5EB6DA6-1053-C647-9E77-B42FB131DB4B}" type="slidenum">
              <a:rPr lang="es-EC" smtClean="0"/>
              <a:t>‹Nº›</a:t>
            </a:fld>
            <a:endParaRPr lang="es-EC"/>
          </a:p>
        </p:txBody>
      </p:sp>
    </p:spTree>
    <p:extLst>
      <p:ext uri="{BB962C8B-B14F-4D97-AF65-F5344CB8AC3E}">
        <p14:creationId xmlns:p14="http://schemas.microsoft.com/office/powerpoint/2010/main" val="4762582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833C068-2270-344F-AE36-909940C5114C}"/>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fecha 2">
            <a:extLst>
              <a:ext uri="{FF2B5EF4-FFF2-40B4-BE49-F238E27FC236}">
                <a16:creationId xmlns:a16="http://schemas.microsoft.com/office/drawing/2014/main" id="{CD0AA040-73AD-0644-9834-CFE1CF6633EF}"/>
              </a:ext>
            </a:extLst>
          </p:cNvPr>
          <p:cNvSpPr>
            <a:spLocks noGrp="1"/>
          </p:cNvSpPr>
          <p:nvPr>
            <p:ph type="dt" sz="half" idx="10"/>
          </p:nvPr>
        </p:nvSpPr>
        <p:spPr/>
        <p:txBody>
          <a:bodyPr/>
          <a:lstStyle/>
          <a:p>
            <a:fld id="{6F660E00-8CE3-1A43-9E20-FF5DEFA07353}" type="datetimeFigureOut">
              <a:rPr lang="es-EC" smtClean="0"/>
              <a:t>2/8/2021</a:t>
            </a:fld>
            <a:endParaRPr lang="es-EC"/>
          </a:p>
        </p:txBody>
      </p:sp>
      <p:sp>
        <p:nvSpPr>
          <p:cNvPr id="4" name="Marcador de pie de página 3">
            <a:extLst>
              <a:ext uri="{FF2B5EF4-FFF2-40B4-BE49-F238E27FC236}">
                <a16:creationId xmlns:a16="http://schemas.microsoft.com/office/drawing/2014/main" id="{86325A1E-2D7C-1044-80CA-B7D75196765A}"/>
              </a:ext>
            </a:extLst>
          </p:cNvPr>
          <p:cNvSpPr>
            <a:spLocks noGrp="1"/>
          </p:cNvSpPr>
          <p:nvPr>
            <p:ph type="ftr" sz="quarter" idx="11"/>
          </p:nvPr>
        </p:nvSpPr>
        <p:spPr/>
        <p:txBody>
          <a:bodyPr/>
          <a:lstStyle/>
          <a:p>
            <a:endParaRPr lang="es-EC"/>
          </a:p>
        </p:txBody>
      </p:sp>
      <p:sp>
        <p:nvSpPr>
          <p:cNvPr id="5" name="Marcador de número de diapositiva 4">
            <a:extLst>
              <a:ext uri="{FF2B5EF4-FFF2-40B4-BE49-F238E27FC236}">
                <a16:creationId xmlns:a16="http://schemas.microsoft.com/office/drawing/2014/main" id="{365CCF08-8293-0046-9E65-DBFA3046B441}"/>
              </a:ext>
            </a:extLst>
          </p:cNvPr>
          <p:cNvSpPr>
            <a:spLocks noGrp="1"/>
          </p:cNvSpPr>
          <p:nvPr>
            <p:ph type="sldNum" sz="quarter" idx="12"/>
          </p:nvPr>
        </p:nvSpPr>
        <p:spPr/>
        <p:txBody>
          <a:bodyPr/>
          <a:lstStyle/>
          <a:p>
            <a:fld id="{C5EB6DA6-1053-C647-9E77-B42FB131DB4B}" type="slidenum">
              <a:rPr lang="es-EC" smtClean="0"/>
              <a:t>‹Nº›</a:t>
            </a:fld>
            <a:endParaRPr lang="es-EC"/>
          </a:p>
        </p:txBody>
      </p:sp>
    </p:spTree>
    <p:extLst>
      <p:ext uri="{BB962C8B-B14F-4D97-AF65-F5344CB8AC3E}">
        <p14:creationId xmlns:p14="http://schemas.microsoft.com/office/powerpoint/2010/main" val="10381351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6E38A6D1-331C-424A-B8F8-FD2E8D311B9E}"/>
              </a:ext>
            </a:extLst>
          </p:cNvPr>
          <p:cNvSpPr>
            <a:spLocks noGrp="1"/>
          </p:cNvSpPr>
          <p:nvPr>
            <p:ph type="dt" sz="half" idx="10"/>
          </p:nvPr>
        </p:nvSpPr>
        <p:spPr/>
        <p:txBody>
          <a:bodyPr/>
          <a:lstStyle/>
          <a:p>
            <a:fld id="{6F660E00-8CE3-1A43-9E20-FF5DEFA07353}" type="datetimeFigureOut">
              <a:rPr lang="es-EC" smtClean="0"/>
              <a:t>2/8/2021</a:t>
            </a:fld>
            <a:endParaRPr lang="es-EC"/>
          </a:p>
        </p:txBody>
      </p:sp>
      <p:sp>
        <p:nvSpPr>
          <p:cNvPr id="3" name="Marcador de pie de página 2">
            <a:extLst>
              <a:ext uri="{FF2B5EF4-FFF2-40B4-BE49-F238E27FC236}">
                <a16:creationId xmlns:a16="http://schemas.microsoft.com/office/drawing/2014/main" id="{B01B573B-6BFB-AF4A-926E-0CEAE362FCB1}"/>
              </a:ext>
            </a:extLst>
          </p:cNvPr>
          <p:cNvSpPr>
            <a:spLocks noGrp="1"/>
          </p:cNvSpPr>
          <p:nvPr>
            <p:ph type="ftr" sz="quarter" idx="11"/>
          </p:nvPr>
        </p:nvSpPr>
        <p:spPr/>
        <p:txBody>
          <a:bodyPr/>
          <a:lstStyle/>
          <a:p>
            <a:endParaRPr lang="es-EC"/>
          </a:p>
        </p:txBody>
      </p:sp>
      <p:sp>
        <p:nvSpPr>
          <p:cNvPr id="4" name="Marcador de número de diapositiva 3">
            <a:extLst>
              <a:ext uri="{FF2B5EF4-FFF2-40B4-BE49-F238E27FC236}">
                <a16:creationId xmlns:a16="http://schemas.microsoft.com/office/drawing/2014/main" id="{426EE4CE-F40E-1141-97DC-937191431011}"/>
              </a:ext>
            </a:extLst>
          </p:cNvPr>
          <p:cNvSpPr>
            <a:spLocks noGrp="1"/>
          </p:cNvSpPr>
          <p:nvPr>
            <p:ph type="sldNum" sz="quarter" idx="12"/>
          </p:nvPr>
        </p:nvSpPr>
        <p:spPr/>
        <p:txBody>
          <a:bodyPr/>
          <a:lstStyle/>
          <a:p>
            <a:fld id="{C5EB6DA6-1053-C647-9E77-B42FB131DB4B}" type="slidenum">
              <a:rPr lang="es-EC" smtClean="0"/>
              <a:t>‹Nº›</a:t>
            </a:fld>
            <a:endParaRPr lang="es-EC"/>
          </a:p>
        </p:txBody>
      </p:sp>
    </p:spTree>
    <p:extLst>
      <p:ext uri="{BB962C8B-B14F-4D97-AF65-F5344CB8AC3E}">
        <p14:creationId xmlns:p14="http://schemas.microsoft.com/office/powerpoint/2010/main" val="14310361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E65ABAC-209C-1947-B828-47ACC1CB965B}"/>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022286E6-1C11-804C-BF22-BCDF3055C2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texto 3">
            <a:extLst>
              <a:ext uri="{FF2B5EF4-FFF2-40B4-BE49-F238E27FC236}">
                <a16:creationId xmlns:a16="http://schemas.microsoft.com/office/drawing/2014/main" id="{42826723-3A90-BD41-86A6-A31A3DD422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0CDA60D-842C-6349-85C4-6115ABEA7DA0}"/>
              </a:ext>
            </a:extLst>
          </p:cNvPr>
          <p:cNvSpPr>
            <a:spLocks noGrp="1"/>
          </p:cNvSpPr>
          <p:nvPr>
            <p:ph type="dt" sz="half" idx="10"/>
          </p:nvPr>
        </p:nvSpPr>
        <p:spPr/>
        <p:txBody>
          <a:bodyPr/>
          <a:lstStyle/>
          <a:p>
            <a:fld id="{6F660E00-8CE3-1A43-9E20-FF5DEFA07353}" type="datetimeFigureOut">
              <a:rPr lang="es-EC" smtClean="0"/>
              <a:t>2/8/2021</a:t>
            </a:fld>
            <a:endParaRPr lang="es-EC"/>
          </a:p>
        </p:txBody>
      </p:sp>
      <p:sp>
        <p:nvSpPr>
          <p:cNvPr id="6" name="Marcador de pie de página 5">
            <a:extLst>
              <a:ext uri="{FF2B5EF4-FFF2-40B4-BE49-F238E27FC236}">
                <a16:creationId xmlns:a16="http://schemas.microsoft.com/office/drawing/2014/main" id="{540A7082-8124-FE41-9600-3C391AD4F73E}"/>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798B0A32-C7BE-994C-8DCD-C1FEECF896BC}"/>
              </a:ext>
            </a:extLst>
          </p:cNvPr>
          <p:cNvSpPr>
            <a:spLocks noGrp="1"/>
          </p:cNvSpPr>
          <p:nvPr>
            <p:ph type="sldNum" sz="quarter" idx="12"/>
          </p:nvPr>
        </p:nvSpPr>
        <p:spPr/>
        <p:txBody>
          <a:bodyPr/>
          <a:lstStyle/>
          <a:p>
            <a:fld id="{C5EB6DA6-1053-C647-9E77-B42FB131DB4B}" type="slidenum">
              <a:rPr lang="es-EC" smtClean="0"/>
              <a:t>‹Nº›</a:t>
            </a:fld>
            <a:endParaRPr lang="es-EC"/>
          </a:p>
        </p:txBody>
      </p:sp>
    </p:spTree>
    <p:extLst>
      <p:ext uri="{BB962C8B-B14F-4D97-AF65-F5344CB8AC3E}">
        <p14:creationId xmlns:p14="http://schemas.microsoft.com/office/powerpoint/2010/main" val="30898915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47C10D7-99C9-2A49-BE85-40C748214E2C}"/>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EC"/>
          </a:p>
        </p:txBody>
      </p:sp>
      <p:sp>
        <p:nvSpPr>
          <p:cNvPr id="3" name="Marcador de posición de imagen 2">
            <a:extLst>
              <a:ext uri="{FF2B5EF4-FFF2-40B4-BE49-F238E27FC236}">
                <a16:creationId xmlns:a16="http://schemas.microsoft.com/office/drawing/2014/main" id="{71D18910-3B9E-1344-B043-FE903124BF2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C"/>
          </a:p>
        </p:txBody>
      </p:sp>
      <p:sp>
        <p:nvSpPr>
          <p:cNvPr id="4" name="Marcador de texto 3">
            <a:extLst>
              <a:ext uri="{FF2B5EF4-FFF2-40B4-BE49-F238E27FC236}">
                <a16:creationId xmlns:a16="http://schemas.microsoft.com/office/drawing/2014/main" id="{50F0096C-2296-304A-B6D3-7727123782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40F33DA1-7B03-4345-8184-0B8EC1002535}"/>
              </a:ext>
            </a:extLst>
          </p:cNvPr>
          <p:cNvSpPr>
            <a:spLocks noGrp="1"/>
          </p:cNvSpPr>
          <p:nvPr>
            <p:ph type="dt" sz="half" idx="10"/>
          </p:nvPr>
        </p:nvSpPr>
        <p:spPr/>
        <p:txBody>
          <a:bodyPr/>
          <a:lstStyle/>
          <a:p>
            <a:fld id="{6F660E00-8CE3-1A43-9E20-FF5DEFA07353}" type="datetimeFigureOut">
              <a:rPr lang="es-EC" smtClean="0"/>
              <a:t>2/8/2021</a:t>
            </a:fld>
            <a:endParaRPr lang="es-EC"/>
          </a:p>
        </p:txBody>
      </p:sp>
      <p:sp>
        <p:nvSpPr>
          <p:cNvPr id="6" name="Marcador de pie de página 5">
            <a:extLst>
              <a:ext uri="{FF2B5EF4-FFF2-40B4-BE49-F238E27FC236}">
                <a16:creationId xmlns:a16="http://schemas.microsoft.com/office/drawing/2014/main" id="{C7D22703-0F2B-B041-97FE-42BE91DC5FF4}"/>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D8C504F4-25BC-1B42-BC04-F80176B03BD1}"/>
              </a:ext>
            </a:extLst>
          </p:cNvPr>
          <p:cNvSpPr>
            <a:spLocks noGrp="1"/>
          </p:cNvSpPr>
          <p:nvPr>
            <p:ph type="sldNum" sz="quarter" idx="12"/>
          </p:nvPr>
        </p:nvSpPr>
        <p:spPr/>
        <p:txBody>
          <a:bodyPr/>
          <a:lstStyle/>
          <a:p>
            <a:fld id="{C5EB6DA6-1053-C647-9E77-B42FB131DB4B}" type="slidenum">
              <a:rPr lang="es-EC" smtClean="0"/>
              <a:t>‹Nº›</a:t>
            </a:fld>
            <a:endParaRPr lang="es-EC"/>
          </a:p>
        </p:txBody>
      </p:sp>
    </p:spTree>
    <p:extLst>
      <p:ext uri="{BB962C8B-B14F-4D97-AF65-F5344CB8AC3E}">
        <p14:creationId xmlns:p14="http://schemas.microsoft.com/office/powerpoint/2010/main" val="12171730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D2079116-7A25-6D4A-9C75-0979D26D2A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3D2714E3-8B92-4145-B8A5-E496DF906C9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7AE60447-AB79-7445-AC28-8E4E26183C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660E00-8CE3-1A43-9E20-FF5DEFA07353}" type="datetimeFigureOut">
              <a:rPr lang="es-EC" smtClean="0"/>
              <a:t>2/8/2021</a:t>
            </a:fld>
            <a:endParaRPr lang="es-EC"/>
          </a:p>
        </p:txBody>
      </p:sp>
      <p:sp>
        <p:nvSpPr>
          <p:cNvPr id="5" name="Marcador de pie de página 4">
            <a:extLst>
              <a:ext uri="{FF2B5EF4-FFF2-40B4-BE49-F238E27FC236}">
                <a16:creationId xmlns:a16="http://schemas.microsoft.com/office/drawing/2014/main" id="{4B7D9313-3954-614F-806A-EF7D584C797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C"/>
          </a:p>
        </p:txBody>
      </p:sp>
      <p:sp>
        <p:nvSpPr>
          <p:cNvPr id="6" name="Marcador de número de diapositiva 5">
            <a:extLst>
              <a:ext uri="{FF2B5EF4-FFF2-40B4-BE49-F238E27FC236}">
                <a16:creationId xmlns:a16="http://schemas.microsoft.com/office/drawing/2014/main" id="{4A03083B-E5AB-3F43-A98B-DB4EB57D061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EB6DA6-1053-C647-9E77-B42FB131DB4B}" type="slidenum">
              <a:rPr lang="es-EC" smtClean="0"/>
              <a:t>‹Nº›</a:t>
            </a:fld>
            <a:endParaRPr lang="es-EC"/>
          </a:p>
        </p:txBody>
      </p:sp>
    </p:spTree>
    <p:extLst>
      <p:ext uri="{BB962C8B-B14F-4D97-AF65-F5344CB8AC3E}">
        <p14:creationId xmlns:p14="http://schemas.microsoft.com/office/powerpoint/2010/main" val="32642787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6042C09-2D22-6240-BA02-E9B6723D67B5}"/>
              </a:ext>
            </a:extLst>
          </p:cNvPr>
          <p:cNvSpPr>
            <a:spLocks noGrp="1"/>
          </p:cNvSpPr>
          <p:nvPr>
            <p:ph type="ctrTitle"/>
          </p:nvPr>
        </p:nvSpPr>
        <p:spPr>
          <a:xfrm>
            <a:off x="35721" y="723014"/>
            <a:ext cx="5450679" cy="4971750"/>
          </a:xfrm>
        </p:spPr>
        <p:txBody>
          <a:bodyPr>
            <a:normAutofit fontScale="90000"/>
          </a:bodyPr>
          <a:lstStyle/>
          <a:p>
            <a:pPr>
              <a:lnSpc>
                <a:spcPct val="100000"/>
              </a:lnSpc>
              <a:spcAft>
                <a:spcPts val="800"/>
              </a:spcAft>
            </a:pPr>
            <a:r>
              <a:rPr lang="es-EC" sz="4700" b="1" dirty="0">
                <a:solidFill>
                  <a:schemeClr val="bg1"/>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Eficacia de la capacitación docente en la producción científica de los Institutos Superiores Tecnológicos: </a:t>
            </a:r>
            <a:br>
              <a:rPr lang="es-EC" sz="4700" b="1" dirty="0">
                <a:solidFill>
                  <a:schemeClr val="bg1"/>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br>
            <a:r>
              <a:rPr lang="es-EC" sz="4700" b="1" dirty="0">
                <a:solidFill>
                  <a:schemeClr val="bg1"/>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Caso INAN</a:t>
            </a:r>
            <a:endParaRPr lang="es-EC" sz="40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904976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4003145" cy="1600200"/>
          </a:xfrm>
        </p:spPr>
        <p:txBody>
          <a:bodyPr/>
          <a:lstStyle/>
          <a:p>
            <a:r>
              <a:rPr lang="es-EC" b="1" dirty="0"/>
              <a:t>Objetivos de la investigación</a:t>
            </a:r>
          </a:p>
        </p:txBody>
      </p:sp>
      <p:sp>
        <p:nvSpPr>
          <p:cNvPr id="4" name="Marcador de texto 3"/>
          <p:cNvSpPr>
            <a:spLocks noGrp="1"/>
          </p:cNvSpPr>
          <p:nvPr>
            <p:ph type="body" sz="half" idx="2"/>
          </p:nvPr>
        </p:nvSpPr>
        <p:spPr>
          <a:xfrm>
            <a:off x="839789" y="2319867"/>
            <a:ext cx="3732212" cy="2150533"/>
          </a:xfrm>
        </p:spPr>
        <p:txBody>
          <a:bodyPr>
            <a:normAutofit/>
          </a:bodyPr>
          <a:lstStyle/>
          <a:p>
            <a:pPr algn="just"/>
            <a:r>
              <a:rPr lang="es-EC" sz="2000" dirty="0"/>
              <a:t>Analizar la eficacia del plan de capacitación y seguimiento implementado en el periodo 2019-2020, en la producción científica de los docentes investigadores del INAN en el periodo 2020-2021. </a:t>
            </a:r>
          </a:p>
          <a:p>
            <a:pPr algn="just"/>
            <a:endParaRPr lang="es-EC" sz="2000" dirty="0"/>
          </a:p>
        </p:txBody>
      </p:sp>
      <p:sp>
        <p:nvSpPr>
          <p:cNvPr id="7" name="Rectángulo 6"/>
          <p:cNvSpPr/>
          <p:nvPr/>
        </p:nvSpPr>
        <p:spPr>
          <a:xfrm>
            <a:off x="5740400" y="3729421"/>
            <a:ext cx="5892802" cy="1200329"/>
          </a:xfrm>
          <a:prstGeom prst="rect">
            <a:avLst/>
          </a:prstGeom>
          <a:solidFill>
            <a:schemeClr val="accent1">
              <a:lumMod val="20000"/>
              <a:lumOff val="80000"/>
            </a:schemeClr>
          </a:solidFill>
        </p:spPr>
        <p:txBody>
          <a:bodyPr wrap="square">
            <a:spAutoFit/>
          </a:bodyPr>
          <a:lstStyle/>
          <a:p>
            <a:pPr algn="ctr"/>
            <a:r>
              <a:rPr lang="es-EC" dirty="0"/>
              <a:t>Determinar de la eficacia del plan de capacitación implementado en el periodo 2019 – 2020 en la producción científica de la institución en el periodo 2020-2021, así como el cumplimiento de los indicadores  del CACES</a:t>
            </a:r>
          </a:p>
        </p:txBody>
      </p:sp>
      <p:grpSp>
        <p:nvGrpSpPr>
          <p:cNvPr id="10" name="Grupo 9"/>
          <p:cNvGrpSpPr/>
          <p:nvPr/>
        </p:nvGrpSpPr>
        <p:grpSpPr>
          <a:xfrm>
            <a:off x="5740399" y="1459389"/>
            <a:ext cx="5892801" cy="1058330"/>
            <a:chOff x="5740399" y="1972735"/>
            <a:chExt cx="5892801" cy="1058330"/>
          </a:xfrm>
        </p:grpSpPr>
        <p:sp>
          <p:nvSpPr>
            <p:cNvPr id="5" name="Rectángulo 4"/>
            <p:cNvSpPr/>
            <p:nvPr/>
          </p:nvSpPr>
          <p:spPr>
            <a:xfrm>
              <a:off x="5740399" y="1972735"/>
              <a:ext cx="5892801" cy="646331"/>
            </a:xfrm>
            <a:prstGeom prst="rect">
              <a:avLst/>
            </a:prstGeom>
            <a:solidFill>
              <a:schemeClr val="accent6">
                <a:lumMod val="40000"/>
                <a:lumOff val="60000"/>
              </a:schemeClr>
            </a:solidFill>
          </p:spPr>
          <p:txBody>
            <a:bodyPr wrap="square">
              <a:spAutoFit/>
            </a:bodyPr>
            <a:lstStyle/>
            <a:p>
              <a:pPr algn="ctr"/>
              <a:r>
                <a:rPr lang="es-EC" dirty="0"/>
                <a:t>Realizar diagnóstico de la situación de la Institución en el ámbito investigativo en relación a los indicadores del CACES. </a:t>
              </a:r>
            </a:p>
          </p:txBody>
        </p:sp>
        <p:sp>
          <p:nvSpPr>
            <p:cNvPr id="8" name="Flecha abajo 7"/>
            <p:cNvSpPr/>
            <p:nvPr/>
          </p:nvSpPr>
          <p:spPr>
            <a:xfrm>
              <a:off x="8466665" y="2686798"/>
              <a:ext cx="304800" cy="344267"/>
            </a:xfrm>
            <a:prstGeom prst="downArrow">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grpSp>
      <p:grpSp>
        <p:nvGrpSpPr>
          <p:cNvPr id="11" name="Grupo 10"/>
          <p:cNvGrpSpPr/>
          <p:nvPr/>
        </p:nvGrpSpPr>
        <p:grpSpPr>
          <a:xfrm>
            <a:off x="5740399" y="2597171"/>
            <a:ext cx="5892802" cy="1069138"/>
            <a:chOff x="5740399" y="3110517"/>
            <a:chExt cx="5892802" cy="1069138"/>
          </a:xfrm>
        </p:grpSpPr>
        <p:sp>
          <p:nvSpPr>
            <p:cNvPr id="6" name="Rectángulo 5"/>
            <p:cNvSpPr/>
            <p:nvPr/>
          </p:nvSpPr>
          <p:spPr>
            <a:xfrm>
              <a:off x="5740399" y="3110517"/>
              <a:ext cx="5892802" cy="646331"/>
            </a:xfrm>
            <a:prstGeom prst="rect">
              <a:avLst/>
            </a:prstGeom>
            <a:solidFill>
              <a:schemeClr val="accent4">
                <a:lumMod val="40000"/>
                <a:lumOff val="60000"/>
              </a:schemeClr>
            </a:solidFill>
          </p:spPr>
          <p:txBody>
            <a:bodyPr wrap="square">
              <a:spAutoFit/>
            </a:bodyPr>
            <a:lstStyle/>
            <a:p>
              <a:pPr algn="ctr"/>
              <a:r>
                <a:rPr lang="es-EC" dirty="0"/>
                <a:t>Desarrollar plan de capacitación en investigación para los docentes </a:t>
              </a:r>
            </a:p>
          </p:txBody>
        </p:sp>
        <p:pic>
          <p:nvPicPr>
            <p:cNvPr id="9" name="Imagen 8"/>
            <p:cNvPicPr>
              <a:picLocks noChangeAspect="1"/>
            </p:cNvPicPr>
            <p:nvPr/>
          </p:nvPicPr>
          <p:blipFill>
            <a:blip r:embed="rId2"/>
            <a:stretch>
              <a:fillRect/>
            </a:stretch>
          </p:blipFill>
          <p:spPr>
            <a:xfrm>
              <a:off x="8516096" y="3819960"/>
              <a:ext cx="341406" cy="359695"/>
            </a:xfrm>
            <a:prstGeom prst="rect">
              <a:avLst/>
            </a:prstGeom>
          </p:spPr>
        </p:pic>
      </p:grpSp>
      <p:sp>
        <p:nvSpPr>
          <p:cNvPr id="12" name="CuadroTexto 11"/>
          <p:cNvSpPr txBox="1"/>
          <p:nvPr/>
        </p:nvSpPr>
        <p:spPr>
          <a:xfrm>
            <a:off x="1032294" y="5269745"/>
            <a:ext cx="10197180" cy="707886"/>
          </a:xfrm>
          <a:prstGeom prst="rect">
            <a:avLst/>
          </a:prstGeom>
          <a:noFill/>
        </p:spPr>
        <p:txBody>
          <a:bodyPr wrap="square" rtlCol="0">
            <a:spAutoFit/>
          </a:bodyPr>
          <a:lstStyle/>
          <a:p>
            <a:pPr algn="ctr"/>
            <a:r>
              <a:rPr lang="es-EC" sz="2000" b="1" i="1" dirty="0"/>
              <a:t>Premisa: </a:t>
            </a:r>
            <a:r>
              <a:rPr lang="es-EC" sz="2000" i="1" dirty="0"/>
              <a:t>Los Indicadores de gestión I+D  evalúan Producción Científica que depende de las competencias en investigación de los docentes y estas, de la capacitación recibida.</a:t>
            </a:r>
          </a:p>
        </p:txBody>
      </p:sp>
      <p:pic>
        <p:nvPicPr>
          <p:cNvPr id="13" name="Imagen 12"/>
          <p:cNvPicPr>
            <a:picLocks noChangeAspect="1"/>
          </p:cNvPicPr>
          <p:nvPr/>
        </p:nvPicPr>
        <p:blipFill rotWithShape="1">
          <a:blip r:embed="rId3"/>
          <a:srcRect l="70263" t="19415" r="13816" b="42690"/>
          <a:stretch/>
        </p:blipFill>
        <p:spPr>
          <a:xfrm>
            <a:off x="903957" y="5226160"/>
            <a:ext cx="512991" cy="686815"/>
          </a:xfrm>
          <a:prstGeom prst="rect">
            <a:avLst/>
          </a:prstGeom>
        </p:spPr>
      </p:pic>
    </p:spTree>
    <p:extLst>
      <p:ext uri="{BB962C8B-B14F-4D97-AF65-F5344CB8AC3E}">
        <p14:creationId xmlns:p14="http://schemas.microsoft.com/office/powerpoint/2010/main" val="23412665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4019595" cy="1600200"/>
          </a:xfrm>
        </p:spPr>
        <p:txBody>
          <a:bodyPr>
            <a:normAutofit/>
          </a:bodyPr>
          <a:lstStyle/>
          <a:p>
            <a:r>
              <a:rPr lang="es-EC" b="1" dirty="0"/>
              <a:t>Diagnóstico en relación a los indicadores I +D</a:t>
            </a:r>
          </a:p>
        </p:txBody>
      </p:sp>
      <p:sp>
        <p:nvSpPr>
          <p:cNvPr id="4" name="Marcador de texto 3"/>
          <p:cNvSpPr>
            <a:spLocks noGrp="1"/>
          </p:cNvSpPr>
          <p:nvPr>
            <p:ph type="body" sz="half" idx="2"/>
          </p:nvPr>
        </p:nvSpPr>
        <p:spPr/>
        <p:txBody>
          <a:bodyPr>
            <a:normAutofit fontScale="92500" lnSpcReduction="10000"/>
          </a:bodyPr>
          <a:lstStyle/>
          <a:p>
            <a:r>
              <a:rPr lang="es-EC" dirty="0"/>
              <a:t>Población: </a:t>
            </a:r>
            <a:r>
              <a:rPr lang="es-EC" b="1" dirty="0"/>
              <a:t>30 docentes </a:t>
            </a:r>
          </a:p>
          <a:p>
            <a:r>
              <a:rPr lang="es-EC" dirty="0"/>
              <a:t>Muestra:  </a:t>
            </a:r>
            <a:r>
              <a:rPr lang="es-EC" b="1" dirty="0"/>
              <a:t>16 docentes </a:t>
            </a:r>
            <a:r>
              <a:rPr lang="es-EC" dirty="0"/>
              <a:t>- obtenida de modo no probabilístico intencional (</a:t>
            </a:r>
            <a:r>
              <a:rPr lang="es-EC" dirty="0" err="1"/>
              <a:t>Otzen</a:t>
            </a:r>
            <a:r>
              <a:rPr lang="es-EC" dirty="0"/>
              <a:t> &amp; </a:t>
            </a:r>
            <a:r>
              <a:rPr lang="es-EC" dirty="0" err="1"/>
              <a:t>Manterola</a:t>
            </a:r>
            <a:r>
              <a:rPr lang="es-EC" dirty="0"/>
              <a:t>, 2017)</a:t>
            </a:r>
          </a:p>
          <a:p>
            <a:r>
              <a:rPr lang="es-EC" dirty="0"/>
              <a:t>Técnicas: Entrevista y Observación</a:t>
            </a:r>
          </a:p>
          <a:p>
            <a:r>
              <a:rPr lang="es-EC" dirty="0"/>
              <a:t>Instrumentos: Cuaderno de notas y lista de verificación.</a:t>
            </a:r>
          </a:p>
          <a:p>
            <a:r>
              <a:rPr lang="es-EC" dirty="0"/>
              <a:t>Actividades: </a:t>
            </a:r>
          </a:p>
          <a:p>
            <a:r>
              <a:rPr lang="es-EC" dirty="0"/>
              <a:t>1. Se revisó la documentación institucional</a:t>
            </a:r>
          </a:p>
          <a:p>
            <a:r>
              <a:rPr lang="es-EC" dirty="0"/>
              <a:t>2. Realización de entrevistas a los docentes </a:t>
            </a:r>
          </a:p>
          <a:p>
            <a:r>
              <a:rPr lang="es-EC" dirty="0"/>
              <a:t>3. Aplicación de lista de verificación elaborada en hoja de cálculo en el programa Excel Para la cuantificación del cumplimiento del criterio I + D del CACES. </a:t>
            </a:r>
          </a:p>
        </p:txBody>
      </p:sp>
      <p:pic>
        <p:nvPicPr>
          <p:cNvPr id="8" name="Imagen 7"/>
          <p:cNvPicPr>
            <a:picLocks noChangeAspect="1"/>
          </p:cNvPicPr>
          <p:nvPr/>
        </p:nvPicPr>
        <p:blipFill rotWithShape="1">
          <a:blip r:embed="rId2"/>
          <a:srcRect l="11368" t="26459" r="31913" b="6875"/>
          <a:stretch/>
        </p:blipFill>
        <p:spPr>
          <a:xfrm>
            <a:off x="5536041" y="1588168"/>
            <a:ext cx="6135634" cy="4087951"/>
          </a:xfrm>
          <a:prstGeom prst="rect">
            <a:avLst/>
          </a:prstGeom>
        </p:spPr>
      </p:pic>
      <p:sp>
        <p:nvSpPr>
          <p:cNvPr id="10" name="CuadroTexto 9"/>
          <p:cNvSpPr txBox="1"/>
          <p:nvPr/>
        </p:nvSpPr>
        <p:spPr>
          <a:xfrm>
            <a:off x="5767024" y="5868988"/>
            <a:ext cx="5673669" cy="369332"/>
          </a:xfrm>
          <a:prstGeom prst="rect">
            <a:avLst/>
          </a:prstGeom>
          <a:noFill/>
        </p:spPr>
        <p:txBody>
          <a:bodyPr wrap="none" rtlCol="0">
            <a:spAutoFit/>
          </a:bodyPr>
          <a:lstStyle/>
          <a:p>
            <a:r>
              <a:rPr lang="es-EC" b="1" dirty="0"/>
              <a:t>Figura 5.  Lista de verificación cumplimiento criterios I + D</a:t>
            </a:r>
          </a:p>
        </p:txBody>
      </p:sp>
    </p:spTree>
    <p:extLst>
      <p:ext uri="{BB962C8B-B14F-4D97-AF65-F5344CB8AC3E}">
        <p14:creationId xmlns:p14="http://schemas.microsoft.com/office/powerpoint/2010/main" val="19818407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9788" y="1058778"/>
            <a:ext cx="4948977" cy="998621"/>
          </a:xfrm>
        </p:spPr>
        <p:txBody>
          <a:bodyPr>
            <a:normAutofit/>
          </a:bodyPr>
          <a:lstStyle/>
          <a:p>
            <a:r>
              <a:rPr lang="es-EC" b="1" dirty="0"/>
              <a:t>Resultados Diagnóstico en relación a los indicadores I +D</a:t>
            </a:r>
          </a:p>
        </p:txBody>
      </p:sp>
      <p:sp>
        <p:nvSpPr>
          <p:cNvPr id="10" name="CuadroTexto 9"/>
          <p:cNvSpPr txBox="1"/>
          <p:nvPr/>
        </p:nvSpPr>
        <p:spPr>
          <a:xfrm>
            <a:off x="6103908" y="5147094"/>
            <a:ext cx="5928482" cy="369332"/>
          </a:xfrm>
          <a:prstGeom prst="rect">
            <a:avLst/>
          </a:prstGeom>
          <a:noFill/>
        </p:spPr>
        <p:txBody>
          <a:bodyPr wrap="none" rtlCol="0">
            <a:spAutoFit/>
          </a:bodyPr>
          <a:lstStyle/>
          <a:p>
            <a:r>
              <a:rPr lang="es-EC" dirty="0"/>
              <a:t>Figura 5. Cumplimiento criterios I + D del CACES marzo 2019</a:t>
            </a:r>
          </a:p>
        </p:txBody>
      </p:sp>
      <p:pic>
        <p:nvPicPr>
          <p:cNvPr id="7" name="image6.png"/>
          <p:cNvPicPr/>
          <p:nvPr/>
        </p:nvPicPr>
        <p:blipFill rotWithShape="1">
          <a:blip r:embed="rId2"/>
          <a:srcRect l="8704" t="1316" r="5838" b="4330"/>
          <a:stretch/>
        </p:blipFill>
        <p:spPr bwMode="auto">
          <a:xfrm>
            <a:off x="6750876" y="1510489"/>
            <a:ext cx="4523874" cy="3571374"/>
          </a:xfrm>
          <a:prstGeom prst="rect">
            <a:avLst/>
          </a:prstGeom>
          <a:ln>
            <a:noFill/>
          </a:ln>
          <a:extLst>
            <a:ext uri="{53640926-AAD7-44D8-BBD7-CCE9431645EC}">
              <a14:shadowObscured xmlns:a14="http://schemas.microsoft.com/office/drawing/2010/main"/>
            </a:ext>
          </a:extLst>
        </p:spPr>
      </p:pic>
      <p:sp>
        <p:nvSpPr>
          <p:cNvPr id="5" name="Rectángulo 4"/>
          <p:cNvSpPr/>
          <p:nvPr/>
        </p:nvSpPr>
        <p:spPr>
          <a:xfrm>
            <a:off x="839788" y="2372846"/>
            <a:ext cx="5438274" cy="923330"/>
          </a:xfrm>
          <a:prstGeom prst="rect">
            <a:avLst/>
          </a:prstGeom>
        </p:spPr>
        <p:txBody>
          <a:bodyPr wrap="square">
            <a:spAutoFit/>
          </a:bodyPr>
          <a:lstStyle/>
          <a:p>
            <a:r>
              <a:rPr lang="es-EC" dirty="0">
                <a:latin typeface="Times New Roman" panose="02020603050405020304" pitchFamily="18" charset="0"/>
                <a:ea typeface="Times New Roman" panose="02020603050405020304" pitchFamily="18" charset="0"/>
              </a:rPr>
              <a:t>Se evidencia la necesidad de una gestión en el ámbito investigativo que se traduciría en un incremento de la producción científica para la institución.</a:t>
            </a:r>
            <a:endParaRPr lang="es-EC" dirty="0"/>
          </a:p>
        </p:txBody>
      </p:sp>
      <p:sp>
        <p:nvSpPr>
          <p:cNvPr id="6" name="Rectángulo 5"/>
          <p:cNvSpPr/>
          <p:nvPr/>
        </p:nvSpPr>
        <p:spPr>
          <a:xfrm>
            <a:off x="839788" y="3531413"/>
            <a:ext cx="5438274" cy="1477328"/>
          </a:xfrm>
          <a:prstGeom prst="rect">
            <a:avLst/>
          </a:prstGeom>
        </p:spPr>
        <p:txBody>
          <a:bodyPr wrap="square">
            <a:spAutoFit/>
          </a:bodyPr>
          <a:lstStyle/>
          <a:p>
            <a:r>
              <a:rPr lang="es-EC" dirty="0">
                <a:latin typeface="Times New Roman" panose="02020603050405020304" pitchFamily="18" charset="0"/>
                <a:ea typeface="Times New Roman" panose="02020603050405020304" pitchFamily="18" charset="0"/>
              </a:rPr>
              <a:t>Se conoció que sólo 6 docentes contaban con capacitación en investigación, pero solo uno de ellos había desarrollado un proyecto de investigación, y este tenía experiencia y formación previa a su contratación en el INAN </a:t>
            </a:r>
            <a:endParaRPr lang="es-EC" dirty="0"/>
          </a:p>
        </p:txBody>
      </p:sp>
    </p:spTree>
    <p:extLst>
      <p:ext uri="{BB962C8B-B14F-4D97-AF65-F5344CB8AC3E}">
        <p14:creationId xmlns:p14="http://schemas.microsoft.com/office/powerpoint/2010/main" val="37288732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4019595" cy="1600200"/>
          </a:xfrm>
        </p:spPr>
        <p:txBody>
          <a:bodyPr>
            <a:normAutofit/>
          </a:bodyPr>
          <a:lstStyle/>
          <a:p>
            <a:r>
              <a:rPr lang="es-EC" b="1" dirty="0"/>
              <a:t>Desarrollo de plan de capacitación</a:t>
            </a:r>
          </a:p>
        </p:txBody>
      </p:sp>
      <p:sp>
        <p:nvSpPr>
          <p:cNvPr id="4" name="Marcador de texto 3"/>
          <p:cNvSpPr>
            <a:spLocks noGrp="1"/>
          </p:cNvSpPr>
          <p:nvPr>
            <p:ph type="body" sz="half" idx="2"/>
          </p:nvPr>
        </p:nvSpPr>
        <p:spPr/>
        <p:txBody>
          <a:bodyPr>
            <a:normAutofit/>
          </a:bodyPr>
          <a:lstStyle/>
          <a:p>
            <a:r>
              <a:rPr lang="es-EC" dirty="0"/>
              <a:t>Actividades: </a:t>
            </a:r>
          </a:p>
          <a:p>
            <a:r>
              <a:rPr lang="es-EC" dirty="0"/>
              <a:t>1</a:t>
            </a:r>
            <a:r>
              <a:rPr lang="es-EC" b="1" dirty="0"/>
              <a:t>. Estructuración y documentación del plan de capacitación</a:t>
            </a:r>
          </a:p>
          <a:p>
            <a:r>
              <a:rPr lang="es-EC" dirty="0"/>
              <a:t>2. </a:t>
            </a:r>
            <a:r>
              <a:rPr lang="es-EC" b="1" dirty="0"/>
              <a:t>Revisión y aprobación de autoridades</a:t>
            </a:r>
          </a:p>
          <a:p>
            <a:r>
              <a:rPr lang="es-EC" dirty="0"/>
              <a:t>3. Ejecución del programa de capacitación</a:t>
            </a:r>
          </a:p>
          <a:p>
            <a:r>
              <a:rPr lang="es-EC" dirty="0"/>
              <a:t>4. Aplicación de lista de verificación de competencias LART presentes en los docentes</a:t>
            </a:r>
          </a:p>
        </p:txBody>
      </p:sp>
      <p:sp>
        <p:nvSpPr>
          <p:cNvPr id="10" name="CuadroTexto 9"/>
          <p:cNvSpPr txBox="1"/>
          <p:nvPr/>
        </p:nvSpPr>
        <p:spPr>
          <a:xfrm>
            <a:off x="5424903" y="1491916"/>
            <a:ext cx="4299767" cy="369332"/>
          </a:xfrm>
          <a:prstGeom prst="rect">
            <a:avLst/>
          </a:prstGeom>
          <a:noFill/>
        </p:spPr>
        <p:txBody>
          <a:bodyPr wrap="none" rtlCol="0">
            <a:spAutoFit/>
          </a:bodyPr>
          <a:lstStyle/>
          <a:p>
            <a:r>
              <a:rPr lang="es-EC" b="1" dirty="0"/>
              <a:t>Tabla 1. Estructura del plan de capacitación</a:t>
            </a:r>
          </a:p>
        </p:txBody>
      </p:sp>
      <p:pic>
        <p:nvPicPr>
          <p:cNvPr id="3" name="Imagen 2"/>
          <p:cNvPicPr>
            <a:picLocks noChangeAspect="1"/>
          </p:cNvPicPr>
          <p:nvPr/>
        </p:nvPicPr>
        <p:blipFill rotWithShape="1">
          <a:blip r:embed="rId2"/>
          <a:srcRect l="11316" t="41871" r="38684" b="12047"/>
          <a:stretch/>
        </p:blipFill>
        <p:spPr>
          <a:xfrm>
            <a:off x="5424903" y="2057400"/>
            <a:ext cx="6096001" cy="3160296"/>
          </a:xfrm>
          <a:prstGeom prst="rect">
            <a:avLst/>
          </a:prstGeom>
        </p:spPr>
      </p:pic>
    </p:spTree>
    <p:extLst>
      <p:ext uri="{BB962C8B-B14F-4D97-AF65-F5344CB8AC3E}">
        <p14:creationId xmlns:p14="http://schemas.microsoft.com/office/powerpoint/2010/main" val="29028963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82426" y="859534"/>
            <a:ext cx="5160648" cy="616339"/>
          </a:xfrm>
        </p:spPr>
        <p:txBody>
          <a:bodyPr>
            <a:normAutofit fontScale="90000"/>
          </a:bodyPr>
          <a:lstStyle/>
          <a:p>
            <a:r>
              <a:rPr lang="es-EC" b="1" dirty="0"/>
              <a:t>Desarrollo de plan de capacitación</a:t>
            </a:r>
          </a:p>
        </p:txBody>
      </p:sp>
      <p:sp>
        <p:nvSpPr>
          <p:cNvPr id="10" name="CuadroTexto 9"/>
          <p:cNvSpPr txBox="1"/>
          <p:nvPr/>
        </p:nvSpPr>
        <p:spPr>
          <a:xfrm>
            <a:off x="541065" y="1757892"/>
            <a:ext cx="4264116" cy="369332"/>
          </a:xfrm>
          <a:prstGeom prst="rect">
            <a:avLst/>
          </a:prstGeom>
          <a:noFill/>
        </p:spPr>
        <p:txBody>
          <a:bodyPr wrap="none" rtlCol="0">
            <a:spAutoFit/>
          </a:bodyPr>
          <a:lstStyle/>
          <a:p>
            <a:r>
              <a:rPr lang="es-EC" b="1" dirty="0"/>
              <a:t>Tabla 2. Programa capacitaciones docentes</a:t>
            </a:r>
          </a:p>
        </p:txBody>
      </p:sp>
      <p:pic>
        <p:nvPicPr>
          <p:cNvPr id="6" name="Imagen 5"/>
          <p:cNvPicPr>
            <a:picLocks noChangeAspect="1"/>
          </p:cNvPicPr>
          <p:nvPr/>
        </p:nvPicPr>
        <p:blipFill rotWithShape="1">
          <a:blip r:embed="rId2"/>
          <a:srcRect l="26974" t="19181" r="26315" b="6900"/>
          <a:stretch/>
        </p:blipFill>
        <p:spPr>
          <a:xfrm>
            <a:off x="582426" y="2036138"/>
            <a:ext cx="4939593" cy="4396934"/>
          </a:xfrm>
          <a:prstGeom prst="rect">
            <a:avLst/>
          </a:prstGeom>
        </p:spPr>
      </p:pic>
      <p:sp>
        <p:nvSpPr>
          <p:cNvPr id="11" name="CuadroTexto 10"/>
          <p:cNvSpPr txBox="1"/>
          <p:nvPr/>
        </p:nvSpPr>
        <p:spPr>
          <a:xfrm>
            <a:off x="6272463" y="1006240"/>
            <a:ext cx="5005136" cy="646331"/>
          </a:xfrm>
          <a:prstGeom prst="rect">
            <a:avLst/>
          </a:prstGeom>
          <a:noFill/>
        </p:spPr>
        <p:txBody>
          <a:bodyPr wrap="square" rtlCol="0">
            <a:spAutoFit/>
          </a:bodyPr>
          <a:lstStyle/>
          <a:p>
            <a:r>
              <a:rPr lang="es-EC" b="1" dirty="0"/>
              <a:t>Tabla 3. Formato de seguimiento y cumplimiento del programa</a:t>
            </a:r>
          </a:p>
        </p:txBody>
      </p:sp>
      <p:pic>
        <p:nvPicPr>
          <p:cNvPr id="13" name="Imagen 12"/>
          <p:cNvPicPr>
            <a:picLocks noChangeAspect="1"/>
          </p:cNvPicPr>
          <p:nvPr/>
        </p:nvPicPr>
        <p:blipFill rotWithShape="1">
          <a:blip r:embed="rId3"/>
          <a:srcRect l="32763" t="20351" r="31710" b="9240"/>
          <a:stretch/>
        </p:blipFill>
        <p:spPr>
          <a:xfrm>
            <a:off x="6384758" y="1604397"/>
            <a:ext cx="4331369" cy="4828675"/>
          </a:xfrm>
          <a:prstGeom prst="rect">
            <a:avLst/>
          </a:prstGeom>
        </p:spPr>
      </p:pic>
    </p:spTree>
    <p:extLst>
      <p:ext uri="{BB962C8B-B14F-4D97-AF65-F5344CB8AC3E}">
        <p14:creationId xmlns:p14="http://schemas.microsoft.com/office/powerpoint/2010/main" val="21172727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4019595" cy="1600200"/>
          </a:xfrm>
        </p:spPr>
        <p:txBody>
          <a:bodyPr>
            <a:normAutofit/>
          </a:bodyPr>
          <a:lstStyle/>
          <a:p>
            <a:r>
              <a:rPr lang="es-EC" b="1" dirty="0"/>
              <a:t>Desarrollo de plan de capacitación</a:t>
            </a:r>
          </a:p>
        </p:txBody>
      </p:sp>
      <p:sp>
        <p:nvSpPr>
          <p:cNvPr id="4" name="Marcador de texto 3"/>
          <p:cNvSpPr>
            <a:spLocks noGrp="1"/>
          </p:cNvSpPr>
          <p:nvPr>
            <p:ph type="body" sz="half" idx="2"/>
          </p:nvPr>
        </p:nvSpPr>
        <p:spPr/>
        <p:txBody>
          <a:bodyPr>
            <a:normAutofit/>
          </a:bodyPr>
          <a:lstStyle/>
          <a:p>
            <a:r>
              <a:rPr lang="es-EC" dirty="0"/>
              <a:t>Actividades: </a:t>
            </a:r>
          </a:p>
          <a:p>
            <a:r>
              <a:rPr lang="es-EC" dirty="0"/>
              <a:t>1</a:t>
            </a:r>
            <a:r>
              <a:rPr lang="es-EC" b="1" dirty="0"/>
              <a:t>. </a:t>
            </a:r>
            <a:r>
              <a:rPr lang="es-EC" dirty="0"/>
              <a:t>Estructuración y documentación del plan de capacitación.</a:t>
            </a:r>
          </a:p>
          <a:p>
            <a:r>
              <a:rPr lang="es-EC" dirty="0"/>
              <a:t>2. Revisión y aprobación de autoridades.</a:t>
            </a:r>
          </a:p>
          <a:p>
            <a:r>
              <a:rPr lang="es-EC" dirty="0"/>
              <a:t>3. </a:t>
            </a:r>
            <a:r>
              <a:rPr lang="es-EC" b="1" dirty="0"/>
              <a:t>Ejecución del programa de capacitación.</a:t>
            </a:r>
          </a:p>
          <a:p>
            <a:r>
              <a:rPr lang="es-EC" b="1" dirty="0"/>
              <a:t>4. Aplicación de lista de verificación de competencias LART presentes en los docentes.</a:t>
            </a:r>
          </a:p>
        </p:txBody>
      </p:sp>
      <p:sp>
        <p:nvSpPr>
          <p:cNvPr id="10" name="CuadroTexto 9"/>
          <p:cNvSpPr txBox="1"/>
          <p:nvPr/>
        </p:nvSpPr>
        <p:spPr>
          <a:xfrm>
            <a:off x="5424903" y="1491916"/>
            <a:ext cx="5852697" cy="646331"/>
          </a:xfrm>
          <a:prstGeom prst="rect">
            <a:avLst/>
          </a:prstGeom>
          <a:noFill/>
        </p:spPr>
        <p:txBody>
          <a:bodyPr wrap="square" rtlCol="0">
            <a:spAutoFit/>
          </a:bodyPr>
          <a:lstStyle/>
          <a:p>
            <a:r>
              <a:rPr lang="es-EC" b="1" dirty="0"/>
              <a:t>Tabla 4. Lista de verificación de competencias investigativas del docente</a:t>
            </a:r>
            <a:r>
              <a:rPr lang="es-EC" dirty="0"/>
              <a:t>.</a:t>
            </a:r>
            <a:endParaRPr lang="es-EC" b="1" dirty="0"/>
          </a:p>
        </p:txBody>
      </p:sp>
      <p:pic>
        <p:nvPicPr>
          <p:cNvPr id="6" name="Imagen 5"/>
          <p:cNvPicPr>
            <a:picLocks noChangeAspect="1"/>
          </p:cNvPicPr>
          <p:nvPr/>
        </p:nvPicPr>
        <p:blipFill rotWithShape="1">
          <a:blip r:embed="rId2"/>
          <a:srcRect l="27237" t="28070" r="27712" b="24444"/>
          <a:stretch/>
        </p:blipFill>
        <p:spPr>
          <a:xfrm>
            <a:off x="5512261" y="2105526"/>
            <a:ext cx="5492623" cy="3256546"/>
          </a:xfrm>
          <a:prstGeom prst="rect">
            <a:avLst/>
          </a:prstGeom>
        </p:spPr>
      </p:pic>
    </p:spTree>
    <p:extLst>
      <p:ext uri="{BB962C8B-B14F-4D97-AF65-F5344CB8AC3E}">
        <p14:creationId xmlns:p14="http://schemas.microsoft.com/office/powerpoint/2010/main" val="10324515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75670" y="1378906"/>
            <a:ext cx="4019595" cy="1070811"/>
          </a:xfrm>
        </p:spPr>
        <p:txBody>
          <a:bodyPr>
            <a:normAutofit/>
          </a:bodyPr>
          <a:lstStyle/>
          <a:p>
            <a:r>
              <a:rPr lang="es-EC" b="1" dirty="0"/>
              <a:t>Resultados Desarrollo de plan de capacitación</a:t>
            </a:r>
          </a:p>
        </p:txBody>
      </p:sp>
      <p:sp>
        <p:nvSpPr>
          <p:cNvPr id="11" name="CuadroTexto 10"/>
          <p:cNvSpPr txBox="1"/>
          <p:nvPr/>
        </p:nvSpPr>
        <p:spPr>
          <a:xfrm>
            <a:off x="5082294" y="1729646"/>
            <a:ext cx="4170501" cy="369332"/>
          </a:xfrm>
          <a:prstGeom prst="rect">
            <a:avLst/>
          </a:prstGeom>
          <a:noFill/>
        </p:spPr>
        <p:txBody>
          <a:bodyPr wrap="none" rtlCol="0">
            <a:spAutoFit/>
          </a:bodyPr>
          <a:lstStyle/>
          <a:p>
            <a:r>
              <a:rPr lang="es-EC" b="1" dirty="0"/>
              <a:t>Tabla 5. Seguimiento plan de capacitación</a:t>
            </a:r>
          </a:p>
        </p:txBody>
      </p:sp>
      <p:pic>
        <p:nvPicPr>
          <p:cNvPr id="13" name="Imagen 12"/>
          <p:cNvPicPr>
            <a:picLocks noChangeAspect="1"/>
          </p:cNvPicPr>
          <p:nvPr/>
        </p:nvPicPr>
        <p:blipFill>
          <a:blip r:embed="rId2"/>
          <a:stretch>
            <a:fillRect/>
          </a:stretch>
        </p:blipFill>
        <p:spPr>
          <a:xfrm>
            <a:off x="4990705" y="2143244"/>
            <a:ext cx="6694477" cy="4043760"/>
          </a:xfrm>
          <a:prstGeom prst="rect">
            <a:avLst/>
          </a:prstGeom>
        </p:spPr>
      </p:pic>
      <p:sp>
        <p:nvSpPr>
          <p:cNvPr id="14" name="Rectángulo 13"/>
          <p:cNvSpPr/>
          <p:nvPr/>
        </p:nvSpPr>
        <p:spPr>
          <a:xfrm>
            <a:off x="613144" y="3195871"/>
            <a:ext cx="4097079" cy="1938992"/>
          </a:xfrm>
          <a:prstGeom prst="rect">
            <a:avLst/>
          </a:prstGeom>
        </p:spPr>
        <p:txBody>
          <a:bodyPr wrap="square">
            <a:spAutoFit/>
          </a:bodyPr>
          <a:lstStyle/>
          <a:p>
            <a:r>
              <a:rPr lang="es-EC" sz="2000" dirty="0"/>
              <a:t>De los asistentes a la capacitación de Metodología de la Investigación se conformaron cuatro grupos de investigación. </a:t>
            </a:r>
          </a:p>
          <a:p>
            <a:endParaRPr lang="es-EC" sz="2000" dirty="0"/>
          </a:p>
          <a:p>
            <a:endParaRPr lang="es-EC" sz="2000" dirty="0"/>
          </a:p>
        </p:txBody>
      </p:sp>
    </p:spTree>
    <p:extLst>
      <p:ext uri="{BB962C8B-B14F-4D97-AF65-F5344CB8AC3E}">
        <p14:creationId xmlns:p14="http://schemas.microsoft.com/office/powerpoint/2010/main" val="42344544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23759" y="1017579"/>
            <a:ext cx="4019595" cy="1131354"/>
          </a:xfrm>
        </p:spPr>
        <p:txBody>
          <a:bodyPr>
            <a:normAutofit/>
          </a:bodyPr>
          <a:lstStyle/>
          <a:p>
            <a:r>
              <a:rPr lang="es-EC" b="1" dirty="0"/>
              <a:t>Resultados Desarrollo de plan de capacitación</a:t>
            </a:r>
          </a:p>
        </p:txBody>
      </p:sp>
      <p:sp>
        <p:nvSpPr>
          <p:cNvPr id="5" name="CuadroTexto 4"/>
          <p:cNvSpPr txBox="1"/>
          <p:nvPr/>
        </p:nvSpPr>
        <p:spPr>
          <a:xfrm>
            <a:off x="5203393" y="1037997"/>
            <a:ext cx="5694379" cy="369332"/>
          </a:xfrm>
          <a:prstGeom prst="rect">
            <a:avLst/>
          </a:prstGeom>
          <a:noFill/>
        </p:spPr>
        <p:txBody>
          <a:bodyPr wrap="none" rtlCol="0">
            <a:spAutoFit/>
          </a:bodyPr>
          <a:lstStyle/>
          <a:p>
            <a:r>
              <a:rPr lang="es-EC" b="1" dirty="0"/>
              <a:t>Tabla 5. Seguimiento plan de capacitación (continuación)</a:t>
            </a:r>
          </a:p>
        </p:txBody>
      </p:sp>
      <p:sp>
        <p:nvSpPr>
          <p:cNvPr id="8" name="Rectángulo 7"/>
          <p:cNvSpPr/>
          <p:nvPr/>
        </p:nvSpPr>
        <p:spPr>
          <a:xfrm>
            <a:off x="723759" y="2307551"/>
            <a:ext cx="3816157" cy="668448"/>
          </a:xfrm>
          <a:prstGeom prst="rect">
            <a:avLst/>
          </a:prstGeom>
        </p:spPr>
        <p:txBody>
          <a:bodyPr wrap="square">
            <a:spAutoFit/>
          </a:bodyPr>
          <a:lstStyle/>
          <a:p>
            <a:pPr algn="just"/>
            <a:r>
              <a:rPr lang="es-EC" dirty="0"/>
              <a:t>Cada grupo, formuló e inscribió un proyecto de investigación. </a:t>
            </a:r>
          </a:p>
        </p:txBody>
      </p:sp>
      <p:sp>
        <p:nvSpPr>
          <p:cNvPr id="10" name="Rectángulo 9"/>
          <p:cNvSpPr/>
          <p:nvPr/>
        </p:nvSpPr>
        <p:spPr>
          <a:xfrm>
            <a:off x="784395" y="4353467"/>
            <a:ext cx="3754090" cy="1754326"/>
          </a:xfrm>
          <a:prstGeom prst="rect">
            <a:avLst/>
          </a:prstGeom>
        </p:spPr>
        <p:txBody>
          <a:bodyPr wrap="square">
            <a:spAutoFit/>
          </a:bodyPr>
          <a:lstStyle/>
          <a:p>
            <a:pPr algn="just"/>
            <a:r>
              <a:rPr lang="es-EC" dirty="0"/>
              <a:t>Un total de 6 docentes, que representan el 33,3% del personal académico de la institución, fueron los que iniciaron formalmente la capacitación continua mediante los asesoramientos.</a:t>
            </a:r>
          </a:p>
        </p:txBody>
      </p:sp>
      <p:pic>
        <p:nvPicPr>
          <p:cNvPr id="11" name="Imagen 10"/>
          <p:cNvPicPr>
            <a:picLocks noChangeAspect="1"/>
          </p:cNvPicPr>
          <p:nvPr/>
        </p:nvPicPr>
        <p:blipFill>
          <a:blip r:embed="rId2"/>
          <a:stretch>
            <a:fillRect/>
          </a:stretch>
        </p:blipFill>
        <p:spPr>
          <a:xfrm>
            <a:off x="5203393" y="1407329"/>
            <a:ext cx="6218586" cy="4944035"/>
          </a:xfrm>
          <a:prstGeom prst="rect">
            <a:avLst/>
          </a:prstGeom>
        </p:spPr>
      </p:pic>
      <p:sp>
        <p:nvSpPr>
          <p:cNvPr id="12" name="CuadroTexto 11"/>
          <p:cNvSpPr txBox="1"/>
          <p:nvPr/>
        </p:nvSpPr>
        <p:spPr>
          <a:xfrm>
            <a:off x="784395" y="3225177"/>
            <a:ext cx="3754090" cy="923330"/>
          </a:xfrm>
          <a:prstGeom prst="rect">
            <a:avLst/>
          </a:prstGeom>
          <a:noFill/>
        </p:spPr>
        <p:txBody>
          <a:bodyPr wrap="square" rtlCol="0">
            <a:spAutoFit/>
          </a:bodyPr>
          <a:lstStyle/>
          <a:p>
            <a:pPr algn="just"/>
            <a:r>
              <a:rPr lang="es-EC" dirty="0"/>
              <a:t>Todos los resultados esperados fueron alcanzados salvo la asistencia en las asesorías</a:t>
            </a:r>
          </a:p>
        </p:txBody>
      </p:sp>
    </p:spTree>
    <p:extLst>
      <p:ext uri="{BB962C8B-B14F-4D97-AF65-F5344CB8AC3E}">
        <p14:creationId xmlns:p14="http://schemas.microsoft.com/office/powerpoint/2010/main" val="15022261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9789" y="457200"/>
            <a:ext cx="4341812" cy="1600200"/>
          </a:xfrm>
        </p:spPr>
        <p:txBody>
          <a:bodyPr>
            <a:normAutofit/>
          </a:bodyPr>
          <a:lstStyle/>
          <a:p>
            <a:r>
              <a:rPr lang="es-EC" b="1" dirty="0"/>
              <a:t>Resultados Desarrollo de plan de capacitación</a:t>
            </a:r>
          </a:p>
        </p:txBody>
      </p:sp>
      <p:pic>
        <p:nvPicPr>
          <p:cNvPr id="3" name="Imagen 2"/>
          <p:cNvPicPr>
            <a:picLocks noChangeAspect="1"/>
          </p:cNvPicPr>
          <p:nvPr/>
        </p:nvPicPr>
        <p:blipFill rotWithShape="1">
          <a:blip r:embed="rId2"/>
          <a:srcRect l="13816" t="25263" r="28552" b="11345"/>
          <a:stretch/>
        </p:blipFill>
        <p:spPr>
          <a:xfrm>
            <a:off x="4636167" y="1641487"/>
            <a:ext cx="7234991" cy="4466518"/>
          </a:xfrm>
          <a:prstGeom prst="rect">
            <a:avLst/>
          </a:prstGeom>
        </p:spPr>
      </p:pic>
      <p:sp>
        <p:nvSpPr>
          <p:cNvPr id="4" name="Rectángulo 3"/>
          <p:cNvSpPr/>
          <p:nvPr/>
        </p:nvSpPr>
        <p:spPr>
          <a:xfrm>
            <a:off x="5507793" y="6105022"/>
            <a:ext cx="5604035" cy="369332"/>
          </a:xfrm>
          <a:prstGeom prst="rect">
            <a:avLst/>
          </a:prstGeom>
        </p:spPr>
        <p:txBody>
          <a:bodyPr wrap="none">
            <a:spAutoFit/>
          </a:bodyPr>
          <a:lstStyle/>
          <a:p>
            <a:r>
              <a:rPr lang="es-EC" dirty="0">
                <a:ea typeface="Times New Roman" panose="02020603050405020304" pitchFamily="18" charset="0"/>
              </a:rPr>
              <a:t>Figura 5. Competencias LART adquiridas por los docentes</a:t>
            </a:r>
            <a:endParaRPr lang="es-EC" dirty="0"/>
          </a:p>
        </p:txBody>
      </p:sp>
      <p:sp>
        <p:nvSpPr>
          <p:cNvPr id="9" name="Rectángulo 8"/>
          <p:cNvSpPr/>
          <p:nvPr/>
        </p:nvSpPr>
        <p:spPr>
          <a:xfrm>
            <a:off x="839789" y="2231034"/>
            <a:ext cx="3555748" cy="1754326"/>
          </a:xfrm>
          <a:prstGeom prst="rect">
            <a:avLst/>
          </a:prstGeom>
        </p:spPr>
        <p:txBody>
          <a:bodyPr wrap="square">
            <a:spAutoFit/>
          </a:bodyPr>
          <a:lstStyle/>
          <a:p>
            <a:pPr algn="just"/>
            <a:r>
              <a:rPr lang="es-EC" dirty="0">
                <a:ea typeface="Times New Roman" panose="02020603050405020304" pitchFamily="18" charset="0"/>
              </a:rPr>
              <a:t>De manera general, 2 de los 16 docentes que conforman los grupos de investigación poseen las competencias LART en su totalidad, lo cual representa un 12,5% de la muestra.</a:t>
            </a:r>
            <a:endParaRPr lang="es-EC" dirty="0"/>
          </a:p>
        </p:txBody>
      </p:sp>
      <p:sp>
        <p:nvSpPr>
          <p:cNvPr id="10" name="Rectángulo 9"/>
          <p:cNvSpPr/>
          <p:nvPr/>
        </p:nvSpPr>
        <p:spPr>
          <a:xfrm>
            <a:off x="839789" y="4133946"/>
            <a:ext cx="3555748" cy="2031325"/>
          </a:xfrm>
          <a:prstGeom prst="rect">
            <a:avLst/>
          </a:prstGeom>
        </p:spPr>
        <p:txBody>
          <a:bodyPr wrap="square">
            <a:spAutoFit/>
          </a:bodyPr>
          <a:lstStyle/>
          <a:p>
            <a:pPr algn="just"/>
            <a:r>
              <a:rPr lang="es-EC" dirty="0">
                <a:ea typeface="Times New Roman" panose="02020603050405020304" pitchFamily="18" charset="0"/>
              </a:rPr>
              <a:t>Los docentes que mostraron mayor desarrollo en las competencias LART fueron aquellos que asistieron a las asesorías y divulgaron los resultados de sus proyectos mediante publicaciones y/o ponencias</a:t>
            </a:r>
            <a:endParaRPr lang="es-EC" dirty="0"/>
          </a:p>
        </p:txBody>
      </p:sp>
    </p:spTree>
    <p:extLst>
      <p:ext uri="{BB962C8B-B14F-4D97-AF65-F5344CB8AC3E}">
        <p14:creationId xmlns:p14="http://schemas.microsoft.com/office/powerpoint/2010/main" val="33240568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9788" y="962526"/>
            <a:ext cx="4422023" cy="1094873"/>
          </a:xfrm>
        </p:spPr>
        <p:txBody>
          <a:bodyPr>
            <a:normAutofit/>
          </a:bodyPr>
          <a:lstStyle/>
          <a:p>
            <a:r>
              <a:rPr lang="es-EC" b="1" dirty="0"/>
              <a:t>Determinar de la eficacia del plan de capacitación</a:t>
            </a:r>
          </a:p>
        </p:txBody>
      </p:sp>
      <p:sp>
        <p:nvSpPr>
          <p:cNvPr id="4" name="Marcador de texto 3"/>
          <p:cNvSpPr>
            <a:spLocks noGrp="1"/>
          </p:cNvSpPr>
          <p:nvPr>
            <p:ph type="body" sz="half" idx="2"/>
          </p:nvPr>
        </p:nvSpPr>
        <p:spPr>
          <a:xfrm>
            <a:off x="839788" y="2057400"/>
            <a:ext cx="4614528" cy="3811588"/>
          </a:xfrm>
        </p:spPr>
        <p:txBody>
          <a:bodyPr>
            <a:noAutofit/>
          </a:bodyPr>
          <a:lstStyle/>
          <a:p>
            <a:endParaRPr lang="es-EC" sz="1800" dirty="0"/>
          </a:p>
          <a:p>
            <a:r>
              <a:rPr lang="es-EC" sz="1800" dirty="0"/>
              <a:t>Actividades:</a:t>
            </a:r>
          </a:p>
          <a:p>
            <a:r>
              <a:rPr lang="es-EC" sz="1800" dirty="0"/>
              <a:t> </a:t>
            </a:r>
          </a:p>
          <a:p>
            <a:r>
              <a:rPr lang="es-EC" sz="1800" b="1" dirty="0"/>
              <a:t>1. Cálculo de los indicadores de eficacia:</a:t>
            </a:r>
          </a:p>
          <a:p>
            <a:r>
              <a:rPr lang="es-EC" sz="1800" b="1" dirty="0"/>
              <a:t>Eficacia = (Resultado alcanzado*100) / Resultado previsto</a:t>
            </a:r>
            <a:r>
              <a:rPr lang="es-EC" sz="1800" dirty="0"/>
              <a:t> 	(Ecuación 4)</a:t>
            </a:r>
          </a:p>
          <a:p>
            <a:endParaRPr lang="es-EC" sz="1800" dirty="0"/>
          </a:p>
          <a:p>
            <a:r>
              <a:rPr lang="es-EC" sz="1800" dirty="0"/>
              <a:t>2. Aplicación nuevamente de la lista de verificación de los indicadores de gestión I+D con el objeto de determinar el porcentaje de cumplimiento de del criterio relacionado con la gestión en investigación del CACES.</a:t>
            </a:r>
            <a:r>
              <a:rPr lang="es-EC" sz="1800" b="1" dirty="0"/>
              <a:t> </a:t>
            </a:r>
            <a:endParaRPr lang="es-EC" sz="1800" dirty="0"/>
          </a:p>
          <a:p>
            <a:endParaRPr lang="es-EC" sz="1800" dirty="0"/>
          </a:p>
          <a:p>
            <a:endParaRPr lang="es-EC" sz="1800" b="1" dirty="0"/>
          </a:p>
          <a:p>
            <a:r>
              <a:rPr lang="es-EC" sz="1800" dirty="0"/>
              <a:t> </a:t>
            </a:r>
          </a:p>
          <a:p>
            <a:pPr marL="342900" indent="-342900">
              <a:buAutoNum type="arabicPeriod"/>
            </a:pPr>
            <a:endParaRPr lang="es-EC" sz="1800" b="1" dirty="0"/>
          </a:p>
        </p:txBody>
      </p:sp>
      <p:sp>
        <p:nvSpPr>
          <p:cNvPr id="7" name="Marcador de texto 3"/>
          <p:cNvSpPr txBox="1">
            <a:spLocks/>
          </p:cNvSpPr>
          <p:nvPr/>
        </p:nvSpPr>
        <p:spPr>
          <a:xfrm>
            <a:off x="5919537" y="1253288"/>
            <a:ext cx="5759116" cy="4810628"/>
          </a:xfrm>
          <a:prstGeom prst="rect">
            <a:avLst/>
          </a:prstGeom>
          <a:solidFill>
            <a:schemeClr val="accent4">
              <a:lumMod val="20000"/>
              <a:lumOff val="80000"/>
            </a:schemeClr>
          </a:solidFill>
        </p:spPr>
        <p:txBody>
          <a:bodyPr vert="horz" lIns="91440" tIns="45720" rIns="91440" bIns="45720" rtlCol="0">
            <a:normAutofit fontScale="92500" lnSpcReduction="20000"/>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es-EC" b="1" dirty="0"/>
              <a:t>Asistencia</a:t>
            </a:r>
          </a:p>
          <a:p>
            <a:pPr algn="ctr"/>
            <a:r>
              <a:rPr lang="es-EC" b="1" dirty="0"/>
              <a:t>%As = (NPC/NPA) *100 	</a:t>
            </a:r>
            <a:r>
              <a:rPr lang="es-EC" dirty="0"/>
              <a:t>(Ecuación 4)</a:t>
            </a:r>
          </a:p>
          <a:p>
            <a:r>
              <a:rPr lang="es-EC" dirty="0"/>
              <a:t>Donde:</a:t>
            </a:r>
          </a:p>
          <a:p>
            <a:r>
              <a:rPr lang="es-EC" dirty="0"/>
              <a:t>•%As: Asistencia</a:t>
            </a:r>
          </a:p>
          <a:p>
            <a:r>
              <a:rPr lang="es-EC" dirty="0"/>
              <a:t>•NPC: Número de personas convocadas.</a:t>
            </a:r>
          </a:p>
          <a:p>
            <a:r>
              <a:rPr lang="es-EC" dirty="0"/>
              <a:t>•NPA: Número de personas efectivamente asistieron al curso.</a:t>
            </a:r>
          </a:p>
          <a:p>
            <a:endParaRPr lang="es-EC" dirty="0"/>
          </a:p>
          <a:p>
            <a:r>
              <a:rPr lang="es-EC" b="1" dirty="0"/>
              <a:t>Aprobación </a:t>
            </a:r>
          </a:p>
          <a:p>
            <a:pPr algn="ctr"/>
            <a:r>
              <a:rPr lang="es-EC" b="1" dirty="0"/>
              <a:t>%</a:t>
            </a:r>
            <a:r>
              <a:rPr lang="es-EC" b="1" dirty="0" err="1"/>
              <a:t>Ap</a:t>
            </a:r>
            <a:r>
              <a:rPr lang="es-EC" b="1" dirty="0"/>
              <a:t> = (</a:t>
            </a:r>
            <a:r>
              <a:rPr lang="es-EC" b="1" dirty="0" err="1"/>
              <a:t>Ap</a:t>
            </a:r>
            <a:r>
              <a:rPr lang="es-EC" b="1" dirty="0"/>
              <a:t> / NPA) * 100	</a:t>
            </a:r>
            <a:r>
              <a:rPr lang="es-EC" dirty="0"/>
              <a:t> (Ecuación 5)</a:t>
            </a:r>
          </a:p>
          <a:p>
            <a:r>
              <a:rPr lang="es-EC" dirty="0"/>
              <a:t>Donde </a:t>
            </a:r>
          </a:p>
          <a:p>
            <a:r>
              <a:rPr lang="es-EC" dirty="0"/>
              <a:t>• %</a:t>
            </a:r>
            <a:r>
              <a:rPr lang="es-EC" dirty="0" err="1"/>
              <a:t>Ap</a:t>
            </a:r>
            <a:r>
              <a:rPr lang="es-EC" dirty="0"/>
              <a:t>: Porcentaje de aprobación </a:t>
            </a:r>
          </a:p>
          <a:p>
            <a:r>
              <a:rPr lang="es-EC" dirty="0"/>
              <a:t>• </a:t>
            </a:r>
            <a:r>
              <a:rPr lang="es-EC" dirty="0" err="1"/>
              <a:t>Ap</a:t>
            </a:r>
            <a:r>
              <a:rPr lang="es-EC" dirty="0"/>
              <a:t>: número de personas aprobadas.</a:t>
            </a:r>
          </a:p>
          <a:p>
            <a:r>
              <a:rPr lang="es-EC" dirty="0"/>
              <a:t>• NPA: Número de personas efectivamente asistieron al curso.</a:t>
            </a:r>
          </a:p>
          <a:p>
            <a:endParaRPr lang="es-EC" b="1" dirty="0"/>
          </a:p>
          <a:p>
            <a:r>
              <a:rPr lang="es-EC" b="1" dirty="0"/>
              <a:t>Eficacia proyectos </a:t>
            </a:r>
          </a:p>
          <a:p>
            <a:r>
              <a:rPr lang="es-EC" b="1" dirty="0" err="1"/>
              <a:t>Ef</a:t>
            </a:r>
            <a:r>
              <a:rPr lang="es-EC" b="1" dirty="0"/>
              <a:t> </a:t>
            </a:r>
            <a:r>
              <a:rPr lang="es-EC" b="1" dirty="0" err="1"/>
              <a:t>Proy</a:t>
            </a:r>
            <a:r>
              <a:rPr lang="es-EC" b="1" dirty="0"/>
              <a:t>= (proyectos alcanzado*100) / proyectos previsto   </a:t>
            </a:r>
            <a:r>
              <a:rPr lang="es-EC" dirty="0"/>
              <a:t> (Ecuación 6)</a:t>
            </a:r>
          </a:p>
          <a:p>
            <a:endParaRPr lang="es-EC" dirty="0"/>
          </a:p>
          <a:p>
            <a:endParaRPr lang="es-EC" dirty="0"/>
          </a:p>
        </p:txBody>
      </p:sp>
    </p:spTree>
    <p:extLst>
      <p:ext uri="{BB962C8B-B14F-4D97-AF65-F5344CB8AC3E}">
        <p14:creationId xmlns:p14="http://schemas.microsoft.com/office/powerpoint/2010/main" val="27664224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30DF6AF-78B4-5B40-AB90-D6E336F66C2F}"/>
              </a:ext>
            </a:extLst>
          </p:cNvPr>
          <p:cNvSpPr>
            <a:spLocks noGrp="1"/>
          </p:cNvSpPr>
          <p:nvPr>
            <p:ph type="title"/>
          </p:nvPr>
        </p:nvSpPr>
        <p:spPr>
          <a:xfrm>
            <a:off x="839788" y="1089498"/>
            <a:ext cx="4589462" cy="967901"/>
          </a:xfrm>
        </p:spPr>
        <p:txBody>
          <a:bodyPr>
            <a:normAutofit/>
          </a:bodyPr>
          <a:lstStyle/>
          <a:p>
            <a:r>
              <a:rPr lang="es-MX" sz="2800" b="1" dirty="0"/>
              <a:t>La Producción científica en los ISTT ecuatorianos</a:t>
            </a:r>
            <a:endParaRPr lang="es-EC" sz="2800" b="1" dirty="0"/>
          </a:p>
        </p:txBody>
      </p:sp>
      <p:pic>
        <p:nvPicPr>
          <p:cNvPr id="6" name="Imagen 5">
            <a:extLst>
              <a:ext uri="{FF2B5EF4-FFF2-40B4-BE49-F238E27FC236}">
                <a16:creationId xmlns:a16="http://schemas.microsoft.com/office/drawing/2014/main" id="{C68255E0-DC0E-4ED2-8D60-BE1BD738FEF5}"/>
              </a:ext>
            </a:extLst>
          </p:cNvPr>
          <p:cNvPicPr>
            <a:picLocks noChangeAspect="1"/>
          </p:cNvPicPr>
          <p:nvPr/>
        </p:nvPicPr>
        <p:blipFill rotWithShape="1">
          <a:blip r:embed="rId2"/>
          <a:srcRect l="12105" t="26889" r="48290" b="19751"/>
          <a:stretch/>
        </p:blipFill>
        <p:spPr>
          <a:xfrm>
            <a:off x="6804753" y="1475874"/>
            <a:ext cx="4547459" cy="3444587"/>
          </a:xfrm>
          <a:prstGeom prst="rect">
            <a:avLst/>
          </a:prstGeom>
        </p:spPr>
      </p:pic>
      <p:sp>
        <p:nvSpPr>
          <p:cNvPr id="8" name="CuadroTexto 7">
            <a:extLst>
              <a:ext uri="{FF2B5EF4-FFF2-40B4-BE49-F238E27FC236}">
                <a16:creationId xmlns:a16="http://schemas.microsoft.com/office/drawing/2014/main" id="{69FCCE93-E89D-4EB2-A3D1-8BE5C2D1E4FC}"/>
              </a:ext>
            </a:extLst>
          </p:cNvPr>
          <p:cNvSpPr txBox="1"/>
          <p:nvPr/>
        </p:nvSpPr>
        <p:spPr>
          <a:xfrm>
            <a:off x="803276" y="4226727"/>
            <a:ext cx="5502274" cy="1200329"/>
          </a:xfrm>
          <a:prstGeom prst="rect">
            <a:avLst/>
          </a:prstGeom>
          <a:noFill/>
        </p:spPr>
        <p:txBody>
          <a:bodyPr wrap="square">
            <a:spAutoFit/>
          </a:bodyPr>
          <a:lstStyle/>
          <a:p>
            <a:pPr algn="just"/>
            <a:r>
              <a:rPr lang="es-EC" sz="1800" dirty="0">
                <a:effectLst/>
                <a:ea typeface="Times New Roman" panose="02020603050405020304" pitchFamily="18" charset="0"/>
              </a:rPr>
              <a:t>Los Institutos Superiores Técnicos y Tecnológicos (ISTT) </a:t>
            </a:r>
            <a:r>
              <a:rPr lang="es-EC" sz="1800" i="1" dirty="0">
                <a:effectLst/>
                <a:ea typeface="Times New Roman" panose="02020603050405020304" pitchFamily="18" charset="0"/>
              </a:rPr>
              <a:t>presentan baja producción </a:t>
            </a:r>
            <a:r>
              <a:rPr lang="es-EC" sz="1800" dirty="0">
                <a:effectLst/>
                <a:ea typeface="Times New Roman" panose="02020603050405020304" pitchFamily="18" charset="0"/>
              </a:rPr>
              <a:t>científica por no contar con personal académico con competencias en investigación o este no dispone del tiempo para ejecutarlas.</a:t>
            </a:r>
            <a:endParaRPr lang="es-EC" sz="1800" dirty="0"/>
          </a:p>
        </p:txBody>
      </p:sp>
      <p:sp>
        <p:nvSpPr>
          <p:cNvPr id="10" name="CuadroTexto 9">
            <a:extLst>
              <a:ext uri="{FF2B5EF4-FFF2-40B4-BE49-F238E27FC236}">
                <a16:creationId xmlns:a16="http://schemas.microsoft.com/office/drawing/2014/main" id="{4ADA00EE-A405-4E5A-B8D4-418A3F032AC7}"/>
              </a:ext>
            </a:extLst>
          </p:cNvPr>
          <p:cNvSpPr txBox="1"/>
          <p:nvPr/>
        </p:nvSpPr>
        <p:spPr>
          <a:xfrm>
            <a:off x="803276" y="3180474"/>
            <a:ext cx="5502274" cy="923330"/>
          </a:xfrm>
          <a:prstGeom prst="rect">
            <a:avLst/>
          </a:prstGeom>
          <a:noFill/>
        </p:spPr>
        <p:txBody>
          <a:bodyPr wrap="square">
            <a:spAutoFit/>
          </a:bodyPr>
          <a:lstStyle/>
          <a:p>
            <a:pPr algn="just"/>
            <a:r>
              <a:rPr lang="es-EC" sz="1800" dirty="0">
                <a:ea typeface="Times New Roman" panose="02020603050405020304" pitchFamily="18" charset="0"/>
              </a:rPr>
              <a:t>L</a:t>
            </a:r>
            <a:r>
              <a:rPr lang="es-EC" sz="1800" dirty="0">
                <a:effectLst/>
                <a:ea typeface="Times New Roman" panose="02020603050405020304" pitchFamily="18" charset="0"/>
              </a:rPr>
              <a:t>a formación de talento humano en investigación se favorece en las universidades más que en los Institutos Técnicos y tecnológicos</a:t>
            </a:r>
          </a:p>
        </p:txBody>
      </p:sp>
      <p:sp>
        <p:nvSpPr>
          <p:cNvPr id="12" name="CuadroTexto 11">
            <a:extLst>
              <a:ext uri="{FF2B5EF4-FFF2-40B4-BE49-F238E27FC236}">
                <a16:creationId xmlns:a16="http://schemas.microsoft.com/office/drawing/2014/main" id="{004B192B-B943-4890-902A-E7DB97797EB7}"/>
              </a:ext>
            </a:extLst>
          </p:cNvPr>
          <p:cNvSpPr txBox="1"/>
          <p:nvPr/>
        </p:nvSpPr>
        <p:spPr>
          <a:xfrm>
            <a:off x="839788" y="2385631"/>
            <a:ext cx="5502274" cy="646331"/>
          </a:xfrm>
          <a:prstGeom prst="rect">
            <a:avLst/>
          </a:prstGeom>
          <a:noFill/>
        </p:spPr>
        <p:txBody>
          <a:bodyPr wrap="square">
            <a:spAutoFit/>
          </a:bodyPr>
          <a:lstStyle/>
          <a:p>
            <a:pPr algn="just"/>
            <a:r>
              <a:rPr lang="es-EC" sz="1800" dirty="0">
                <a:effectLst/>
                <a:ea typeface="Times New Roman" panose="02020603050405020304" pitchFamily="18" charset="0"/>
              </a:rPr>
              <a:t>En Latinoamérica, hay carencia de una cultura investigativa (</a:t>
            </a:r>
            <a:r>
              <a:rPr lang="es-EC" sz="1800" dirty="0">
                <a:ea typeface="Times New Roman" panose="02020603050405020304" pitchFamily="18" charset="0"/>
              </a:rPr>
              <a:t>B</a:t>
            </a:r>
            <a:r>
              <a:rPr lang="es-EC" sz="1800" dirty="0">
                <a:effectLst/>
                <a:ea typeface="Times New Roman" panose="02020603050405020304" pitchFamily="18" charset="0"/>
              </a:rPr>
              <a:t>ernal,2019)</a:t>
            </a:r>
          </a:p>
        </p:txBody>
      </p:sp>
      <p:sp>
        <p:nvSpPr>
          <p:cNvPr id="3" name="Marcador de texto 2"/>
          <p:cNvSpPr>
            <a:spLocks noGrp="1"/>
          </p:cNvSpPr>
          <p:nvPr>
            <p:ph type="body" sz="half" idx="2"/>
          </p:nvPr>
        </p:nvSpPr>
        <p:spPr>
          <a:xfrm>
            <a:off x="876300" y="2057400"/>
            <a:ext cx="3932237" cy="3811588"/>
          </a:xfrm>
        </p:spPr>
        <p:txBody>
          <a:bodyPr/>
          <a:lstStyle/>
          <a:p>
            <a:endParaRPr lang="es-EC"/>
          </a:p>
        </p:txBody>
      </p:sp>
      <p:sp>
        <p:nvSpPr>
          <p:cNvPr id="5" name="Rectángulo 4"/>
          <p:cNvSpPr/>
          <p:nvPr/>
        </p:nvSpPr>
        <p:spPr>
          <a:xfrm>
            <a:off x="876299" y="6117350"/>
            <a:ext cx="8652711" cy="289951"/>
          </a:xfrm>
          <a:prstGeom prst="rect">
            <a:avLst/>
          </a:prstGeom>
        </p:spPr>
        <p:txBody>
          <a:bodyPr wrap="square">
            <a:spAutoFit/>
          </a:bodyPr>
          <a:lstStyle/>
          <a:p>
            <a:pPr marL="180340" indent="-180340" algn="just">
              <a:lnSpc>
                <a:spcPct val="107000"/>
              </a:lnSpc>
              <a:spcAft>
                <a:spcPts val="800"/>
              </a:spcAft>
            </a:pPr>
            <a:r>
              <a:rPr lang="es-EC" sz="1200" dirty="0">
                <a:ea typeface="Times New Roman" panose="02020603050405020304" pitchFamily="18" charset="0"/>
                <a:cs typeface="Calibri" panose="020F0502020204030204" pitchFamily="34" charset="0"/>
              </a:rPr>
              <a:t>Bernal, C. (2019). Metodología de la investigación. Colombia: Pearson.</a:t>
            </a:r>
            <a:endParaRPr lang="es-EC" sz="1200" dirty="0">
              <a:effectLst/>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460916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9788" y="962526"/>
            <a:ext cx="4422023" cy="1094873"/>
          </a:xfrm>
        </p:spPr>
        <p:txBody>
          <a:bodyPr>
            <a:normAutofit/>
          </a:bodyPr>
          <a:lstStyle/>
          <a:p>
            <a:r>
              <a:rPr lang="es-EC" b="1" dirty="0"/>
              <a:t>Determinar de la eficacia del plan de capacitación</a:t>
            </a:r>
          </a:p>
        </p:txBody>
      </p:sp>
      <p:sp>
        <p:nvSpPr>
          <p:cNvPr id="4" name="Marcador de texto 3"/>
          <p:cNvSpPr>
            <a:spLocks noGrp="1"/>
          </p:cNvSpPr>
          <p:nvPr>
            <p:ph type="body" sz="half" idx="2"/>
          </p:nvPr>
        </p:nvSpPr>
        <p:spPr>
          <a:xfrm>
            <a:off x="839788" y="2057400"/>
            <a:ext cx="4550359" cy="3811588"/>
          </a:xfrm>
        </p:spPr>
        <p:txBody>
          <a:bodyPr>
            <a:normAutofit/>
          </a:bodyPr>
          <a:lstStyle/>
          <a:p>
            <a:endParaRPr lang="es-EC" dirty="0"/>
          </a:p>
          <a:p>
            <a:endParaRPr lang="es-EC" sz="1900" b="1" dirty="0"/>
          </a:p>
          <a:p>
            <a:endParaRPr lang="es-EC" sz="1900" dirty="0"/>
          </a:p>
          <a:p>
            <a:endParaRPr lang="es-EC" dirty="0"/>
          </a:p>
          <a:p>
            <a:endParaRPr lang="es-EC" b="1" dirty="0"/>
          </a:p>
          <a:p>
            <a:r>
              <a:rPr lang="es-EC" dirty="0"/>
              <a:t> </a:t>
            </a:r>
          </a:p>
          <a:p>
            <a:pPr marL="342900" indent="-342900">
              <a:buAutoNum type="arabicPeriod"/>
            </a:pPr>
            <a:endParaRPr lang="es-EC" b="1" dirty="0"/>
          </a:p>
        </p:txBody>
      </p:sp>
      <p:sp>
        <p:nvSpPr>
          <p:cNvPr id="6" name="CuadroTexto 5"/>
          <p:cNvSpPr txBox="1"/>
          <p:nvPr/>
        </p:nvSpPr>
        <p:spPr>
          <a:xfrm>
            <a:off x="5390147" y="1930705"/>
            <a:ext cx="2838790" cy="369332"/>
          </a:xfrm>
          <a:prstGeom prst="rect">
            <a:avLst/>
          </a:prstGeom>
          <a:noFill/>
        </p:spPr>
        <p:txBody>
          <a:bodyPr wrap="none" rtlCol="0">
            <a:spAutoFit/>
          </a:bodyPr>
          <a:lstStyle/>
          <a:p>
            <a:r>
              <a:rPr lang="es-EC" b="1" dirty="0"/>
              <a:t>Tabla 6.  Resultados eficacia</a:t>
            </a:r>
          </a:p>
        </p:txBody>
      </p:sp>
      <p:pic>
        <p:nvPicPr>
          <p:cNvPr id="10" name="Imagen 9"/>
          <p:cNvPicPr>
            <a:picLocks noChangeAspect="1"/>
          </p:cNvPicPr>
          <p:nvPr/>
        </p:nvPicPr>
        <p:blipFill rotWithShape="1">
          <a:blip r:embed="rId2"/>
          <a:srcRect l="13947" t="28304" r="21974" b="43392"/>
          <a:stretch/>
        </p:blipFill>
        <p:spPr>
          <a:xfrm>
            <a:off x="5390147" y="2426732"/>
            <a:ext cx="6481010" cy="1804737"/>
          </a:xfrm>
          <a:prstGeom prst="rect">
            <a:avLst/>
          </a:prstGeom>
        </p:spPr>
      </p:pic>
      <p:sp>
        <p:nvSpPr>
          <p:cNvPr id="11" name="Rectángulo 10"/>
          <p:cNvSpPr/>
          <p:nvPr/>
        </p:nvSpPr>
        <p:spPr>
          <a:xfrm>
            <a:off x="839788" y="2300037"/>
            <a:ext cx="4170948" cy="2308324"/>
          </a:xfrm>
          <a:prstGeom prst="rect">
            <a:avLst/>
          </a:prstGeom>
        </p:spPr>
        <p:txBody>
          <a:bodyPr wrap="square">
            <a:spAutoFit/>
          </a:bodyPr>
          <a:lstStyle/>
          <a:p>
            <a:r>
              <a:rPr lang="es-EC" dirty="0">
                <a:ea typeface="Times New Roman" panose="02020603050405020304" pitchFamily="18" charset="0"/>
              </a:rPr>
              <a:t>A pesar de haber más proyectos inscritos en la capacitación de octubre que en la de marzo (4 proyectos), solo hubo una publicación y/o ponencia. Esto, debido al contexto de la pandemia COVID 19, el personal académico investigador con proyectos en trámites de aprobación, debió posponer los mismos.</a:t>
            </a:r>
          </a:p>
        </p:txBody>
      </p:sp>
    </p:spTree>
    <p:extLst>
      <p:ext uri="{BB962C8B-B14F-4D97-AF65-F5344CB8AC3E}">
        <p14:creationId xmlns:p14="http://schemas.microsoft.com/office/powerpoint/2010/main" val="7721861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9788" y="962526"/>
            <a:ext cx="4422023" cy="1094873"/>
          </a:xfrm>
        </p:spPr>
        <p:txBody>
          <a:bodyPr>
            <a:normAutofit/>
          </a:bodyPr>
          <a:lstStyle/>
          <a:p>
            <a:r>
              <a:rPr lang="es-EC" b="1" dirty="0"/>
              <a:t>Determinar de la eficacia del plan de capacitación</a:t>
            </a:r>
          </a:p>
        </p:txBody>
      </p:sp>
      <p:sp>
        <p:nvSpPr>
          <p:cNvPr id="4" name="Marcador de texto 3"/>
          <p:cNvSpPr>
            <a:spLocks noGrp="1"/>
          </p:cNvSpPr>
          <p:nvPr>
            <p:ph type="body" sz="half" idx="2"/>
          </p:nvPr>
        </p:nvSpPr>
        <p:spPr>
          <a:xfrm>
            <a:off x="839788" y="2057400"/>
            <a:ext cx="4550359" cy="3811588"/>
          </a:xfrm>
        </p:spPr>
        <p:txBody>
          <a:bodyPr>
            <a:normAutofit fontScale="85000" lnSpcReduction="20000"/>
          </a:bodyPr>
          <a:lstStyle/>
          <a:p>
            <a:endParaRPr lang="es-EC" dirty="0"/>
          </a:p>
          <a:p>
            <a:r>
              <a:rPr lang="es-EC" sz="1900" dirty="0"/>
              <a:t>Actividades:</a:t>
            </a:r>
          </a:p>
          <a:p>
            <a:r>
              <a:rPr lang="es-EC" sz="1900" dirty="0"/>
              <a:t> </a:t>
            </a:r>
          </a:p>
          <a:p>
            <a:r>
              <a:rPr lang="es-EC" sz="1900" dirty="0"/>
              <a:t>1. Cálculo de los indicadores de eficacia:</a:t>
            </a:r>
          </a:p>
          <a:p>
            <a:r>
              <a:rPr lang="es-EC" sz="1900" dirty="0"/>
              <a:t>Eficacia = (Resultado alcanzado*100) / Resultado previsto 	(Ecuación 4)</a:t>
            </a:r>
          </a:p>
          <a:p>
            <a:endParaRPr lang="es-EC" sz="1900" dirty="0"/>
          </a:p>
          <a:p>
            <a:r>
              <a:rPr lang="es-EC" sz="1900" b="1" dirty="0"/>
              <a:t>2. Aplicación nuevamente de la lista de verificación de los indicadores de gestión I+D con el objeto de determinar el porcentaje de cumplimiento de del criterio relacionado con la gestión en investigación del CACES. </a:t>
            </a:r>
          </a:p>
          <a:p>
            <a:endParaRPr lang="es-EC" dirty="0"/>
          </a:p>
          <a:p>
            <a:endParaRPr lang="es-EC" b="1" dirty="0"/>
          </a:p>
          <a:p>
            <a:r>
              <a:rPr lang="es-EC" dirty="0"/>
              <a:t> </a:t>
            </a:r>
          </a:p>
          <a:p>
            <a:pPr marL="342900" indent="-342900">
              <a:buAutoNum type="arabicPeriod"/>
            </a:pPr>
            <a:endParaRPr lang="es-EC" b="1" dirty="0"/>
          </a:p>
        </p:txBody>
      </p:sp>
      <p:sp>
        <p:nvSpPr>
          <p:cNvPr id="6" name="CuadroTexto 5"/>
          <p:cNvSpPr txBox="1"/>
          <p:nvPr/>
        </p:nvSpPr>
        <p:spPr>
          <a:xfrm>
            <a:off x="6026430" y="5868988"/>
            <a:ext cx="5673669" cy="369332"/>
          </a:xfrm>
          <a:prstGeom prst="rect">
            <a:avLst/>
          </a:prstGeom>
          <a:noFill/>
        </p:spPr>
        <p:txBody>
          <a:bodyPr wrap="none" rtlCol="0">
            <a:spAutoFit/>
          </a:bodyPr>
          <a:lstStyle/>
          <a:p>
            <a:r>
              <a:rPr lang="es-EC" b="1" dirty="0"/>
              <a:t>Figura 6.  Lista de verificación cumplimiento criterios I + D</a:t>
            </a:r>
          </a:p>
        </p:txBody>
      </p:sp>
      <p:pic>
        <p:nvPicPr>
          <p:cNvPr id="5" name="Imagen 4"/>
          <p:cNvPicPr>
            <a:picLocks noChangeAspect="1"/>
          </p:cNvPicPr>
          <p:nvPr/>
        </p:nvPicPr>
        <p:blipFill rotWithShape="1">
          <a:blip r:embed="rId2"/>
          <a:srcRect l="6973" t="26900" r="49605" b="7603"/>
          <a:stretch/>
        </p:blipFill>
        <p:spPr>
          <a:xfrm>
            <a:off x="6144126" y="1235242"/>
            <a:ext cx="5293894" cy="4491790"/>
          </a:xfrm>
          <a:prstGeom prst="rect">
            <a:avLst/>
          </a:prstGeom>
        </p:spPr>
      </p:pic>
    </p:spTree>
    <p:extLst>
      <p:ext uri="{BB962C8B-B14F-4D97-AF65-F5344CB8AC3E}">
        <p14:creationId xmlns:p14="http://schemas.microsoft.com/office/powerpoint/2010/main" val="9179608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9788" y="962526"/>
            <a:ext cx="4422023" cy="1094873"/>
          </a:xfrm>
        </p:spPr>
        <p:txBody>
          <a:bodyPr>
            <a:normAutofit/>
          </a:bodyPr>
          <a:lstStyle/>
          <a:p>
            <a:r>
              <a:rPr lang="es-EC" b="1" dirty="0"/>
              <a:t>Determinar de la eficacia del plan de capacitación</a:t>
            </a:r>
          </a:p>
        </p:txBody>
      </p:sp>
      <p:sp>
        <p:nvSpPr>
          <p:cNvPr id="4" name="Marcador de texto 3"/>
          <p:cNvSpPr>
            <a:spLocks noGrp="1"/>
          </p:cNvSpPr>
          <p:nvPr>
            <p:ph type="body" sz="half" idx="2"/>
          </p:nvPr>
        </p:nvSpPr>
        <p:spPr>
          <a:xfrm>
            <a:off x="839788" y="2057400"/>
            <a:ext cx="4550359" cy="3060032"/>
          </a:xfrm>
        </p:spPr>
        <p:txBody>
          <a:bodyPr>
            <a:noAutofit/>
          </a:bodyPr>
          <a:lstStyle/>
          <a:p>
            <a:endParaRPr lang="es-EC" sz="1800" dirty="0"/>
          </a:p>
          <a:p>
            <a:r>
              <a:rPr lang="es-EC" sz="1800" dirty="0"/>
              <a:t>El cumplimiento total que antes era 0% en la etapa de diagnóstico, ahora tiene un valor de 69,2%. </a:t>
            </a:r>
          </a:p>
          <a:p>
            <a:r>
              <a:rPr lang="es-EC" sz="1800" dirty="0"/>
              <a:t>En el caso del cumplimiento parcial del criterio, se observa un aumento de 8 puntos llegando a ser igual a 23,1%. </a:t>
            </a:r>
          </a:p>
          <a:p>
            <a:r>
              <a:rPr lang="es-EC" sz="1800" dirty="0"/>
              <a:t>El porcentaje de incumplimiento disminuyó notablemente de 84,6% a 7,7.</a:t>
            </a:r>
            <a:endParaRPr lang="es-EC" sz="1800" b="1" dirty="0"/>
          </a:p>
          <a:p>
            <a:r>
              <a:rPr lang="es-EC" sz="1800" dirty="0"/>
              <a:t> </a:t>
            </a:r>
          </a:p>
        </p:txBody>
      </p:sp>
      <p:sp>
        <p:nvSpPr>
          <p:cNvPr id="6" name="CuadroTexto 5"/>
          <p:cNvSpPr txBox="1"/>
          <p:nvPr/>
        </p:nvSpPr>
        <p:spPr>
          <a:xfrm>
            <a:off x="6332657" y="5219854"/>
            <a:ext cx="4761816" cy="369332"/>
          </a:xfrm>
          <a:prstGeom prst="rect">
            <a:avLst/>
          </a:prstGeom>
          <a:noFill/>
        </p:spPr>
        <p:txBody>
          <a:bodyPr wrap="none" rtlCol="0">
            <a:spAutoFit/>
          </a:bodyPr>
          <a:lstStyle/>
          <a:p>
            <a:r>
              <a:rPr lang="es-EC" b="1" dirty="0"/>
              <a:t>Figura 7.  Cumplimiento criterios I + D julio 2020</a:t>
            </a:r>
          </a:p>
        </p:txBody>
      </p:sp>
      <p:pic>
        <p:nvPicPr>
          <p:cNvPr id="7" name="Imagen 6"/>
          <p:cNvPicPr>
            <a:picLocks noChangeAspect="1"/>
          </p:cNvPicPr>
          <p:nvPr/>
        </p:nvPicPr>
        <p:blipFill>
          <a:blip r:embed="rId2"/>
          <a:stretch>
            <a:fillRect/>
          </a:stretch>
        </p:blipFill>
        <p:spPr>
          <a:xfrm>
            <a:off x="5727032" y="1637668"/>
            <a:ext cx="5973067" cy="3592253"/>
          </a:xfrm>
          <a:prstGeom prst="rect">
            <a:avLst/>
          </a:prstGeom>
        </p:spPr>
      </p:pic>
    </p:spTree>
    <p:extLst>
      <p:ext uri="{BB962C8B-B14F-4D97-AF65-F5344CB8AC3E}">
        <p14:creationId xmlns:p14="http://schemas.microsoft.com/office/powerpoint/2010/main" val="4263409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9788" y="962526"/>
            <a:ext cx="8288170" cy="1094873"/>
          </a:xfrm>
        </p:spPr>
        <p:txBody>
          <a:bodyPr>
            <a:normAutofit/>
          </a:bodyPr>
          <a:lstStyle/>
          <a:p>
            <a:r>
              <a:rPr lang="es-EC" b="1" dirty="0"/>
              <a:t>Conclusiones</a:t>
            </a:r>
          </a:p>
        </p:txBody>
      </p:sp>
      <p:sp>
        <p:nvSpPr>
          <p:cNvPr id="5" name="Rectángulo 4"/>
          <p:cNvSpPr/>
          <p:nvPr/>
        </p:nvSpPr>
        <p:spPr>
          <a:xfrm>
            <a:off x="839788" y="2301255"/>
            <a:ext cx="10582191" cy="1870512"/>
          </a:xfrm>
          <a:prstGeom prst="rect">
            <a:avLst/>
          </a:prstGeom>
        </p:spPr>
        <p:txBody>
          <a:bodyPr wrap="square">
            <a:spAutoFit/>
          </a:bodyPr>
          <a:lstStyle/>
          <a:p>
            <a:pPr marL="342900" lvl="0" indent="-342900" algn="just">
              <a:lnSpc>
                <a:spcPct val="107000"/>
              </a:lnSpc>
              <a:spcBef>
                <a:spcPts val="1200"/>
              </a:spcBef>
              <a:spcAft>
                <a:spcPts val="0"/>
              </a:spcAft>
              <a:buFont typeface="Arial" panose="020B0604020202020204" pitchFamily="34" charset="0"/>
              <a:buChar char="✔"/>
            </a:pPr>
            <a:r>
              <a:rPr lang="es-EC" dirty="0">
                <a:solidFill>
                  <a:srgbClr val="000000"/>
                </a:solidFill>
                <a:ea typeface="Times New Roman" panose="02020603050405020304" pitchFamily="18" charset="0"/>
                <a:cs typeface="Noto Sans Symbols"/>
              </a:rPr>
              <a:t>De acuerdo al diagnóstico de la situación de la Institución realizado en marzo de 2019 en el ámbito investigativo en relación a los indicadores del CACES, se evidenció un cumplimiento total del 0%, un cumplimiento parcial del 15,4% y un incumplimiento del 84,6 %, lo cual muestra una deficiente gestión en investigación que considere la planificación, ejecución y seguimiento de proyectos I + D, así como la capacitación de  los docentes en este ámbito para garantizar la producción científica del Instituto Superior Tecnológico Integración Andina.  </a:t>
            </a:r>
            <a:endParaRPr lang="es-EC" sz="1600" dirty="0">
              <a:effectLst/>
              <a:ea typeface="Noto Sans Symbols"/>
              <a:cs typeface="Noto Sans Symbols"/>
            </a:endParaRPr>
          </a:p>
        </p:txBody>
      </p:sp>
      <p:sp>
        <p:nvSpPr>
          <p:cNvPr id="8" name="Rectángulo 7"/>
          <p:cNvSpPr/>
          <p:nvPr/>
        </p:nvSpPr>
        <p:spPr>
          <a:xfrm>
            <a:off x="839787" y="4415623"/>
            <a:ext cx="10582191" cy="981423"/>
          </a:xfrm>
          <a:prstGeom prst="rect">
            <a:avLst/>
          </a:prstGeom>
        </p:spPr>
        <p:txBody>
          <a:bodyPr wrap="square">
            <a:spAutoFit/>
          </a:bodyPr>
          <a:lstStyle/>
          <a:p>
            <a:pPr marL="342900" lvl="0" indent="-342900" algn="just">
              <a:lnSpc>
                <a:spcPct val="107000"/>
              </a:lnSpc>
              <a:spcAft>
                <a:spcPts val="0"/>
              </a:spcAft>
              <a:buFont typeface="Arial" panose="020B0604020202020204" pitchFamily="34" charset="0"/>
              <a:buChar char="✔"/>
            </a:pPr>
            <a:r>
              <a:rPr lang="es-EC" dirty="0">
                <a:solidFill>
                  <a:srgbClr val="000000"/>
                </a:solidFill>
                <a:ea typeface="Times New Roman" panose="02020603050405020304" pitchFamily="18" charset="0"/>
                <a:cs typeface="Noto Sans Symbols"/>
              </a:rPr>
              <a:t>Se desarrolló e implementó plan de capacitación dirigido a los docentes, acorde a los recursos disponibles, al diagnóstico previamente realizado y a las competencias LART que debe tener un investigador, permitiendo que el 12,5 % adquiriera las nueve competencias LART. </a:t>
            </a:r>
            <a:endParaRPr lang="es-EC" sz="1600" dirty="0">
              <a:effectLst/>
              <a:ea typeface="Noto Sans Symbols"/>
              <a:cs typeface="Noto Sans Symbols"/>
            </a:endParaRPr>
          </a:p>
        </p:txBody>
      </p:sp>
    </p:spTree>
    <p:extLst>
      <p:ext uri="{BB962C8B-B14F-4D97-AF65-F5344CB8AC3E}">
        <p14:creationId xmlns:p14="http://schemas.microsoft.com/office/powerpoint/2010/main" val="17102918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9788" y="962526"/>
            <a:ext cx="8288170" cy="1094873"/>
          </a:xfrm>
        </p:spPr>
        <p:txBody>
          <a:bodyPr>
            <a:normAutofit/>
          </a:bodyPr>
          <a:lstStyle/>
          <a:p>
            <a:r>
              <a:rPr lang="es-EC" b="1" dirty="0"/>
              <a:t>Conclusiones</a:t>
            </a:r>
          </a:p>
        </p:txBody>
      </p:sp>
      <p:sp>
        <p:nvSpPr>
          <p:cNvPr id="9" name="Rectángulo 8"/>
          <p:cNvSpPr/>
          <p:nvPr/>
        </p:nvSpPr>
        <p:spPr>
          <a:xfrm>
            <a:off x="818147" y="2475505"/>
            <a:ext cx="10475494" cy="1277786"/>
          </a:xfrm>
          <a:prstGeom prst="rect">
            <a:avLst/>
          </a:prstGeom>
        </p:spPr>
        <p:txBody>
          <a:bodyPr wrap="square">
            <a:spAutoFit/>
          </a:bodyPr>
          <a:lstStyle/>
          <a:p>
            <a:pPr marL="342900" lvl="0" indent="-342900" algn="just">
              <a:lnSpc>
                <a:spcPct val="107000"/>
              </a:lnSpc>
              <a:spcAft>
                <a:spcPts val="0"/>
              </a:spcAft>
              <a:buFont typeface="Arial" panose="020B0604020202020204" pitchFamily="34" charset="0"/>
              <a:buChar char="✔"/>
            </a:pPr>
            <a:r>
              <a:rPr lang="es-EC" dirty="0">
                <a:solidFill>
                  <a:srgbClr val="000000"/>
                </a:solidFill>
                <a:ea typeface="Times New Roman" panose="02020603050405020304" pitchFamily="18" charset="0"/>
                <a:cs typeface="Noto Sans Symbols"/>
              </a:rPr>
              <a:t>Una vez ejecutados los proyectos y divulgados se calculó el nivel de cumplimiento del criterio I + D del CACES, el cual fue de 69,2 % y de 23,1% para un total cumplimiento y un cumplimiento parcial respectivamente, lo cual sugiere que la capacitación del personal docente contribuye con la mejora de los indicadores de gestión en investigación relacionados con la producción científica.</a:t>
            </a:r>
            <a:endParaRPr lang="es-EC" sz="1600" dirty="0">
              <a:effectLst/>
              <a:ea typeface="Noto Sans Symbols"/>
              <a:cs typeface="Noto Sans Symbols"/>
            </a:endParaRPr>
          </a:p>
        </p:txBody>
      </p:sp>
      <p:sp>
        <p:nvSpPr>
          <p:cNvPr id="3" name="Rectángulo 2"/>
          <p:cNvSpPr/>
          <p:nvPr/>
        </p:nvSpPr>
        <p:spPr>
          <a:xfrm>
            <a:off x="818147" y="3977879"/>
            <a:ext cx="10475494" cy="1277786"/>
          </a:xfrm>
          <a:prstGeom prst="rect">
            <a:avLst/>
          </a:prstGeom>
        </p:spPr>
        <p:txBody>
          <a:bodyPr wrap="square">
            <a:spAutoFit/>
          </a:bodyPr>
          <a:lstStyle/>
          <a:p>
            <a:pPr marL="342900" lvl="0" indent="-342900" algn="just">
              <a:lnSpc>
                <a:spcPct val="107000"/>
              </a:lnSpc>
              <a:spcAft>
                <a:spcPts val="800"/>
              </a:spcAft>
              <a:buFont typeface="Arial" panose="020B0604020202020204" pitchFamily="34" charset="0"/>
              <a:buChar char="✔"/>
            </a:pPr>
            <a:r>
              <a:rPr lang="es-EC" dirty="0">
                <a:solidFill>
                  <a:srgbClr val="000000"/>
                </a:solidFill>
                <a:ea typeface="Times New Roman" panose="02020603050405020304" pitchFamily="18" charset="0"/>
                <a:cs typeface="Noto Sans Symbols"/>
              </a:rPr>
              <a:t>La eficacia del plan de capacitación y seguimiento implementado en el periodo 2019 – 2020 en la producción científica de la institución resultó ser del 100% en relación a los proyectos divulgados lo que indica que la producción se estaba viendo limitada por la falta de capacitación docente en el ámbito investigativo implícita en la gestión I + D.</a:t>
            </a:r>
            <a:endParaRPr lang="es-EC" dirty="0">
              <a:effectLst/>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407008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2184509" y="1397875"/>
            <a:ext cx="8096250" cy="3810000"/>
          </a:xfrm>
          <a:prstGeom prst="rect">
            <a:avLst/>
          </a:prstGeom>
        </p:spPr>
      </p:pic>
      <p:sp>
        <p:nvSpPr>
          <p:cNvPr id="6" name="CuadroTexto 5"/>
          <p:cNvSpPr txBox="1"/>
          <p:nvPr/>
        </p:nvSpPr>
        <p:spPr>
          <a:xfrm>
            <a:off x="3520520" y="5207875"/>
            <a:ext cx="5923416" cy="1107996"/>
          </a:xfrm>
          <a:prstGeom prst="rect">
            <a:avLst/>
          </a:prstGeom>
          <a:noFill/>
        </p:spPr>
        <p:txBody>
          <a:bodyPr wrap="none" rtlCol="0">
            <a:spAutoFit/>
          </a:bodyPr>
          <a:lstStyle/>
          <a:p>
            <a:r>
              <a:rPr lang="es-EC" sz="6600" dirty="0">
                <a:latin typeface="Anordighos" pitchFamily="2" charset="0"/>
              </a:rPr>
              <a:t>Gracias por su atención</a:t>
            </a:r>
          </a:p>
        </p:txBody>
      </p:sp>
    </p:spTree>
    <p:extLst>
      <p:ext uri="{BB962C8B-B14F-4D97-AF65-F5344CB8AC3E}">
        <p14:creationId xmlns:p14="http://schemas.microsoft.com/office/powerpoint/2010/main" val="41269437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9AA9F56-2B6A-48A7-A54B-46C6F477187D}"/>
              </a:ext>
            </a:extLst>
          </p:cNvPr>
          <p:cNvSpPr>
            <a:spLocks noGrp="1"/>
          </p:cNvSpPr>
          <p:nvPr>
            <p:ph type="title"/>
          </p:nvPr>
        </p:nvSpPr>
        <p:spPr>
          <a:xfrm>
            <a:off x="839788" y="457200"/>
            <a:ext cx="4155545" cy="1303867"/>
          </a:xfrm>
        </p:spPr>
        <p:txBody>
          <a:bodyPr/>
          <a:lstStyle/>
          <a:p>
            <a:r>
              <a:rPr lang="es-MX" b="1" dirty="0"/>
              <a:t>La producción científica</a:t>
            </a:r>
            <a:endParaRPr lang="es-EC" b="1" dirty="0"/>
          </a:p>
        </p:txBody>
      </p:sp>
      <p:sp>
        <p:nvSpPr>
          <p:cNvPr id="4" name="Marcador de texto 3">
            <a:extLst>
              <a:ext uri="{FF2B5EF4-FFF2-40B4-BE49-F238E27FC236}">
                <a16:creationId xmlns:a16="http://schemas.microsoft.com/office/drawing/2014/main" id="{0BFFD931-6996-448F-A489-5FEE75B3459E}"/>
              </a:ext>
            </a:extLst>
          </p:cNvPr>
          <p:cNvSpPr>
            <a:spLocks noGrp="1"/>
          </p:cNvSpPr>
          <p:nvPr>
            <p:ph type="body" sz="half" idx="2"/>
          </p:nvPr>
        </p:nvSpPr>
        <p:spPr/>
        <p:txBody>
          <a:bodyPr>
            <a:normAutofit/>
          </a:bodyPr>
          <a:lstStyle/>
          <a:p>
            <a:r>
              <a:rPr lang="es-EC" sz="2000"/>
              <a:t>Según Cortés (2007), </a:t>
            </a:r>
            <a:r>
              <a:rPr lang="es-EC" sz="2000">
                <a:effectLst/>
                <a:ea typeface="Times New Roman" panose="02020603050405020304" pitchFamily="18" charset="0"/>
              </a:rPr>
              <a:t>es considerada como la parte materializada del conocimiento.</a:t>
            </a:r>
          </a:p>
          <a:p>
            <a:r>
              <a:rPr lang="es-EC" sz="2000"/>
              <a:t> Se mide considerando:</a:t>
            </a:r>
          </a:p>
          <a:p>
            <a:pPr marL="342900" indent="-342900">
              <a:buAutoNum type="arabicPeriod"/>
            </a:pPr>
            <a:r>
              <a:rPr lang="es-EC" sz="2000">
                <a:ea typeface="Times New Roman" panose="02020603050405020304" pitchFamily="18" charset="0"/>
              </a:rPr>
              <a:t>L</a:t>
            </a:r>
            <a:r>
              <a:rPr lang="es-EC" sz="2000">
                <a:effectLst/>
                <a:ea typeface="Times New Roman" panose="02020603050405020304" pitchFamily="18" charset="0"/>
              </a:rPr>
              <a:t>a entrada de recursos.</a:t>
            </a:r>
          </a:p>
          <a:p>
            <a:pPr marL="342900" indent="-342900">
              <a:buAutoNum type="arabicPeriod"/>
            </a:pPr>
            <a:r>
              <a:rPr lang="es-EC" sz="2000">
                <a:effectLst/>
                <a:ea typeface="Times New Roman" panose="02020603050405020304" pitchFamily="18" charset="0"/>
              </a:rPr>
              <a:t>Su transformación.</a:t>
            </a:r>
          </a:p>
          <a:p>
            <a:pPr marL="342900" indent="-342900">
              <a:buAutoNum type="arabicPeriod"/>
            </a:pPr>
            <a:r>
              <a:rPr lang="es-EC" sz="2000">
                <a:effectLst/>
                <a:ea typeface="Times New Roman" panose="02020603050405020304" pitchFamily="18" charset="0"/>
              </a:rPr>
              <a:t>Su salida. </a:t>
            </a:r>
          </a:p>
          <a:p>
            <a:pPr marL="342900" indent="-342900">
              <a:buAutoNum type="arabicPeriod"/>
            </a:pPr>
            <a:r>
              <a:rPr lang="es-EC" sz="2000">
                <a:ea typeface="Times New Roman" panose="02020603050405020304" pitchFamily="18" charset="0"/>
              </a:rPr>
              <a:t>E</a:t>
            </a:r>
            <a:r>
              <a:rPr lang="es-EC" sz="2000">
                <a:effectLst/>
                <a:ea typeface="Times New Roman" panose="02020603050405020304" pitchFamily="18" charset="0"/>
              </a:rPr>
              <a:t>l impacto de sus productos.</a:t>
            </a:r>
            <a:endParaRPr lang="es-EC" sz="2000" dirty="0"/>
          </a:p>
        </p:txBody>
      </p:sp>
      <p:cxnSp>
        <p:nvCxnSpPr>
          <p:cNvPr id="9" name="Conector: curvado 8">
            <a:extLst>
              <a:ext uri="{FF2B5EF4-FFF2-40B4-BE49-F238E27FC236}">
                <a16:creationId xmlns:a16="http://schemas.microsoft.com/office/drawing/2014/main" id="{3F043B66-2EC1-4B27-A24A-BFD0965D1F47}"/>
              </a:ext>
            </a:extLst>
          </p:cNvPr>
          <p:cNvCxnSpPr>
            <a:cxnSpLocks/>
          </p:cNvCxnSpPr>
          <p:nvPr/>
        </p:nvCxnSpPr>
        <p:spPr>
          <a:xfrm flipV="1">
            <a:off x="3657600" y="2832724"/>
            <a:ext cx="1511613" cy="710576"/>
          </a:xfrm>
          <a:prstGeom prst="curvedConnector3">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1" name="Conector: curvado 10">
            <a:extLst>
              <a:ext uri="{FF2B5EF4-FFF2-40B4-BE49-F238E27FC236}">
                <a16:creationId xmlns:a16="http://schemas.microsoft.com/office/drawing/2014/main" id="{46FDF764-ABAF-4BF4-9CA1-EAC3347CEAFA}"/>
              </a:ext>
            </a:extLst>
          </p:cNvPr>
          <p:cNvCxnSpPr>
            <a:cxnSpLocks/>
          </p:cNvCxnSpPr>
          <p:nvPr/>
        </p:nvCxnSpPr>
        <p:spPr>
          <a:xfrm>
            <a:off x="2343150" y="4381500"/>
            <a:ext cx="3752850" cy="212104"/>
          </a:xfrm>
          <a:prstGeom prst="curvedConnector3">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1026" name="Picture 2">
            <a:extLst>
              <a:ext uri="{FF2B5EF4-FFF2-40B4-BE49-F238E27FC236}">
                <a16:creationId xmlns:a16="http://schemas.microsoft.com/office/drawing/2014/main" id="{C9B3C0B4-143D-4F2A-AA64-39BACD2783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55412" y="1190455"/>
            <a:ext cx="2597902" cy="1879149"/>
          </a:xfrm>
          <a:prstGeom prst="rect">
            <a:avLst/>
          </a:prstGeom>
          <a:noFill/>
          <a:extLst>
            <a:ext uri="{909E8E84-426E-40DD-AFC4-6F175D3DCCD1}">
              <a14:hiddenFill xmlns:a14="http://schemas.microsoft.com/office/drawing/2010/main">
                <a:solidFill>
                  <a:srgbClr val="FFFFFF"/>
                </a:solidFill>
              </a14:hiddenFill>
            </a:ext>
          </a:extLst>
        </p:spPr>
      </p:pic>
      <p:pic>
        <p:nvPicPr>
          <p:cNvPr id="17" name="Imagen 16">
            <a:extLst>
              <a:ext uri="{FF2B5EF4-FFF2-40B4-BE49-F238E27FC236}">
                <a16:creationId xmlns:a16="http://schemas.microsoft.com/office/drawing/2014/main" id="{A2C7578F-1CA5-4C3F-87F1-960C13E1E129}"/>
              </a:ext>
            </a:extLst>
          </p:cNvPr>
          <p:cNvPicPr>
            <a:picLocks noChangeAspect="1"/>
          </p:cNvPicPr>
          <p:nvPr/>
        </p:nvPicPr>
        <p:blipFill rotWithShape="1">
          <a:blip r:embed="rId3"/>
          <a:srcRect l="37343" t="23567" r="30404" b="24695"/>
          <a:stretch/>
        </p:blipFill>
        <p:spPr>
          <a:xfrm>
            <a:off x="6294437" y="3192099"/>
            <a:ext cx="3257791" cy="2938161"/>
          </a:xfrm>
          <a:prstGeom prst="rect">
            <a:avLst/>
          </a:prstGeom>
        </p:spPr>
      </p:pic>
      <p:pic>
        <p:nvPicPr>
          <p:cNvPr id="20" name="Imagen 19">
            <a:extLst>
              <a:ext uri="{FF2B5EF4-FFF2-40B4-BE49-F238E27FC236}">
                <a16:creationId xmlns:a16="http://schemas.microsoft.com/office/drawing/2014/main" id="{4C1D1532-B900-46CD-9D19-B2AE3D52D814}"/>
              </a:ext>
            </a:extLst>
          </p:cNvPr>
          <p:cNvPicPr>
            <a:picLocks noChangeAspect="1"/>
          </p:cNvPicPr>
          <p:nvPr/>
        </p:nvPicPr>
        <p:blipFill>
          <a:blip r:embed="rId4"/>
          <a:stretch>
            <a:fillRect/>
          </a:stretch>
        </p:blipFill>
        <p:spPr>
          <a:xfrm>
            <a:off x="5367807" y="1281486"/>
            <a:ext cx="3489011" cy="1788118"/>
          </a:xfrm>
          <a:prstGeom prst="rect">
            <a:avLst/>
          </a:prstGeom>
        </p:spPr>
      </p:pic>
      <p:sp>
        <p:nvSpPr>
          <p:cNvPr id="3" name="CuadroTexto 2"/>
          <p:cNvSpPr txBox="1"/>
          <p:nvPr/>
        </p:nvSpPr>
        <p:spPr>
          <a:xfrm>
            <a:off x="8195419" y="6082731"/>
            <a:ext cx="1322798" cy="246221"/>
          </a:xfrm>
          <a:prstGeom prst="rect">
            <a:avLst/>
          </a:prstGeom>
          <a:noFill/>
        </p:spPr>
        <p:txBody>
          <a:bodyPr wrap="none" rtlCol="0">
            <a:spAutoFit/>
          </a:bodyPr>
          <a:lstStyle/>
          <a:p>
            <a:r>
              <a:rPr lang="es-EC" sz="1000" dirty="0"/>
              <a:t>Fuente: Chacón, 2004</a:t>
            </a:r>
          </a:p>
        </p:txBody>
      </p:sp>
      <p:sp>
        <p:nvSpPr>
          <p:cNvPr id="5" name="Rectángulo 4"/>
          <p:cNvSpPr/>
          <p:nvPr/>
        </p:nvSpPr>
        <p:spPr>
          <a:xfrm>
            <a:off x="779275" y="6312312"/>
            <a:ext cx="10867951" cy="289951"/>
          </a:xfrm>
          <a:prstGeom prst="rect">
            <a:avLst/>
          </a:prstGeom>
        </p:spPr>
        <p:txBody>
          <a:bodyPr wrap="square">
            <a:spAutoFit/>
          </a:bodyPr>
          <a:lstStyle/>
          <a:p>
            <a:pPr marL="180340" indent="-180340" algn="just">
              <a:lnSpc>
                <a:spcPct val="107000"/>
              </a:lnSpc>
              <a:spcAft>
                <a:spcPts val="800"/>
              </a:spcAft>
            </a:pPr>
            <a:r>
              <a:rPr lang="es-EC" sz="1200" dirty="0">
                <a:ea typeface="Times New Roman" panose="02020603050405020304" pitchFamily="18" charset="0"/>
                <a:cs typeface="Calibri" panose="020F0502020204030204" pitchFamily="34" charset="0"/>
              </a:rPr>
              <a:t>Cortés, D. (2007). Medir la producción científica de los investigadores universitarios: La </a:t>
            </a:r>
            <a:r>
              <a:rPr lang="es-EC" sz="1200" dirty="0" err="1">
                <a:ea typeface="Times New Roman" panose="02020603050405020304" pitchFamily="18" charset="0"/>
                <a:cs typeface="Calibri" panose="020F0502020204030204" pitchFamily="34" charset="0"/>
              </a:rPr>
              <a:t>bibliometría</a:t>
            </a:r>
            <a:r>
              <a:rPr lang="es-EC" sz="1200" dirty="0">
                <a:ea typeface="Times New Roman" panose="02020603050405020304" pitchFamily="18" charset="0"/>
                <a:cs typeface="Calibri" panose="020F0502020204030204" pitchFamily="34" charset="0"/>
              </a:rPr>
              <a:t> y sus límites</a:t>
            </a:r>
            <a:r>
              <a:rPr lang="es-EC" sz="1200" i="1" dirty="0">
                <a:ea typeface="Times New Roman" panose="02020603050405020304" pitchFamily="18" charset="0"/>
                <a:cs typeface="Calibri" panose="020F0502020204030204" pitchFamily="34" charset="0"/>
              </a:rPr>
              <a:t>. Revista de la Educación Superior, 36</a:t>
            </a:r>
            <a:r>
              <a:rPr lang="es-EC" sz="1200" dirty="0">
                <a:ea typeface="Times New Roman" panose="02020603050405020304" pitchFamily="18" charset="0"/>
                <a:cs typeface="Calibri" panose="020F0502020204030204" pitchFamily="34" charset="0"/>
              </a:rPr>
              <a:t>(142), 43-65.</a:t>
            </a:r>
            <a:endParaRPr lang="es-EC" sz="1200" dirty="0">
              <a:effectLst/>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05179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CB55509-88EC-4EE3-9327-F4296D546B6C}"/>
              </a:ext>
            </a:extLst>
          </p:cNvPr>
          <p:cNvSpPr>
            <a:spLocks noGrp="1"/>
          </p:cNvSpPr>
          <p:nvPr>
            <p:ph type="title"/>
          </p:nvPr>
        </p:nvSpPr>
        <p:spPr>
          <a:xfrm>
            <a:off x="748534" y="766454"/>
            <a:ext cx="10291165" cy="823751"/>
          </a:xfrm>
        </p:spPr>
        <p:txBody>
          <a:bodyPr>
            <a:normAutofit/>
          </a:bodyPr>
          <a:lstStyle/>
          <a:p>
            <a:pPr algn="ctr"/>
            <a:r>
              <a:rPr kumimoji="0" lang="es-MX" sz="3200" b="1" i="0" u="none" strike="noStrike" kern="1200" cap="none" spc="0" normalizeH="0" baseline="0" noProof="0" dirty="0">
                <a:ln>
                  <a:noFill/>
                </a:ln>
                <a:solidFill>
                  <a:prstClr val="black"/>
                </a:solidFill>
                <a:effectLst/>
                <a:uLnTx/>
                <a:uFillTx/>
                <a:latin typeface="Calibri Light"/>
                <a:ea typeface="+mj-ea"/>
                <a:cs typeface="+mj-cs"/>
              </a:rPr>
              <a:t>¿Cuáles son las competencias investigativas?</a:t>
            </a:r>
            <a:endParaRPr lang="es-EC" dirty="0"/>
          </a:p>
        </p:txBody>
      </p:sp>
      <p:sp>
        <p:nvSpPr>
          <p:cNvPr id="4" name="Marcador de texto 3">
            <a:extLst>
              <a:ext uri="{FF2B5EF4-FFF2-40B4-BE49-F238E27FC236}">
                <a16:creationId xmlns:a16="http://schemas.microsoft.com/office/drawing/2014/main" id="{0366E423-1D97-44FA-884C-286ED590D4AA}"/>
              </a:ext>
            </a:extLst>
          </p:cNvPr>
          <p:cNvSpPr>
            <a:spLocks noGrp="1"/>
          </p:cNvSpPr>
          <p:nvPr>
            <p:ph type="body" sz="half" idx="2"/>
          </p:nvPr>
        </p:nvSpPr>
        <p:spPr>
          <a:xfrm>
            <a:off x="2444893" y="5964052"/>
            <a:ext cx="7807883" cy="326758"/>
          </a:xfrm>
        </p:spPr>
        <p:txBody>
          <a:bodyPr>
            <a:noAutofit/>
          </a:bodyPr>
          <a:lstStyle/>
          <a:p>
            <a:r>
              <a:rPr lang="es-EC" sz="2000" b="1" dirty="0"/>
              <a:t>Figura 1. Competencias investigativas según Modelo LART (Rivas, 2011). </a:t>
            </a:r>
          </a:p>
        </p:txBody>
      </p:sp>
      <p:grpSp>
        <p:nvGrpSpPr>
          <p:cNvPr id="45" name="Grupo 44"/>
          <p:cNvGrpSpPr/>
          <p:nvPr/>
        </p:nvGrpSpPr>
        <p:grpSpPr>
          <a:xfrm>
            <a:off x="4060628" y="2972302"/>
            <a:ext cx="3916050" cy="1639569"/>
            <a:chOff x="4060628" y="2972302"/>
            <a:chExt cx="3916050" cy="1639569"/>
          </a:xfrm>
        </p:grpSpPr>
        <p:sp>
          <p:nvSpPr>
            <p:cNvPr id="34" name="Elipse 33"/>
            <p:cNvSpPr/>
            <p:nvPr/>
          </p:nvSpPr>
          <p:spPr>
            <a:xfrm>
              <a:off x="4060628" y="2972302"/>
              <a:ext cx="3916050" cy="1639569"/>
            </a:xfrm>
            <a:prstGeom prst="ellipse">
              <a:avLst/>
            </a:prstGeom>
            <a:solidFill>
              <a:schemeClr val="accent6">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grpSp>
          <p:nvGrpSpPr>
            <p:cNvPr id="15" name="Grupo 14"/>
            <p:cNvGrpSpPr/>
            <p:nvPr/>
          </p:nvGrpSpPr>
          <p:grpSpPr>
            <a:xfrm>
              <a:off x="4290914" y="3275009"/>
              <a:ext cx="3343118" cy="941486"/>
              <a:chOff x="5550345" y="2967335"/>
              <a:chExt cx="3343118" cy="941486"/>
            </a:xfrm>
          </p:grpSpPr>
          <p:sp>
            <p:nvSpPr>
              <p:cNvPr id="5" name="Rectángulo 4"/>
              <p:cNvSpPr/>
              <p:nvPr/>
            </p:nvSpPr>
            <p:spPr>
              <a:xfrm>
                <a:off x="5550345" y="2967335"/>
                <a:ext cx="476412" cy="923330"/>
              </a:xfrm>
              <a:prstGeom prst="rect">
                <a:avLst/>
              </a:prstGeom>
              <a:noFill/>
            </p:spPr>
            <p:txBody>
              <a:bodyPr wrap="none" lIns="91440" tIns="45720" rIns="91440" bIns="45720">
                <a:spAutoFit/>
              </a:bodyPr>
              <a:lstStyle/>
              <a:p>
                <a:pPr algn="ctr"/>
                <a:r>
                  <a:rPr lang="es-ES" sz="5400" b="0" cap="none" spc="0" dirty="0">
                    <a:ln w="0">
                      <a:solidFill>
                        <a:schemeClr val="tx2">
                          <a:lumMod val="20000"/>
                          <a:lumOff val="80000"/>
                        </a:schemeClr>
                      </a:solidFill>
                    </a:ln>
                    <a:solidFill>
                      <a:schemeClr val="accent1">
                        <a:lumMod val="75000"/>
                      </a:schemeClr>
                    </a:solidFill>
                    <a:effectLst>
                      <a:outerShdw blurRad="38100" dist="25400" dir="5400000" algn="ctr" rotWithShape="0">
                        <a:srgbClr val="6E747A">
                          <a:alpha val="43000"/>
                        </a:srgbClr>
                      </a:outerShdw>
                    </a:effectLst>
                  </a:rPr>
                  <a:t>L</a:t>
                </a:r>
              </a:p>
            </p:txBody>
          </p:sp>
          <p:sp>
            <p:nvSpPr>
              <p:cNvPr id="7" name="Rectángulo 6"/>
              <p:cNvSpPr/>
              <p:nvPr/>
            </p:nvSpPr>
            <p:spPr>
              <a:xfrm>
                <a:off x="7247778" y="2983615"/>
                <a:ext cx="561372" cy="923330"/>
              </a:xfrm>
              <a:prstGeom prst="rect">
                <a:avLst/>
              </a:prstGeom>
              <a:noFill/>
            </p:spPr>
            <p:txBody>
              <a:bodyPr wrap="none" lIns="91440" tIns="45720" rIns="91440" bIns="45720">
                <a:spAutoFit/>
              </a:bodyPr>
              <a:lstStyle/>
              <a:p>
                <a:pPr algn="ctr"/>
                <a:r>
                  <a:rPr lang="es-ES" sz="5400" dirty="0">
                    <a:ln w="0">
                      <a:solidFill>
                        <a:schemeClr val="tx2">
                          <a:lumMod val="20000"/>
                          <a:lumOff val="80000"/>
                        </a:schemeClr>
                      </a:solidFill>
                    </a:ln>
                    <a:solidFill>
                      <a:schemeClr val="accent1">
                        <a:lumMod val="75000"/>
                      </a:schemeClr>
                    </a:solidFill>
                    <a:effectLst>
                      <a:outerShdw blurRad="38100" dist="25400" dir="5400000" algn="ctr" rotWithShape="0">
                        <a:srgbClr val="6E747A">
                          <a:alpha val="43000"/>
                        </a:srgbClr>
                      </a:outerShdw>
                    </a:effectLst>
                  </a:rPr>
                  <a:t>R</a:t>
                </a:r>
                <a:endParaRPr lang="es-ES" sz="5400" b="0" cap="none" spc="0" dirty="0">
                  <a:ln w="0">
                    <a:solidFill>
                      <a:schemeClr val="tx2">
                        <a:lumMod val="20000"/>
                        <a:lumOff val="80000"/>
                      </a:schemeClr>
                    </a:solidFill>
                  </a:ln>
                  <a:solidFill>
                    <a:schemeClr val="accent1">
                      <a:lumMod val="75000"/>
                    </a:schemeClr>
                  </a:solidFill>
                  <a:effectLst>
                    <a:outerShdw blurRad="38100" dist="25400" dir="5400000" algn="ctr" rotWithShape="0">
                      <a:srgbClr val="6E747A">
                        <a:alpha val="43000"/>
                      </a:srgbClr>
                    </a:outerShdw>
                  </a:effectLst>
                </a:endParaRPr>
              </a:p>
            </p:txBody>
          </p:sp>
          <p:sp>
            <p:nvSpPr>
              <p:cNvPr id="9" name="Rectángulo 8"/>
              <p:cNvSpPr/>
              <p:nvPr/>
            </p:nvSpPr>
            <p:spPr>
              <a:xfrm>
                <a:off x="6211719" y="2968202"/>
                <a:ext cx="585417" cy="923330"/>
              </a:xfrm>
              <a:prstGeom prst="rect">
                <a:avLst/>
              </a:prstGeom>
              <a:noFill/>
            </p:spPr>
            <p:txBody>
              <a:bodyPr wrap="none" lIns="91440" tIns="45720" rIns="91440" bIns="45720">
                <a:spAutoFit/>
              </a:bodyPr>
              <a:lstStyle/>
              <a:p>
                <a:pPr algn="ctr"/>
                <a:r>
                  <a:rPr lang="es-ES" sz="5400" b="0" cap="none" spc="0" dirty="0">
                    <a:ln w="0">
                      <a:solidFill>
                        <a:schemeClr val="tx2">
                          <a:lumMod val="20000"/>
                          <a:lumOff val="80000"/>
                        </a:schemeClr>
                      </a:solidFill>
                    </a:ln>
                    <a:solidFill>
                      <a:schemeClr val="accent1">
                        <a:lumMod val="75000"/>
                      </a:schemeClr>
                    </a:solidFill>
                    <a:effectLst>
                      <a:outerShdw blurRad="38100" dist="25400" dir="5400000" algn="ctr" rotWithShape="0">
                        <a:srgbClr val="6E747A">
                          <a:alpha val="43000"/>
                        </a:srgbClr>
                      </a:outerShdw>
                    </a:effectLst>
                  </a:rPr>
                  <a:t>A</a:t>
                </a:r>
              </a:p>
            </p:txBody>
          </p:sp>
          <p:sp>
            <p:nvSpPr>
              <p:cNvPr id="10" name="Rectángulo 9"/>
              <p:cNvSpPr/>
              <p:nvPr/>
            </p:nvSpPr>
            <p:spPr>
              <a:xfrm>
                <a:off x="7951459" y="2985491"/>
                <a:ext cx="522900" cy="923330"/>
              </a:xfrm>
              <a:prstGeom prst="rect">
                <a:avLst/>
              </a:prstGeom>
              <a:noFill/>
            </p:spPr>
            <p:txBody>
              <a:bodyPr wrap="none" lIns="91440" tIns="45720" rIns="91440" bIns="45720">
                <a:spAutoFit/>
              </a:bodyPr>
              <a:lstStyle/>
              <a:p>
                <a:pPr algn="ctr"/>
                <a:r>
                  <a:rPr lang="es-ES" sz="5400" b="0" cap="none" spc="0" dirty="0">
                    <a:ln w="0">
                      <a:solidFill>
                        <a:schemeClr val="tx2">
                          <a:lumMod val="20000"/>
                          <a:lumOff val="80000"/>
                        </a:schemeClr>
                      </a:solidFill>
                    </a:ln>
                    <a:solidFill>
                      <a:schemeClr val="accent1">
                        <a:lumMod val="75000"/>
                      </a:schemeClr>
                    </a:solidFill>
                    <a:effectLst>
                      <a:outerShdw blurRad="38100" dist="25400" dir="5400000" algn="ctr" rotWithShape="0">
                        <a:srgbClr val="6E747A">
                          <a:alpha val="43000"/>
                        </a:srgbClr>
                      </a:outerShdw>
                    </a:effectLst>
                  </a:rPr>
                  <a:t>T</a:t>
                </a:r>
              </a:p>
            </p:txBody>
          </p:sp>
          <p:sp>
            <p:nvSpPr>
              <p:cNvPr id="11" name="CuadroTexto 10"/>
              <p:cNvSpPr txBox="1"/>
              <p:nvPr/>
            </p:nvSpPr>
            <p:spPr>
              <a:xfrm>
                <a:off x="5823236" y="3394576"/>
                <a:ext cx="495649" cy="369332"/>
              </a:xfrm>
              <a:prstGeom prst="rect">
                <a:avLst/>
              </a:prstGeom>
              <a:noFill/>
            </p:spPr>
            <p:txBody>
              <a:bodyPr wrap="none" rtlCol="0">
                <a:spAutoFit/>
              </a:bodyPr>
              <a:lstStyle/>
              <a:p>
                <a:r>
                  <a:rPr lang="es-EC" dirty="0"/>
                  <a:t>UIS</a:t>
                </a:r>
              </a:p>
            </p:txBody>
          </p:sp>
          <p:sp>
            <p:nvSpPr>
              <p:cNvPr id="12" name="CuadroTexto 11"/>
              <p:cNvSpPr txBox="1"/>
              <p:nvPr/>
            </p:nvSpPr>
            <p:spPr>
              <a:xfrm>
                <a:off x="6606665" y="3394576"/>
                <a:ext cx="842218" cy="369332"/>
              </a:xfrm>
              <a:prstGeom prst="rect">
                <a:avLst/>
              </a:prstGeom>
              <a:noFill/>
            </p:spPr>
            <p:txBody>
              <a:bodyPr wrap="none" rtlCol="0">
                <a:spAutoFit/>
              </a:bodyPr>
              <a:lstStyle/>
              <a:p>
                <a:r>
                  <a:rPr lang="es-EC" dirty="0"/>
                  <a:t>RTURO</a:t>
                </a:r>
              </a:p>
            </p:txBody>
          </p:sp>
          <p:sp>
            <p:nvSpPr>
              <p:cNvPr id="13" name="CuadroTexto 12"/>
              <p:cNvSpPr txBox="1"/>
              <p:nvPr/>
            </p:nvSpPr>
            <p:spPr>
              <a:xfrm>
                <a:off x="7608266" y="3414454"/>
                <a:ext cx="601831" cy="369332"/>
              </a:xfrm>
              <a:prstGeom prst="rect">
                <a:avLst/>
              </a:prstGeom>
              <a:noFill/>
            </p:spPr>
            <p:txBody>
              <a:bodyPr wrap="none" rtlCol="0">
                <a:spAutoFit/>
              </a:bodyPr>
              <a:lstStyle/>
              <a:p>
                <a:r>
                  <a:rPr lang="es-EC" dirty="0"/>
                  <a:t>IVAS</a:t>
                </a:r>
              </a:p>
            </p:txBody>
          </p:sp>
          <p:sp>
            <p:nvSpPr>
              <p:cNvPr id="14" name="CuadroTexto 13"/>
              <p:cNvSpPr txBox="1"/>
              <p:nvPr/>
            </p:nvSpPr>
            <p:spPr>
              <a:xfrm>
                <a:off x="8180639" y="3414454"/>
                <a:ext cx="712824" cy="369332"/>
              </a:xfrm>
              <a:prstGeom prst="rect">
                <a:avLst/>
              </a:prstGeom>
              <a:noFill/>
            </p:spPr>
            <p:txBody>
              <a:bodyPr wrap="none" rtlCol="0">
                <a:spAutoFit/>
              </a:bodyPr>
              <a:lstStyle/>
              <a:p>
                <a:r>
                  <a:rPr lang="es-EC" dirty="0"/>
                  <a:t>OVAR</a:t>
                </a:r>
              </a:p>
            </p:txBody>
          </p:sp>
        </p:grpSp>
      </p:grpSp>
      <p:grpSp>
        <p:nvGrpSpPr>
          <p:cNvPr id="35" name="Grupo 34"/>
          <p:cNvGrpSpPr/>
          <p:nvPr/>
        </p:nvGrpSpPr>
        <p:grpSpPr>
          <a:xfrm>
            <a:off x="4625930" y="1684854"/>
            <a:ext cx="2221762" cy="670059"/>
            <a:chOff x="4625930" y="1684854"/>
            <a:chExt cx="2221762" cy="670059"/>
          </a:xfrm>
        </p:grpSpPr>
        <p:sp>
          <p:nvSpPr>
            <p:cNvPr id="16" name="Rectángulo 15"/>
            <p:cNvSpPr/>
            <p:nvPr/>
          </p:nvSpPr>
          <p:spPr>
            <a:xfrm>
              <a:off x="4625930" y="1985581"/>
              <a:ext cx="2221762" cy="369332"/>
            </a:xfrm>
            <a:prstGeom prst="rect">
              <a:avLst/>
            </a:prstGeom>
          </p:spPr>
          <p:txBody>
            <a:bodyPr wrap="none">
              <a:spAutoFit/>
            </a:bodyPr>
            <a:lstStyle/>
            <a:p>
              <a:r>
                <a:rPr lang="es-EC" dirty="0"/>
                <a:t>Plantear un problema</a:t>
              </a:r>
            </a:p>
          </p:txBody>
        </p:sp>
        <p:sp>
          <p:nvSpPr>
            <p:cNvPr id="25" name="Rectángulo 24"/>
            <p:cNvSpPr/>
            <p:nvPr/>
          </p:nvSpPr>
          <p:spPr>
            <a:xfrm>
              <a:off x="5553958" y="1684854"/>
              <a:ext cx="340158" cy="461665"/>
            </a:xfrm>
            <a:prstGeom prst="rect">
              <a:avLst/>
            </a:prstGeom>
            <a:noFill/>
          </p:spPr>
          <p:txBody>
            <a:bodyPr wrap="none" lIns="91440" tIns="45720" rIns="91440" bIns="45720">
              <a:spAutoFit/>
            </a:bodyPr>
            <a:lstStyle/>
            <a:p>
              <a:pPr algn="ctr"/>
              <a:r>
                <a:rPr lang="es-ES" sz="2400" b="1" cap="none" spc="0" dirty="0">
                  <a:ln w="22225">
                    <a:solidFill>
                      <a:schemeClr val="accent2"/>
                    </a:solidFill>
                    <a:prstDash val="solid"/>
                  </a:ln>
                  <a:solidFill>
                    <a:schemeClr val="accent2">
                      <a:lumMod val="40000"/>
                      <a:lumOff val="60000"/>
                    </a:schemeClr>
                  </a:solidFill>
                  <a:effectLst/>
                </a:rPr>
                <a:t>1</a:t>
              </a:r>
            </a:p>
          </p:txBody>
        </p:sp>
      </p:grpSp>
      <p:grpSp>
        <p:nvGrpSpPr>
          <p:cNvPr id="36" name="Grupo 35"/>
          <p:cNvGrpSpPr/>
          <p:nvPr/>
        </p:nvGrpSpPr>
        <p:grpSpPr>
          <a:xfrm>
            <a:off x="7689796" y="1944870"/>
            <a:ext cx="1916348" cy="955940"/>
            <a:chOff x="7689796" y="1944870"/>
            <a:chExt cx="1916348" cy="955940"/>
          </a:xfrm>
        </p:grpSpPr>
        <p:sp>
          <p:nvSpPr>
            <p:cNvPr id="17" name="Rectángulo 16"/>
            <p:cNvSpPr/>
            <p:nvPr/>
          </p:nvSpPr>
          <p:spPr>
            <a:xfrm>
              <a:off x="7689796" y="2254479"/>
              <a:ext cx="1916348" cy="646331"/>
            </a:xfrm>
            <a:prstGeom prst="rect">
              <a:avLst/>
            </a:prstGeom>
          </p:spPr>
          <p:txBody>
            <a:bodyPr wrap="square">
              <a:spAutoFit/>
            </a:bodyPr>
            <a:lstStyle/>
            <a:p>
              <a:pPr algn="ctr"/>
              <a:r>
                <a:rPr lang="es-EC" dirty="0"/>
                <a:t>Elaborar un marco contextual </a:t>
              </a:r>
            </a:p>
          </p:txBody>
        </p:sp>
        <p:sp>
          <p:nvSpPr>
            <p:cNvPr id="26" name="Rectángulo 25"/>
            <p:cNvSpPr/>
            <p:nvPr/>
          </p:nvSpPr>
          <p:spPr>
            <a:xfrm>
              <a:off x="8404426" y="1944870"/>
              <a:ext cx="340158" cy="461665"/>
            </a:xfrm>
            <a:prstGeom prst="rect">
              <a:avLst/>
            </a:prstGeom>
            <a:noFill/>
          </p:spPr>
          <p:txBody>
            <a:bodyPr wrap="none" lIns="91440" tIns="45720" rIns="91440" bIns="45720">
              <a:spAutoFit/>
            </a:bodyPr>
            <a:lstStyle/>
            <a:p>
              <a:pPr algn="ctr"/>
              <a:r>
                <a:rPr lang="es-ES" sz="2400" b="1" dirty="0">
                  <a:ln w="22225">
                    <a:solidFill>
                      <a:schemeClr val="accent2"/>
                    </a:solidFill>
                    <a:prstDash val="solid"/>
                  </a:ln>
                  <a:solidFill>
                    <a:schemeClr val="accent2">
                      <a:lumMod val="40000"/>
                      <a:lumOff val="60000"/>
                    </a:schemeClr>
                  </a:solidFill>
                </a:rPr>
                <a:t>2</a:t>
              </a:r>
              <a:endParaRPr lang="es-ES" sz="2400" b="1" cap="none" spc="0" dirty="0">
                <a:ln w="22225">
                  <a:solidFill>
                    <a:schemeClr val="accent2"/>
                  </a:solidFill>
                  <a:prstDash val="solid"/>
                </a:ln>
                <a:solidFill>
                  <a:schemeClr val="accent2">
                    <a:lumMod val="40000"/>
                    <a:lumOff val="60000"/>
                  </a:schemeClr>
                </a:solidFill>
                <a:effectLst/>
              </a:endParaRPr>
            </a:p>
          </p:txBody>
        </p:sp>
      </p:grpSp>
      <p:grpSp>
        <p:nvGrpSpPr>
          <p:cNvPr id="37" name="Grupo 36"/>
          <p:cNvGrpSpPr/>
          <p:nvPr/>
        </p:nvGrpSpPr>
        <p:grpSpPr>
          <a:xfrm>
            <a:off x="8647970" y="3003059"/>
            <a:ext cx="1784581" cy="965895"/>
            <a:chOff x="8647970" y="3003059"/>
            <a:chExt cx="1784581" cy="965895"/>
          </a:xfrm>
        </p:grpSpPr>
        <p:sp>
          <p:nvSpPr>
            <p:cNvPr id="18" name="Rectángulo 17"/>
            <p:cNvSpPr/>
            <p:nvPr/>
          </p:nvSpPr>
          <p:spPr>
            <a:xfrm>
              <a:off x="8647970" y="3322623"/>
              <a:ext cx="1784581" cy="646331"/>
            </a:xfrm>
            <a:prstGeom prst="rect">
              <a:avLst/>
            </a:prstGeom>
          </p:spPr>
          <p:txBody>
            <a:bodyPr wrap="square">
              <a:spAutoFit/>
            </a:bodyPr>
            <a:lstStyle/>
            <a:p>
              <a:pPr algn="ctr"/>
              <a:r>
                <a:rPr lang="es-EC" dirty="0"/>
                <a:t>Revisar el estado del arte </a:t>
              </a:r>
            </a:p>
          </p:txBody>
        </p:sp>
        <p:sp>
          <p:nvSpPr>
            <p:cNvPr id="27" name="Rectángulo 26"/>
            <p:cNvSpPr/>
            <p:nvPr/>
          </p:nvSpPr>
          <p:spPr>
            <a:xfrm>
              <a:off x="9370181" y="3003059"/>
              <a:ext cx="340158" cy="461665"/>
            </a:xfrm>
            <a:prstGeom prst="rect">
              <a:avLst/>
            </a:prstGeom>
            <a:noFill/>
          </p:spPr>
          <p:txBody>
            <a:bodyPr wrap="none" lIns="91440" tIns="45720" rIns="91440" bIns="45720">
              <a:spAutoFit/>
            </a:bodyPr>
            <a:lstStyle/>
            <a:p>
              <a:pPr algn="ctr"/>
              <a:r>
                <a:rPr lang="es-ES" sz="2400" b="1" dirty="0">
                  <a:ln w="22225">
                    <a:solidFill>
                      <a:schemeClr val="accent2"/>
                    </a:solidFill>
                    <a:prstDash val="solid"/>
                  </a:ln>
                  <a:solidFill>
                    <a:schemeClr val="accent2">
                      <a:lumMod val="40000"/>
                      <a:lumOff val="60000"/>
                    </a:schemeClr>
                  </a:solidFill>
                </a:rPr>
                <a:t>3</a:t>
              </a:r>
              <a:endParaRPr lang="es-ES" sz="2400" b="1" cap="none" spc="0" dirty="0">
                <a:ln w="22225">
                  <a:solidFill>
                    <a:schemeClr val="accent2"/>
                  </a:solidFill>
                  <a:prstDash val="solid"/>
                </a:ln>
                <a:solidFill>
                  <a:schemeClr val="accent2">
                    <a:lumMod val="40000"/>
                    <a:lumOff val="60000"/>
                  </a:schemeClr>
                </a:solidFill>
                <a:effectLst/>
              </a:endParaRPr>
            </a:p>
          </p:txBody>
        </p:sp>
      </p:grpSp>
      <p:grpSp>
        <p:nvGrpSpPr>
          <p:cNvPr id="38" name="Grupo 37"/>
          <p:cNvGrpSpPr/>
          <p:nvPr/>
        </p:nvGrpSpPr>
        <p:grpSpPr>
          <a:xfrm>
            <a:off x="7870769" y="4159934"/>
            <a:ext cx="3168930" cy="911837"/>
            <a:chOff x="7870769" y="4159934"/>
            <a:chExt cx="3168930" cy="911837"/>
          </a:xfrm>
        </p:grpSpPr>
        <p:sp>
          <p:nvSpPr>
            <p:cNvPr id="19" name="Rectángulo 18"/>
            <p:cNvSpPr/>
            <p:nvPr/>
          </p:nvSpPr>
          <p:spPr>
            <a:xfrm>
              <a:off x="7870769" y="4425440"/>
              <a:ext cx="3168930" cy="646331"/>
            </a:xfrm>
            <a:prstGeom prst="rect">
              <a:avLst/>
            </a:prstGeom>
          </p:spPr>
          <p:txBody>
            <a:bodyPr wrap="square">
              <a:spAutoFit/>
            </a:bodyPr>
            <a:lstStyle/>
            <a:p>
              <a:pPr algn="ctr"/>
              <a:r>
                <a:rPr lang="es-EC" dirty="0"/>
                <a:t>Crear y validar un instrumento de recolección de datos</a:t>
              </a:r>
            </a:p>
          </p:txBody>
        </p:sp>
        <p:sp>
          <p:nvSpPr>
            <p:cNvPr id="28" name="Rectángulo 27"/>
            <p:cNvSpPr/>
            <p:nvPr/>
          </p:nvSpPr>
          <p:spPr>
            <a:xfrm>
              <a:off x="9115076" y="4159934"/>
              <a:ext cx="340158" cy="461665"/>
            </a:xfrm>
            <a:prstGeom prst="rect">
              <a:avLst/>
            </a:prstGeom>
            <a:noFill/>
          </p:spPr>
          <p:txBody>
            <a:bodyPr wrap="none" lIns="91440" tIns="45720" rIns="91440" bIns="45720">
              <a:spAutoFit/>
            </a:bodyPr>
            <a:lstStyle/>
            <a:p>
              <a:pPr algn="ctr"/>
              <a:r>
                <a:rPr lang="es-ES" sz="2400" b="1" cap="none" spc="0" dirty="0">
                  <a:ln w="22225">
                    <a:solidFill>
                      <a:schemeClr val="accent2"/>
                    </a:solidFill>
                    <a:prstDash val="solid"/>
                  </a:ln>
                  <a:solidFill>
                    <a:schemeClr val="accent2">
                      <a:lumMod val="40000"/>
                      <a:lumOff val="60000"/>
                    </a:schemeClr>
                  </a:solidFill>
                  <a:effectLst/>
                </a:rPr>
                <a:t>4</a:t>
              </a:r>
            </a:p>
          </p:txBody>
        </p:sp>
      </p:grpSp>
      <p:grpSp>
        <p:nvGrpSpPr>
          <p:cNvPr id="39" name="Grupo 38"/>
          <p:cNvGrpSpPr/>
          <p:nvPr/>
        </p:nvGrpSpPr>
        <p:grpSpPr>
          <a:xfrm>
            <a:off x="6060527" y="4923914"/>
            <a:ext cx="1792704" cy="955586"/>
            <a:chOff x="6060527" y="4923914"/>
            <a:chExt cx="1792704" cy="955586"/>
          </a:xfrm>
        </p:grpSpPr>
        <p:sp>
          <p:nvSpPr>
            <p:cNvPr id="20" name="Rectángulo 19"/>
            <p:cNvSpPr/>
            <p:nvPr/>
          </p:nvSpPr>
          <p:spPr>
            <a:xfrm>
              <a:off x="6060527" y="5233169"/>
              <a:ext cx="1792704" cy="646331"/>
            </a:xfrm>
            <a:prstGeom prst="rect">
              <a:avLst/>
            </a:prstGeom>
          </p:spPr>
          <p:txBody>
            <a:bodyPr wrap="square">
              <a:spAutoFit/>
            </a:bodyPr>
            <a:lstStyle/>
            <a:p>
              <a:pPr algn="ctr"/>
              <a:r>
                <a:rPr lang="es-EC" dirty="0"/>
                <a:t>Construir y validar modelos</a:t>
              </a:r>
            </a:p>
          </p:txBody>
        </p:sp>
        <p:sp>
          <p:nvSpPr>
            <p:cNvPr id="29" name="Rectángulo 28"/>
            <p:cNvSpPr/>
            <p:nvPr/>
          </p:nvSpPr>
          <p:spPr>
            <a:xfrm>
              <a:off x="6780587" y="4923914"/>
              <a:ext cx="340158" cy="461665"/>
            </a:xfrm>
            <a:prstGeom prst="rect">
              <a:avLst/>
            </a:prstGeom>
            <a:noFill/>
          </p:spPr>
          <p:txBody>
            <a:bodyPr wrap="none" lIns="91440" tIns="45720" rIns="91440" bIns="45720">
              <a:spAutoFit/>
            </a:bodyPr>
            <a:lstStyle/>
            <a:p>
              <a:pPr algn="ctr"/>
              <a:r>
                <a:rPr lang="es-ES" sz="2400" b="1" cap="none" spc="0" dirty="0">
                  <a:ln w="22225">
                    <a:solidFill>
                      <a:schemeClr val="accent2"/>
                    </a:solidFill>
                    <a:prstDash val="solid"/>
                  </a:ln>
                  <a:solidFill>
                    <a:schemeClr val="accent2">
                      <a:lumMod val="40000"/>
                      <a:lumOff val="60000"/>
                    </a:schemeClr>
                  </a:solidFill>
                  <a:effectLst/>
                </a:rPr>
                <a:t>5</a:t>
              </a:r>
            </a:p>
          </p:txBody>
        </p:sp>
      </p:grpSp>
      <p:grpSp>
        <p:nvGrpSpPr>
          <p:cNvPr id="41" name="Grupo 40"/>
          <p:cNvGrpSpPr/>
          <p:nvPr/>
        </p:nvGrpSpPr>
        <p:grpSpPr>
          <a:xfrm>
            <a:off x="3508062" y="4889578"/>
            <a:ext cx="2260281" cy="992006"/>
            <a:chOff x="3508062" y="4889578"/>
            <a:chExt cx="2260281" cy="992006"/>
          </a:xfrm>
        </p:grpSpPr>
        <p:sp>
          <p:nvSpPr>
            <p:cNvPr id="21" name="Rectángulo 20"/>
            <p:cNvSpPr/>
            <p:nvPr/>
          </p:nvSpPr>
          <p:spPr>
            <a:xfrm>
              <a:off x="3508062" y="5235253"/>
              <a:ext cx="2260281" cy="646331"/>
            </a:xfrm>
            <a:prstGeom prst="rect">
              <a:avLst/>
            </a:prstGeom>
          </p:spPr>
          <p:txBody>
            <a:bodyPr wrap="square">
              <a:spAutoFit/>
            </a:bodyPr>
            <a:lstStyle/>
            <a:p>
              <a:pPr algn="ctr"/>
              <a:r>
                <a:rPr lang="es-EC" dirty="0"/>
                <a:t>Dominar técnicas de análisis de datos</a:t>
              </a:r>
            </a:p>
          </p:txBody>
        </p:sp>
        <p:sp>
          <p:nvSpPr>
            <p:cNvPr id="30" name="Rectángulo 29"/>
            <p:cNvSpPr/>
            <p:nvPr/>
          </p:nvSpPr>
          <p:spPr>
            <a:xfrm>
              <a:off x="4425137" y="4889578"/>
              <a:ext cx="340158" cy="461665"/>
            </a:xfrm>
            <a:prstGeom prst="rect">
              <a:avLst/>
            </a:prstGeom>
            <a:noFill/>
          </p:spPr>
          <p:txBody>
            <a:bodyPr wrap="none" lIns="91440" tIns="45720" rIns="91440" bIns="45720">
              <a:spAutoFit/>
            </a:bodyPr>
            <a:lstStyle/>
            <a:p>
              <a:pPr algn="ctr"/>
              <a:r>
                <a:rPr lang="es-ES" sz="2400" b="1" dirty="0">
                  <a:ln w="22225">
                    <a:solidFill>
                      <a:schemeClr val="accent2"/>
                    </a:solidFill>
                    <a:prstDash val="solid"/>
                  </a:ln>
                  <a:solidFill>
                    <a:schemeClr val="accent2">
                      <a:lumMod val="40000"/>
                      <a:lumOff val="60000"/>
                    </a:schemeClr>
                  </a:solidFill>
                </a:rPr>
                <a:t>6</a:t>
              </a:r>
              <a:endParaRPr lang="es-ES" sz="2400" b="1" cap="none" spc="0" dirty="0">
                <a:ln w="22225">
                  <a:solidFill>
                    <a:schemeClr val="accent2"/>
                  </a:solidFill>
                  <a:prstDash val="solid"/>
                </a:ln>
                <a:solidFill>
                  <a:schemeClr val="accent2">
                    <a:lumMod val="40000"/>
                    <a:lumOff val="60000"/>
                  </a:schemeClr>
                </a:solidFill>
                <a:effectLst/>
              </a:endParaRPr>
            </a:p>
          </p:txBody>
        </p:sp>
      </p:grpSp>
      <p:grpSp>
        <p:nvGrpSpPr>
          <p:cNvPr id="42" name="Grupo 41"/>
          <p:cNvGrpSpPr/>
          <p:nvPr/>
        </p:nvGrpSpPr>
        <p:grpSpPr>
          <a:xfrm>
            <a:off x="1664937" y="4066689"/>
            <a:ext cx="2506633" cy="919456"/>
            <a:chOff x="1664937" y="4066689"/>
            <a:chExt cx="2506633" cy="919456"/>
          </a:xfrm>
        </p:grpSpPr>
        <p:sp>
          <p:nvSpPr>
            <p:cNvPr id="22" name="Rectángulo 21"/>
            <p:cNvSpPr/>
            <p:nvPr/>
          </p:nvSpPr>
          <p:spPr>
            <a:xfrm>
              <a:off x="1664937" y="4339814"/>
              <a:ext cx="2506633" cy="646331"/>
            </a:xfrm>
            <a:prstGeom prst="rect">
              <a:avLst/>
            </a:prstGeom>
          </p:spPr>
          <p:txBody>
            <a:bodyPr wrap="square">
              <a:spAutoFit/>
            </a:bodyPr>
            <a:lstStyle/>
            <a:p>
              <a:pPr algn="ctr"/>
              <a:r>
                <a:rPr lang="es-EC" dirty="0"/>
                <a:t>Dominar el estilo de redacción científica</a:t>
              </a:r>
            </a:p>
          </p:txBody>
        </p:sp>
        <p:sp>
          <p:nvSpPr>
            <p:cNvPr id="31" name="Rectángulo 30"/>
            <p:cNvSpPr/>
            <p:nvPr/>
          </p:nvSpPr>
          <p:spPr>
            <a:xfrm>
              <a:off x="2762530" y="4066689"/>
              <a:ext cx="340157" cy="461665"/>
            </a:xfrm>
            <a:prstGeom prst="rect">
              <a:avLst/>
            </a:prstGeom>
            <a:noFill/>
          </p:spPr>
          <p:txBody>
            <a:bodyPr wrap="none" lIns="91440" tIns="45720" rIns="91440" bIns="45720">
              <a:spAutoFit/>
            </a:bodyPr>
            <a:lstStyle/>
            <a:p>
              <a:pPr algn="ctr"/>
              <a:r>
                <a:rPr lang="es-ES" sz="2400" b="1" dirty="0">
                  <a:ln w="22225">
                    <a:solidFill>
                      <a:schemeClr val="accent2"/>
                    </a:solidFill>
                    <a:prstDash val="solid"/>
                  </a:ln>
                  <a:solidFill>
                    <a:schemeClr val="accent2">
                      <a:lumMod val="40000"/>
                      <a:lumOff val="60000"/>
                    </a:schemeClr>
                  </a:solidFill>
                </a:rPr>
                <a:t>7</a:t>
              </a:r>
              <a:endParaRPr lang="es-ES" sz="2400" b="1" cap="none" spc="0" dirty="0">
                <a:ln w="22225">
                  <a:solidFill>
                    <a:schemeClr val="accent2"/>
                  </a:solidFill>
                  <a:prstDash val="solid"/>
                </a:ln>
                <a:solidFill>
                  <a:schemeClr val="accent2">
                    <a:lumMod val="40000"/>
                    <a:lumOff val="60000"/>
                  </a:schemeClr>
                </a:solidFill>
                <a:effectLst/>
              </a:endParaRPr>
            </a:p>
          </p:txBody>
        </p:sp>
      </p:grpSp>
      <p:grpSp>
        <p:nvGrpSpPr>
          <p:cNvPr id="43" name="Grupo 42"/>
          <p:cNvGrpSpPr/>
          <p:nvPr/>
        </p:nvGrpSpPr>
        <p:grpSpPr>
          <a:xfrm>
            <a:off x="795895" y="3081454"/>
            <a:ext cx="2845003" cy="932786"/>
            <a:chOff x="795895" y="3081454"/>
            <a:chExt cx="2845003" cy="932786"/>
          </a:xfrm>
        </p:grpSpPr>
        <p:sp>
          <p:nvSpPr>
            <p:cNvPr id="23" name="Rectángulo 22"/>
            <p:cNvSpPr/>
            <p:nvPr/>
          </p:nvSpPr>
          <p:spPr>
            <a:xfrm>
              <a:off x="795895" y="3367909"/>
              <a:ext cx="2845003" cy="646331"/>
            </a:xfrm>
            <a:prstGeom prst="rect">
              <a:avLst/>
            </a:prstGeom>
          </p:spPr>
          <p:txBody>
            <a:bodyPr wrap="square">
              <a:spAutoFit/>
            </a:bodyPr>
            <a:lstStyle/>
            <a:p>
              <a:pPr algn="ctr"/>
              <a:r>
                <a:rPr lang="es-EC" dirty="0"/>
                <a:t>Presentar trabajos de investigación en congresos</a:t>
              </a:r>
            </a:p>
          </p:txBody>
        </p:sp>
        <p:sp>
          <p:nvSpPr>
            <p:cNvPr id="32" name="Rectángulo 31"/>
            <p:cNvSpPr/>
            <p:nvPr/>
          </p:nvSpPr>
          <p:spPr>
            <a:xfrm>
              <a:off x="2046212" y="3081454"/>
              <a:ext cx="340158" cy="461665"/>
            </a:xfrm>
            <a:prstGeom prst="rect">
              <a:avLst/>
            </a:prstGeom>
            <a:noFill/>
          </p:spPr>
          <p:txBody>
            <a:bodyPr wrap="none" lIns="91440" tIns="45720" rIns="91440" bIns="45720">
              <a:spAutoFit/>
            </a:bodyPr>
            <a:lstStyle/>
            <a:p>
              <a:pPr algn="ctr"/>
              <a:r>
                <a:rPr lang="es-ES" sz="2400" b="1" dirty="0">
                  <a:ln w="22225">
                    <a:solidFill>
                      <a:schemeClr val="accent2"/>
                    </a:solidFill>
                    <a:prstDash val="solid"/>
                  </a:ln>
                  <a:solidFill>
                    <a:schemeClr val="accent2">
                      <a:lumMod val="40000"/>
                      <a:lumOff val="60000"/>
                    </a:schemeClr>
                  </a:solidFill>
                </a:rPr>
                <a:t>8</a:t>
              </a:r>
              <a:endParaRPr lang="es-ES" sz="2400" b="1" cap="none" spc="0" dirty="0">
                <a:ln w="22225">
                  <a:solidFill>
                    <a:schemeClr val="accent2"/>
                  </a:solidFill>
                  <a:prstDash val="solid"/>
                </a:ln>
                <a:solidFill>
                  <a:schemeClr val="accent2">
                    <a:lumMod val="40000"/>
                    <a:lumOff val="60000"/>
                  </a:schemeClr>
                </a:solidFill>
                <a:effectLst/>
              </a:endParaRPr>
            </a:p>
          </p:txBody>
        </p:sp>
      </p:grpSp>
      <p:grpSp>
        <p:nvGrpSpPr>
          <p:cNvPr id="44" name="Grupo 43"/>
          <p:cNvGrpSpPr/>
          <p:nvPr/>
        </p:nvGrpSpPr>
        <p:grpSpPr>
          <a:xfrm>
            <a:off x="1942303" y="2007876"/>
            <a:ext cx="2705023" cy="950426"/>
            <a:chOff x="1942303" y="2007876"/>
            <a:chExt cx="2705023" cy="950426"/>
          </a:xfrm>
        </p:grpSpPr>
        <p:sp>
          <p:nvSpPr>
            <p:cNvPr id="24" name="Rectángulo 23"/>
            <p:cNvSpPr/>
            <p:nvPr/>
          </p:nvSpPr>
          <p:spPr>
            <a:xfrm>
              <a:off x="1942303" y="2311971"/>
              <a:ext cx="2705023" cy="646331"/>
            </a:xfrm>
            <a:prstGeom prst="rect">
              <a:avLst/>
            </a:prstGeom>
          </p:spPr>
          <p:txBody>
            <a:bodyPr wrap="square">
              <a:spAutoFit/>
            </a:bodyPr>
            <a:lstStyle/>
            <a:p>
              <a:pPr algn="ctr"/>
              <a:r>
                <a:rPr lang="es-EC" dirty="0"/>
                <a:t>Idiomas y conocimientos de arte y cultura universal</a:t>
              </a:r>
            </a:p>
          </p:txBody>
        </p:sp>
        <p:sp>
          <p:nvSpPr>
            <p:cNvPr id="33" name="Rectángulo 32"/>
            <p:cNvSpPr/>
            <p:nvPr/>
          </p:nvSpPr>
          <p:spPr>
            <a:xfrm>
              <a:off x="3034217" y="2007876"/>
              <a:ext cx="340158" cy="461665"/>
            </a:xfrm>
            <a:prstGeom prst="rect">
              <a:avLst/>
            </a:prstGeom>
            <a:noFill/>
          </p:spPr>
          <p:txBody>
            <a:bodyPr wrap="none" lIns="91440" tIns="45720" rIns="91440" bIns="45720">
              <a:spAutoFit/>
            </a:bodyPr>
            <a:lstStyle/>
            <a:p>
              <a:pPr algn="ctr"/>
              <a:r>
                <a:rPr lang="es-ES" sz="2400" b="1" dirty="0">
                  <a:ln w="22225">
                    <a:solidFill>
                      <a:schemeClr val="accent2"/>
                    </a:solidFill>
                    <a:prstDash val="solid"/>
                  </a:ln>
                  <a:solidFill>
                    <a:schemeClr val="accent2">
                      <a:lumMod val="40000"/>
                      <a:lumOff val="60000"/>
                    </a:schemeClr>
                  </a:solidFill>
                </a:rPr>
                <a:t>9</a:t>
              </a:r>
              <a:endParaRPr lang="es-ES" sz="2400" b="1" cap="none" spc="0" dirty="0">
                <a:ln w="22225">
                  <a:solidFill>
                    <a:schemeClr val="accent2"/>
                  </a:solidFill>
                  <a:prstDash val="solid"/>
                </a:ln>
                <a:solidFill>
                  <a:schemeClr val="accent2">
                    <a:lumMod val="40000"/>
                    <a:lumOff val="60000"/>
                  </a:schemeClr>
                </a:solidFill>
                <a:effectLst/>
              </a:endParaRPr>
            </a:p>
          </p:txBody>
        </p:sp>
      </p:grpSp>
      <p:sp>
        <p:nvSpPr>
          <p:cNvPr id="46" name="Rectángulo 45"/>
          <p:cNvSpPr/>
          <p:nvPr/>
        </p:nvSpPr>
        <p:spPr>
          <a:xfrm>
            <a:off x="189703" y="6309853"/>
            <a:ext cx="11585201" cy="289951"/>
          </a:xfrm>
          <a:prstGeom prst="rect">
            <a:avLst/>
          </a:prstGeom>
        </p:spPr>
        <p:txBody>
          <a:bodyPr wrap="square">
            <a:spAutoFit/>
          </a:bodyPr>
          <a:lstStyle/>
          <a:p>
            <a:pPr marL="180340" indent="-180340" algn="just">
              <a:lnSpc>
                <a:spcPct val="107000"/>
              </a:lnSpc>
              <a:spcAft>
                <a:spcPts val="800"/>
              </a:spcAft>
            </a:pPr>
            <a:r>
              <a:rPr lang="es-EC" sz="1200" dirty="0">
                <a:ea typeface="Times New Roman" panose="02020603050405020304" pitchFamily="18" charset="0"/>
                <a:cs typeface="Calibri" panose="020F0502020204030204" pitchFamily="34" charset="0"/>
              </a:rPr>
              <a:t>Rivas, L. (2011). Las nueve competencias de un investigador. </a:t>
            </a:r>
            <a:r>
              <a:rPr lang="es-EC" sz="1200" i="1" dirty="0">
                <a:ea typeface="Times New Roman" panose="02020603050405020304" pitchFamily="18" charset="0"/>
                <a:cs typeface="Calibri" panose="020F0502020204030204" pitchFamily="34" charset="0"/>
              </a:rPr>
              <a:t>Investigación Administrativa (108)</a:t>
            </a:r>
            <a:r>
              <a:rPr lang="es-EC" sz="1200" dirty="0">
                <a:ea typeface="Times New Roman" panose="02020603050405020304" pitchFamily="18" charset="0"/>
                <a:cs typeface="Calibri" panose="020F0502020204030204" pitchFamily="34" charset="0"/>
              </a:rPr>
              <a:t>, 34-54.</a:t>
            </a:r>
            <a:r>
              <a:rPr lang="es-EC" sz="1200" dirty="0">
                <a:ea typeface="Calibri" panose="020F0502020204030204" pitchFamily="34" charset="0"/>
                <a:cs typeface="Calibri" panose="020F0502020204030204" pitchFamily="34" charset="0"/>
              </a:rPr>
              <a:t> </a:t>
            </a:r>
            <a:endParaRPr lang="es-EC" sz="1200" dirty="0">
              <a:effectLst/>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17012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CB55509-88EC-4EE3-9327-F4296D546B6C}"/>
              </a:ext>
            </a:extLst>
          </p:cNvPr>
          <p:cNvSpPr>
            <a:spLocks noGrp="1"/>
          </p:cNvSpPr>
          <p:nvPr>
            <p:ph type="title"/>
          </p:nvPr>
        </p:nvSpPr>
        <p:spPr>
          <a:xfrm>
            <a:off x="748534" y="766454"/>
            <a:ext cx="10291165" cy="799089"/>
          </a:xfrm>
        </p:spPr>
        <p:txBody>
          <a:bodyPr>
            <a:normAutofit/>
          </a:bodyPr>
          <a:lstStyle/>
          <a:p>
            <a:pPr algn="ctr"/>
            <a:r>
              <a:rPr kumimoji="0" lang="es-MX" sz="3200" b="1" i="0" u="none" strike="noStrike" kern="1200" cap="none" spc="0" normalizeH="0" baseline="0" noProof="0" dirty="0">
                <a:ln>
                  <a:noFill/>
                </a:ln>
                <a:solidFill>
                  <a:prstClr val="black"/>
                </a:solidFill>
                <a:effectLst/>
                <a:uLnTx/>
                <a:uFillTx/>
                <a:latin typeface="Calibri Light"/>
                <a:ea typeface="+mj-ea"/>
                <a:cs typeface="+mj-cs"/>
              </a:rPr>
              <a:t>La capacitación para competencias investigativas</a:t>
            </a:r>
            <a:endParaRPr lang="es-EC" dirty="0"/>
          </a:p>
        </p:txBody>
      </p:sp>
      <p:sp>
        <p:nvSpPr>
          <p:cNvPr id="6" name="Rectángulo 5"/>
          <p:cNvSpPr/>
          <p:nvPr/>
        </p:nvSpPr>
        <p:spPr>
          <a:xfrm>
            <a:off x="748535" y="1827135"/>
            <a:ext cx="4382265" cy="1200329"/>
          </a:xfrm>
          <a:prstGeom prst="rect">
            <a:avLst/>
          </a:prstGeom>
        </p:spPr>
        <p:txBody>
          <a:bodyPr wrap="square">
            <a:spAutoFit/>
          </a:bodyPr>
          <a:lstStyle/>
          <a:p>
            <a:pPr algn="just"/>
            <a:r>
              <a:rPr lang="es-EC" dirty="0">
                <a:ea typeface="Times New Roman" panose="02020603050405020304" pitchFamily="18" charset="0"/>
              </a:rPr>
              <a:t>La formación o capacitación pretende desarrollar las competencias de la persona, para que sea eficaz y realice eficientemente las funciones a su cargo (Mercado, 2002). </a:t>
            </a:r>
            <a:endParaRPr lang="es-EC" dirty="0"/>
          </a:p>
        </p:txBody>
      </p:sp>
      <p:sp>
        <p:nvSpPr>
          <p:cNvPr id="8" name="Rectángulo 7"/>
          <p:cNvSpPr/>
          <p:nvPr/>
        </p:nvSpPr>
        <p:spPr>
          <a:xfrm>
            <a:off x="748535" y="3421278"/>
            <a:ext cx="4382266" cy="2430281"/>
          </a:xfrm>
          <a:prstGeom prst="rect">
            <a:avLst/>
          </a:prstGeom>
        </p:spPr>
        <p:txBody>
          <a:bodyPr wrap="square">
            <a:spAutoFit/>
          </a:bodyPr>
          <a:lstStyle/>
          <a:p>
            <a:pPr algn="just">
              <a:lnSpc>
                <a:spcPct val="107000"/>
              </a:lnSpc>
              <a:spcAft>
                <a:spcPts val="800"/>
              </a:spcAft>
            </a:pPr>
            <a:r>
              <a:rPr lang="es-EC" dirty="0">
                <a:ea typeface="Times New Roman" panose="02020603050405020304" pitchFamily="18" charset="0"/>
                <a:cs typeface="Calibri" panose="020F0502020204030204" pitchFamily="34" charset="0"/>
              </a:rPr>
              <a:t>Robles Obando (2008),</a:t>
            </a:r>
            <a:endParaRPr lang="es-EC" sz="1600" dirty="0">
              <a:ea typeface="Calibri" panose="020F0502020204030204" pitchFamily="34" charset="0"/>
              <a:cs typeface="Calibri" panose="020F0502020204030204" pitchFamily="34" charset="0"/>
            </a:endParaRPr>
          </a:p>
          <a:p>
            <a:pPr algn="just"/>
            <a:r>
              <a:rPr lang="es-EC" dirty="0">
                <a:ea typeface="Times New Roman" panose="02020603050405020304" pitchFamily="18" charset="0"/>
              </a:rPr>
              <a:t>“Esta puede evaluarse contrastando la competencia del personal antes y después de realizarla, lo cual es complejo porque va más allá de la aplicación de un simple cuestionario, cuyas preguntas generalmente no reflejan por sí mismas indicios válidos del rendimiento de una capacitación''.(pág. 52). </a:t>
            </a:r>
            <a:endParaRPr lang="es-EC" dirty="0"/>
          </a:p>
        </p:txBody>
      </p:sp>
      <p:grpSp>
        <p:nvGrpSpPr>
          <p:cNvPr id="53" name="Grupo 52"/>
          <p:cNvGrpSpPr/>
          <p:nvPr/>
        </p:nvGrpSpPr>
        <p:grpSpPr>
          <a:xfrm>
            <a:off x="5778874" y="1718727"/>
            <a:ext cx="5834255" cy="3802280"/>
            <a:chOff x="6083673" y="1959357"/>
            <a:chExt cx="5834255" cy="3802280"/>
          </a:xfrm>
        </p:grpSpPr>
        <p:grpSp>
          <p:nvGrpSpPr>
            <p:cNvPr id="51" name="Grupo 50"/>
            <p:cNvGrpSpPr/>
            <p:nvPr/>
          </p:nvGrpSpPr>
          <p:grpSpPr>
            <a:xfrm>
              <a:off x="6286873" y="2157779"/>
              <a:ext cx="769607" cy="2451097"/>
              <a:chOff x="6731347" y="2061553"/>
              <a:chExt cx="769607" cy="2451097"/>
            </a:xfrm>
          </p:grpSpPr>
          <p:sp>
            <p:nvSpPr>
              <p:cNvPr id="50" name="Flecha a la derecha con muesca 49"/>
              <p:cNvSpPr/>
              <p:nvPr/>
            </p:nvSpPr>
            <p:spPr>
              <a:xfrm rot="18364248">
                <a:off x="5890602" y="2902298"/>
                <a:ext cx="2451097" cy="769607"/>
              </a:xfrm>
              <a:prstGeom prst="notchedRightArrow">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0" name="Rectángulo 39"/>
              <p:cNvSpPr/>
              <p:nvPr/>
            </p:nvSpPr>
            <p:spPr>
              <a:xfrm rot="18318712">
                <a:off x="6129015" y="3078780"/>
                <a:ext cx="1939505" cy="430887"/>
              </a:xfrm>
              <a:prstGeom prst="rect">
                <a:avLst/>
              </a:prstGeom>
            </p:spPr>
            <p:txBody>
              <a:bodyPr wrap="none">
                <a:spAutoFit/>
              </a:bodyPr>
              <a:lstStyle/>
              <a:p>
                <a:pPr algn="just"/>
                <a:r>
                  <a:rPr lang="es-EC" sz="2200" dirty="0"/>
                  <a:t>CAPACITACIÓN </a:t>
                </a:r>
              </a:p>
            </p:txBody>
          </p:sp>
        </p:grpSp>
        <p:sp>
          <p:nvSpPr>
            <p:cNvPr id="46" name="Rectángulo 45"/>
            <p:cNvSpPr/>
            <p:nvPr/>
          </p:nvSpPr>
          <p:spPr>
            <a:xfrm>
              <a:off x="6083673" y="4992196"/>
              <a:ext cx="3727229" cy="769441"/>
            </a:xfrm>
            <a:prstGeom prst="rect">
              <a:avLst/>
            </a:prstGeom>
            <a:solidFill>
              <a:schemeClr val="accent5">
                <a:lumMod val="20000"/>
                <a:lumOff val="80000"/>
              </a:schemeClr>
            </a:solidFill>
          </p:spPr>
          <p:txBody>
            <a:bodyPr wrap="square">
              <a:spAutoFit/>
            </a:bodyPr>
            <a:lstStyle/>
            <a:p>
              <a:pPr algn="just"/>
              <a:r>
                <a:rPr lang="es-EC" sz="2200" dirty="0"/>
                <a:t>Entrada (necesidades de capacitación) </a:t>
              </a:r>
            </a:p>
          </p:txBody>
        </p:sp>
        <p:sp>
          <p:nvSpPr>
            <p:cNvPr id="47" name="Rectángulo 46"/>
            <p:cNvSpPr/>
            <p:nvPr/>
          </p:nvSpPr>
          <p:spPr>
            <a:xfrm>
              <a:off x="6671676" y="3967424"/>
              <a:ext cx="3773726" cy="769441"/>
            </a:xfrm>
            <a:prstGeom prst="rect">
              <a:avLst/>
            </a:prstGeom>
            <a:solidFill>
              <a:schemeClr val="accent4">
                <a:lumMod val="60000"/>
                <a:lumOff val="40000"/>
              </a:schemeClr>
            </a:solidFill>
          </p:spPr>
          <p:txBody>
            <a:bodyPr wrap="square">
              <a:spAutoFit/>
            </a:bodyPr>
            <a:lstStyle/>
            <a:p>
              <a:pPr algn="just"/>
              <a:r>
                <a:rPr lang="es-EC" sz="2200" dirty="0"/>
                <a:t>Procesamiento (programa de capacitación)</a:t>
              </a:r>
            </a:p>
          </p:txBody>
        </p:sp>
        <p:sp>
          <p:nvSpPr>
            <p:cNvPr id="48" name="Rectángulo 47"/>
            <p:cNvSpPr/>
            <p:nvPr/>
          </p:nvSpPr>
          <p:spPr>
            <a:xfrm>
              <a:off x="7584424" y="2965438"/>
              <a:ext cx="3807653" cy="769441"/>
            </a:xfrm>
            <a:prstGeom prst="rect">
              <a:avLst/>
            </a:prstGeom>
            <a:solidFill>
              <a:schemeClr val="accent2">
                <a:lumMod val="60000"/>
                <a:lumOff val="40000"/>
              </a:schemeClr>
            </a:solidFill>
          </p:spPr>
          <p:txBody>
            <a:bodyPr wrap="square">
              <a:spAutoFit/>
            </a:bodyPr>
            <a:lstStyle/>
            <a:p>
              <a:pPr algn="just"/>
              <a:r>
                <a:rPr lang="es-EC" sz="2200" dirty="0"/>
                <a:t>Salida, (conocimiento adquirido -&gt; mejoramiento desempeño</a:t>
              </a:r>
            </a:p>
          </p:txBody>
        </p:sp>
        <p:sp>
          <p:nvSpPr>
            <p:cNvPr id="49" name="Rectángulo 48"/>
            <p:cNvSpPr/>
            <p:nvPr/>
          </p:nvSpPr>
          <p:spPr>
            <a:xfrm>
              <a:off x="8110275" y="1959357"/>
              <a:ext cx="3807653" cy="769441"/>
            </a:xfrm>
            <a:prstGeom prst="rect">
              <a:avLst/>
            </a:prstGeom>
            <a:solidFill>
              <a:schemeClr val="accent6">
                <a:lumMod val="60000"/>
                <a:lumOff val="40000"/>
              </a:schemeClr>
            </a:solidFill>
          </p:spPr>
          <p:txBody>
            <a:bodyPr wrap="square">
              <a:spAutoFit/>
            </a:bodyPr>
            <a:lstStyle/>
            <a:p>
              <a:pPr algn="just"/>
              <a:r>
                <a:rPr lang="es-EC" sz="2200" dirty="0"/>
                <a:t>Evaluación  (retroalimentación del proceso)</a:t>
              </a:r>
            </a:p>
          </p:txBody>
        </p:sp>
      </p:grpSp>
      <p:sp>
        <p:nvSpPr>
          <p:cNvPr id="52" name="CuadroTexto 51"/>
          <p:cNvSpPr txBox="1"/>
          <p:nvPr/>
        </p:nvSpPr>
        <p:spPr>
          <a:xfrm>
            <a:off x="5488541" y="5545086"/>
            <a:ext cx="6493957" cy="369332"/>
          </a:xfrm>
          <a:prstGeom prst="rect">
            <a:avLst/>
          </a:prstGeom>
          <a:noFill/>
        </p:spPr>
        <p:txBody>
          <a:bodyPr wrap="none" rtlCol="0">
            <a:spAutoFit/>
          </a:bodyPr>
          <a:lstStyle/>
          <a:p>
            <a:r>
              <a:rPr lang="es-EC" dirty="0"/>
              <a:t>Figura 2. Elementos de la Capacitación Velázquez y Peinado (2010)</a:t>
            </a:r>
          </a:p>
        </p:txBody>
      </p:sp>
      <p:sp>
        <p:nvSpPr>
          <p:cNvPr id="54" name="Rectángulo 53"/>
          <p:cNvSpPr/>
          <p:nvPr/>
        </p:nvSpPr>
        <p:spPr>
          <a:xfrm>
            <a:off x="748534" y="5935939"/>
            <a:ext cx="11106582" cy="240515"/>
          </a:xfrm>
          <a:prstGeom prst="rect">
            <a:avLst/>
          </a:prstGeom>
        </p:spPr>
        <p:txBody>
          <a:bodyPr wrap="square">
            <a:spAutoFit/>
          </a:bodyPr>
          <a:lstStyle/>
          <a:p>
            <a:pPr marL="180340" indent="-180340" algn="just">
              <a:lnSpc>
                <a:spcPct val="107000"/>
              </a:lnSpc>
              <a:spcAft>
                <a:spcPts val="800"/>
              </a:spcAft>
            </a:pPr>
            <a:r>
              <a:rPr lang="es-EC" sz="900" dirty="0">
                <a:ea typeface="Times New Roman" panose="02020603050405020304" pitchFamily="18" charset="0"/>
                <a:cs typeface="Calibri" panose="020F0502020204030204" pitchFamily="34" charset="0"/>
              </a:rPr>
              <a:t>Mercado, S. (2002). Administración de ventas. México: Thomson </a:t>
            </a:r>
            <a:r>
              <a:rPr lang="es-EC" sz="900" dirty="0" err="1">
                <a:ea typeface="Times New Roman" panose="02020603050405020304" pitchFamily="18" charset="0"/>
                <a:cs typeface="Calibri" panose="020F0502020204030204" pitchFamily="34" charset="0"/>
              </a:rPr>
              <a:t>Learning</a:t>
            </a:r>
            <a:r>
              <a:rPr lang="es-EC" sz="900" dirty="0">
                <a:ea typeface="Times New Roman" panose="02020603050405020304" pitchFamily="18" charset="0"/>
                <a:cs typeface="Calibri" panose="020F0502020204030204" pitchFamily="34" charset="0"/>
              </a:rPr>
              <a:t>.</a:t>
            </a:r>
            <a:endParaRPr lang="es-EC" sz="900" dirty="0">
              <a:effectLst/>
              <a:ea typeface="Calibri" panose="020F0502020204030204" pitchFamily="34" charset="0"/>
              <a:cs typeface="Calibri" panose="020F0502020204030204" pitchFamily="34" charset="0"/>
            </a:endParaRPr>
          </a:p>
        </p:txBody>
      </p:sp>
      <p:sp>
        <p:nvSpPr>
          <p:cNvPr id="55" name="Rectángulo 54"/>
          <p:cNvSpPr/>
          <p:nvPr/>
        </p:nvSpPr>
        <p:spPr>
          <a:xfrm>
            <a:off x="748534" y="6118530"/>
            <a:ext cx="11106582" cy="230832"/>
          </a:xfrm>
          <a:prstGeom prst="rect">
            <a:avLst/>
          </a:prstGeom>
        </p:spPr>
        <p:txBody>
          <a:bodyPr wrap="square">
            <a:spAutoFit/>
          </a:bodyPr>
          <a:lstStyle/>
          <a:p>
            <a:r>
              <a:rPr lang="es-EC" sz="900" dirty="0">
                <a:ea typeface="Times New Roman" panose="02020603050405020304" pitchFamily="18" charset="0"/>
              </a:rPr>
              <a:t>Robles Obando, N. (2008). Metodología para la evaluación de la eficacia y la eficiencia en la capacitación del recurso humano. </a:t>
            </a:r>
            <a:r>
              <a:rPr lang="es-EC" sz="900" i="1" dirty="0">
                <a:ea typeface="Times New Roman" panose="02020603050405020304" pitchFamily="18" charset="0"/>
              </a:rPr>
              <a:t>Tecnología en Marcha, 21</a:t>
            </a:r>
            <a:r>
              <a:rPr lang="es-EC" sz="900" dirty="0">
                <a:ea typeface="Times New Roman" panose="02020603050405020304" pitchFamily="18" charset="0"/>
              </a:rPr>
              <a:t>(4), 51-59.</a:t>
            </a:r>
            <a:endParaRPr lang="es-EC" sz="900" dirty="0"/>
          </a:p>
        </p:txBody>
      </p:sp>
      <p:sp>
        <p:nvSpPr>
          <p:cNvPr id="56" name="Rectángulo 55"/>
          <p:cNvSpPr/>
          <p:nvPr/>
        </p:nvSpPr>
        <p:spPr>
          <a:xfrm>
            <a:off x="761634" y="6281433"/>
            <a:ext cx="11125297" cy="388696"/>
          </a:xfrm>
          <a:prstGeom prst="rect">
            <a:avLst/>
          </a:prstGeom>
        </p:spPr>
        <p:txBody>
          <a:bodyPr wrap="square">
            <a:spAutoFit/>
          </a:bodyPr>
          <a:lstStyle/>
          <a:p>
            <a:pPr marL="180340" indent="-180340" algn="just">
              <a:lnSpc>
                <a:spcPct val="107000"/>
              </a:lnSpc>
              <a:spcAft>
                <a:spcPts val="800"/>
              </a:spcAft>
            </a:pPr>
            <a:r>
              <a:rPr lang="es-EC" sz="900" dirty="0">
                <a:ea typeface="Times New Roman" panose="02020603050405020304" pitchFamily="18" charset="0"/>
                <a:cs typeface="Calibri" panose="020F0502020204030204" pitchFamily="34" charset="0"/>
              </a:rPr>
              <a:t>Velázquez, A., &amp; Peinado, J. (2010). Propuesta de un programa de capacitación para el personal de apoyo y asistencia a la educación del Instituto Politécnico Nacional: Un estudio de caso, el Centro de Investigación e Innovación Tecnológica. </a:t>
            </a:r>
            <a:r>
              <a:rPr lang="es-EC" sz="900" i="1" dirty="0">
                <a:ea typeface="Times New Roman" panose="02020603050405020304" pitchFamily="18" charset="0"/>
                <a:cs typeface="Calibri" panose="020F0502020204030204" pitchFamily="34" charset="0"/>
              </a:rPr>
              <a:t>Investigación Administrativa (106)</a:t>
            </a:r>
            <a:r>
              <a:rPr lang="es-EC" sz="900" dirty="0">
                <a:ea typeface="Times New Roman" panose="02020603050405020304" pitchFamily="18" charset="0"/>
                <a:cs typeface="Calibri" panose="020F0502020204030204" pitchFamily="34" charset="0"/>
              </a:rPr>
              <a:t>, 83-95.</a:t>
            </a:r>
            <a:endParaRPr lang="es-EC" sz="900" dirty="0">
              <a:effectLst/>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275160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384908A-AB69-4C3F-BD1C-E8E2B2708257}"/>
              </a:ext>
            </a:extLst>
          </p:cNvPr>
          <p:cNvSpPr>
            <a:spLocks noGrp="1"/>
          </p:cNvSpPr>
          <p:nvPr>
            <p:ph type="title"/>
          </p:nvPr>
        </p:nvSpPr>
        <p:spPr>
          <a:xfrm>
            <a:off x="326231" y="1177457"/>
            <a:ext cx="4665662" cy="971550"/>
          </a:xfrm>
        </p:spPr>
        <p:txBody>
          <a:bodyPr/>
          <a:lstStyle/>
          <a:p>
            <a:r>
              <a:rPr lang="es-MX" b="1" dirty="0"/>
              <a:t>Indicadores de gestión en investigación y desarrollo</a:t>
            </a:r>
            <a:endParaRPr lang="es-EC" b="1" dirty="0"/>
          </a:p>
        </p:txBody>
      </p:sp>
      <p:pic>
        <p:nvPicPr>
          <p:cNvPr id="18" name="Marcador de posición de imagen 17">
            <a:extLst>
              <a:ext uri="{FF2B5EF4-FFF2-40B4-BE49-F238E27FC236}">
                <a16:creationId xmlns:a16="http://schemas.microsoft.com/office/drawing/2014/main" id="{0C7BB881-3250-4300-9EBD-1B264B35B8E9}"/>
              </a:ext>
            </a:extLst>
          </p:cNvPr>
          <p:cNvPicPr>
            <a:picLocks noGrp="1" noChangeAspect="1"/>
          </p:cNvPicPr>
          <p:nvPr>
            <p:ph type="pic" idx="1"/>
          </p:nvPr>
        </p:nvPicPr>
        <p:blipFill rotWithShape="1">
          <a:blip r:embed="rId2"/>
          <a:srcRect l="21329" t="39053" r="21837" b="28795"/>
          <a:stretch/>
        </p:blipFill>
        <p:spPr>
          <a:xfrm>
            <a:off x="4859867" y="1924051"/>
            <a:ext cx="6970184" cy="2755396"/>
          </a:xfrm>
        </p:spPr>
      </p:pic>
      <p:sp>
        <p:nvSpPr>
          <p:cNvPr id="20" name="CuadroTexto 19">
            <a:extLst>
              <a:ext uri="{FF2B5EF4-FFF2-40B4-BE49-F238E27FC236}">
                <a16:creationId xmlns:a16="http://schemas.microsoft.com/office/drawing/2014/main" id="{3CDC801D-5023-45AA-AB42-EAF9692707E4}"/>
              </a:ext>
            </a:extLst>
          </p:cNvPr>
          <p:cNvSpPr txBox="1"/>
          <p:nvPr/>
        </p:nvSpPr>
        <p:spPr>
          <a:xfrm>
            <a:off x="326231" y="2398563"/>
            <a:ext cx="4256527" cy="1015663"/>
          </a:xfrm>
          <a:prstGeom prst="rect">
            <a:avLst/>
          </a:prstGeom>
          <a:noFill/>
        </p:spPr>
        <p:txBody>
          <a:bodyPr wrap="square">
            <a:spAutoFit/>
          </a:bodyPr>
          <a:lstStyle/>
          <a:p>
            <a:pPr algn="just"/>
            <a:r>
              <a:rPr lang="es-EC" sz="2000" dirty="0">
                <a:effectLst/>
                <a:ea typeface="Times New Roman" panose="02020603050405020304" pitchFamily="18" charset="0"/>
              </a:rPr>
              <a:t>CACES, evalúa la calidad mediante la aplicación de indicadores de gestión para la acreditación de las IES. </a:t>
            </a:r>
            <a:endParaRPr lang="es-EC" sz="2000" dirty="0"/>
          </a:p>
        </p:txBody>
      </p:sp>
      <p:sp>
        <p:nvSpPr>
          <p:cNvPr id="22" name="CuadroTexto 21">
            <a:extLst>
              <a:ext uri="{FF2B5EF4-FFF2-40B4-BE49-F238E27FC236}">
                <a16:creationId xmlns:a16="http://schemas.microsoft.com/office/drawing/2014/main" id="{9FFF54B6-AB68-4DB2-A931-FCB1B134228A}"/>
              </a:ext>
            </a:extLst>
          </p:cNvPr>
          <p:cNvSpPr txBox="1"/>
          <p:nvPr/>
        </p:nvSpPr>
        <p:spPr>
          <a:xfrm>
            <a:off x="326231" y="3734363"/>
            <a:ext cx="4256527" cy="1631216"/>
          </a:xfrm>
          <a:prstGeom prst="rect">
            <a:avLst/>
          </a:prstGeom>
          <a:noFill/>
        </p:spPr>
        <p:txBody>
          <a:bodyPr wrap="square">
            <a:spAutoFit/>
          </a:bodyPr>
          <a:lstStyle/>
          <a:p>
            <a:pPr algn="just"/>
            <a:r>
              <a:rPr lang="es-EC" sz="2000" dirty="0">
                <a:ea typeface="Times New Roman" panose="02020603050405020304" pitchFamily="18" charset="0"/>
              </a:rPr>
              <a:t>L</a:t>
            </a:r>
            <a:r>
              <a:rPr lang="es-EC" sz="2000" dirty="0">
                <a:effectLst/>
                <a:ea typeface="Times New Roman" panose="02020603050405020304" pitchFamily="18" charset="0"/>
              </a:rPr>
              <a:t>as IES ecuatorianas se ocupan de la organización de sus procesos y mejoramiento de los mismos, para ofrecer un servicio educativo acorde a las exigencias del CACES</a:t>
            </a:r>
            <a:endParaRPr lang="es-EC" sz="2000" dirty="0"/>
          </a:p>
        </p:txBody>
      </p:sp>
      <p:sp>
        <p:nvSpPr>
          <p:cNvPr id="3" name="CuadroTexto 2"/>
          <p:cNvSpPr txBox="1"/>
          <p:nvPr/>
        </p:nvSpPr>
        <p:spPr>
          <a:xfrm>
            <a:off x="5184399" y="2414155"/>
            <a:ext cx="885884" cy="369332"/>
          </a:xfrm>
          <a:prstGeom prst="rect">
            <a:avLst/>
          </a:prstGeom>
          <a:noFill/>
        </p:spPr>
        <p:txBody>
          <a:bodyPr wrap="none" rtlCol="0">
            <a:spAutoFit/>
          </a:bodyPr>
          <a:lstStyle/>
          <a:p>
            <a:r>
              <a:rPr lang="es-EC" dirty="0"/>
              <a:t>Criterio</a:t>
            </a:r>
          </a:p>
        </p:txBody>
      </p:sp>
      <p:sp>
        <p:nvSpPr>
          <p:cNvPr id="4" name="CuadroTexto 3"/>
          <p:cNvSpPr txBox="1"/>
          <p:nvPr/>
        </p:nvSpPr>
        <p:spPr>
          <a:xfrm>
            <a:off x="7214113" y="1457377"/>
            <a:ext cx="1209690" cy="369332"/>
          </a:xfrm>
          <a:prstGeom prst="rect">
            <a:avLst/>
          </a:prstGeom>
          <a:noFill/>
        </p:spPr>
        <p:txBody>
          <a:bodyPr wrap="none" rtlCol="0">
            <a:spAutoFit/>
          </a:bodyPr>
          <a:lstStyle/>
          <a:p>
            <a:r>
              <a:rPr lang="es-EC" dirty="0" err="1"/>
              <a:t>Subcriterio</a:t>
            </a:r>
            <a:endParaRPr lang="es-EC" dirty="0"/>
          </a:p>
        </p:txBody>
      </p:sp>
      <p:sp>
        <p:nvSpPr>
          <p:cNvPr id="6" name="CuadroTexto 5"/>
          <p:cNvSpPr txBox="1"/>
          <p:nvPr/>
        </p:nvSpPr>
        <p:spPr>
          <a:xfrm>
            <a:off x="10042357" y="1478566"/>
            <a:ext cx="1069203" cy="369332"/>
          </a:xfrm>
          <a:prstGeom prst="rect">
            <a:avLst/>
          </a:prstGeom>
          <a:noFill/>
        </p:spPr>
        <p:txBody>
          <a:bodyPr wrap="none" rtlCol="0">
            <a:spAutoFit/>
          </a:bodyPr>
          <a:lstStyle/>
          <a:p>
            <a:r>
              <a:rPr lang="es-EC" dirty="0"/>
              <a:t>Indicador</a:t>
            </a:r>
          </a:p>
        </p:txBody>
      </p:sp>
      <p:sp>
        <p:nvSpPr>
          <p:cNvPr id="7" name="CuadroTexto 6"/>
          <p:cNvSpPr txBox="1"/>
          <p:nvPr/>
        </p:nvSpPr>
        <p:spPr>
          <a:xfrm>
            <a:off x="10476610" y="4744179"/>
            <a:ext cx="1269899" cy="246221"/>
          </a:xfrm>
          <a:prstGeom prst="rect">
            <a:avLst/>
          </a:prstGeom>
          <a:noFill/>
        </p:spPr>
        <p:txBody>
          <a:bodyPr wrap="none" rtlCol="0">
            <a:spAutoFit/>
          </a:bodyPr>
          <a:lstStyle/>
          <a:p>
            <a:r>
              <a:rPr lang="es-EC" sz="1000" dirty="0"/>
              <a:t>Fuente: CACES, 2020</a:t>
            </a:r>
          </a:p>
        </p:txBody>
      </p:sp>
      <p:sp>
        <p:nvSpPr>
          <p:cNvPr id="8" name="Rectángulo 7"/>
          <p:cNvSpPr/>
          <p:nvPr/>
        </p:nvSpPr>
        <p:spPr>
          <a:xfrm>
            <a:off x="6245297" y="4990400"/>
            <a:ext cx="4931286" cy="369332"/>
          </a:xfrm>
          <a:prstGeom prst="rect">
            <a:avLst/>
          </a:prstGeom>
        </p:spPr>
        <p:txBody>
          <a:bodyPr wrap="none">
            <a:spAutoFit/>
          </a:bodyPr>
          <a:lstStyle/>
          <a:p>
            <a:r>
              <a:rPr lang="es-EC" dirty="0"/>
              <a:t>Figura 3. Criterio  Investigación y Desarrollo (I+D)</a:t>
            </a:r>
          </a:p>
        </p:txBody>
      </p:sp>
    </p:spTree>
    <p:extLst>
      <p:ext uri="{BB962C8B-B14F-4D97-AF65-F5344CB8AC3E}">
        <p14:creationId xmlns:p14="http://schemas.microsoft.com/office/powerpoint/2010/main" val="10792656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384908A-AB69-4C3F-BD1C-E8E2B2708257}"/>
              </a:ext>
            </a:extLst>
          </p:cNvPr>
          <p:cNvSpPr>
            <a:spLocks noGrp="1"/>
          </p:cNvSpPr>
          <p:nvPr>
            <p:ph type="title"/>
          </p:nvPr>
        </p:nvSpPr>
        <p:spPr>
          <a:xfrm>
            <a:off x="372665" y="660308"/>
            <a:ext cx="8618935" cy="971550"/>
          </a:xfrm>
        </p:spPr>
        <p:txBody>
          <a:bodyPr/>
          <a:lstStyle/>
          <a:p>
            <a:r>
              <a:rPr lang="es-MX" b="1" dirty="0"/>
              <a:t>Indicadores de gestión en investigación y desarrollo</a:t>
            </a:r>
            <a:endParaRPr lang="es-EC" b="1" dirty="0"/>
          </a:p>
        </p:txBody>
      </p:sp>
      <p:sp>
        <p:nvSpPr>
          <p:cNvPr id="4" name="Marcador de texto 3">
            <a:extLst>
              <a:ext uri="{FF2B5EF4-FFF2-40B4-BE49-F238E27FC236}">
                <a16:creationId xmlns:a16="http://schemas.microsoft.com/office/drawing/2014/main" id="{8523B9F1-D088-414D-877B-A7BE855149E4}"/>
              </a:ext>
            </a:extLst>
          </p:cNvPr>
          <p:cNvSpPr>
            <a:spLocks noGrp="1"/>
          </p:cNvSpPr>
          <p:nvPr>
            <p:ph type="body" sz="half" idx="2"/>
          </p:nvPr>
        </p:nvSpPr>
        <p:spPr>
          <a:xfrm>
            <a:off x="3070375" y="1783729"/>
            <a:ext cx="7716252" cy="837407"/>
          </a:xfrm>
          <a:solidFill>
            <a:schemeClr val="accent2">
              <a:lumMod val="60000"/>
              <a:lumOff val="40000"/>
            </a:schemeClr>
          </a:solidFill>
        </p:spPr>
        <p:txBody>
          <a:bodyPr>
            <a:noAutofit/>
          </a:bodyPr>
          <a:lstStyle/>
          <a:p>
            <a:pPr algn="just"/>
            <a:r>
              <a:rPr lang="es-EC" sz="2000" b="1" dirty="0">
                <a:effectLst/>
                <a:ea typeface="Times New Roman" panose="02020603050405020304" pitchFamily="18" charset="0"/>
              </a:rPr>
              <a:t>Indicador 1: </a:t>
            </a:r>
            <a:r>
              <a:rPr lang="es-EC" sz="2000" dirty="0">
                <a:effectLst/>
                <a:ea typeface="Times New Roman" panose="02020603050405020304" pitchFamily="18" charset="0"/>
              </a:rPr>
              <a:t>Cálculo del número de los proyectos ejecutados y en ejecución en relación al número de carreras ofertadas en la institución</a:t>
            </a:r>
          </a:p>
          <a:p>
            <a:pPr algn="ctr"/>
            <a:endParaRPr lang="es-EC" sz="2000" dirty="0"/>
          </a:p>
        </p:txBody>
      </p:sp>
      <p:sp>
        <p:nvSpPr>
          <p:cNvPr id="12" name="CuadroTexto 11">
            <a:extLst>
              <a:ext uri="{FF2B5EF4-FFF2-40B4-BE49-F238E27FC236}">
                <a16:creationId xmlns:a16="http://schemas.microsoft.com/office/drawing/2014/main" id="{4E297AAE-842B-4877-A94C-3BE0BC92EF8A}"/>
              </a:ext>
            </a:extLst>
          </p:cNvPr>
          <p:cNvSpPr txBox="1"/>
          <p:nvPr/>
        </p:nvSpPr>
        <p:spPr>
          <a:xfrm>
            <a:off x="-1" y="2929325"/>
            <a:ext cx="5520267" cy="3466334"/>
          </a:xfrm>
          <a:prstGeom prst="rect">
            <a:avLst/>
          </a:prstGeom>
          <a:noFill/>
        </p:spPr>
        <p:txBody>
          <a:bodyPr wrap="square">
            <a:spAutoFit/>
          </a:bodyPr>
          <a:lstStyle/>
          <a:p>
            <a:pPr marL="630555" indent="-179705" algn="ctr">
              <a:lnSpc>
                <a:spcPct val="107000"/>
              </a:lnSpc>
              <a:spcAft>
                <a:spcPts val="800"/>
              </a:spcAft>
            </a:pPr>
            <a:r>
              <a:rPr lang="es-EC" dirty="0">
                <a:effectLst/>
                <a:ea typeface="Cambria Math" panose="02040503050406030204" pitchFamily="18" charset="0"/>
                <a:cs typeface="Cambria Math" panose="02040503050406030204" pitchFamily="18" charset="0"/>
              </a:rPr>
              <a:t>𝑷𝑰𝑫𝑪</a:t>
            </a:r>
            <a:r>
              <a:rPr lang="es-EC" dirty="0">
                <a:effectLst/>
                <a:ea typeface="Times New Roman" panose="02020603050405020304" pitchFamily="18" charset="0"/>
              </a:rPr>
              <a:t>= </a:t>
            </a:r>
            <a:r>
              <a:rPr lang="es-EC" dirty="0">
                <a:effectLst/>
                <a:ea typeface="Cambria Math" panose="02040503050406030204" pitchFamily="18" charset="0"/>
                <a:cs typeface="Cambria Math" panose="02040503050406030204" pitchFamily="18" charset="0"/>
              </a:rPr>
              <a:t>𝑵𝑷𝑰𝑫</a:t>
            </a:r>
            <a:r>
              <a:rPr lang="es-EC" dirty="0">
                <a:effectLst/>
                <a:ea typeface="Times New Roman" panose="02020603050405020304" pitchFamily="18" charset="0"/>
              </a:rPr>
              <a:t>/ </a:t>
            </a:r>
            <a:r>
              <a:rPr lang="es-EC" dirty="0">
                <a:effectLst/>
                <a:ea typeface="Cambria Math" panose="02040503050406030204" pitchFamily="18" charset="0"/>
                <a:cs typeface="Cambria Math" panose="02040503050406030204" pitchFamily="18" charset="0"/>
              </a:rPr>
              <a:t>𝑵𝑪𝑽</a:t>
            </a:r>
            <a:r>
              <a:rPr lang="es-EC" dirty="0">
                <a:effectLst/>
                <a:ea typeface="Times New Roman" panose="02020603050405020304" pitchFamily="18" charset="0"/>
              </a:rPr>
              <a:t>	(Ecuación 1)</a:t>
            </a:r>
            <a:endParaRPr lang="es-EC" dirty="0">
              <a:effectLst/>
              <a:ea typeface="Calibri" panose="020F0502020204030204" pitchFamily="34" charset="0"/>
            </a:endParaRPr>
          </a:p>
          <a:p>
            <a:pPr marL="630555" indent="-179705">
              <a:lnSpc>
                <a:spcPct val="107000"/>
              </a:lnSpc>
              <a:spcAft>
                <a:spcPts val="800"/>
              </a:spcAft>
            </a:pPr>
            <a:r>
              <a:rPr lang="es-EC" dirty="0">
                <a:effectLst/>
                <a:ea typeface="Times New Roman" panose="02020603050405020304" pitchFamily="18" charset="0"/>
              </a:rPr>
              <a:t>Donde,</a:t>
            </a:r>
            <a:endParaRPr lang="es-EC" dirty="0">
              <a:effectLst/>
              <a:ea typeface="Calibri" panose="020F0502020204030204" pitchFamily="34" charset="0"/>
            </a:endParaRPr>
          </a:p>
          <a:p>
            <a:pPr marL="630555" indent="-179705">
              <a:lnSpc>
                <a:spcPct val="107000"/>
              </a:lnSpc>
              <a:spcAft>
                <a:spcPts val="800"/>
              </a:spcAft>
            </a:pPr>
            <a:r>
              <a:rPr lang="es-EC" dirty="0">
                <a:effectLst/>
                <a:ea typeface="Times New Roman" panose="02020603050405020304" pitchFamily="18" charset="0"/>
              </a:rPr>
              <a:t>•	PIDC: Proyectos de investigación o desarrollo por carrera.</a:t>
            </a:r>
            <a:endParaRPr lang="es-EC" dirty="0">
              <a:effectLst/>
              <a:ea typeface="Calibri" panose="020F0502020204030204" pitchFamily="34" charset="0"/>
            </a:endParaRPr>
          </a:p>
          <a:p>
            <a:pPr marL="630555" indent="-179705">
              <a:lnSpc>
                <a:spcPct val="107000"/>
              </a:lnSpc>
              <a:spcAft>
                <a:spcPts val="800"/>
              </a:spcAft>
            </a:pPr>
            <a:r>
              <a:rPr lang="es-EC" dirty="0">
                <a:effectLst/>
                <a:ea typeface="Times New Roman" panose="02020603050405020304" pitchFamily="18" charset="0"/>
              </a:rPr>
              <a:t>•	NPID: Número de proyectos de investigación o desarrollo que cumplen con los requisitos exigidos mencionados en la descripción del indicador.</a:t>
            </a:r>
            <a:endParaRPr lang="es-EC" dirty="0">
              <a:effectLst/>
              <a:ea typeface="Calibri" panose="020F0502020204030204" pitchFamily="34" charset="0"/>
            </a:endParaRPr>
          </a:p>
          <a:p>
            <a:pPr marL="630555" indent="-179705">
              <a:lnSpc>
                <a:spcPct val="107000"/>
              </a:lnSpc>
              <a:spcAft>
                <a:spcPts val="800"/>
              </a:spcAft>
            </a:pPr>
            <a:r>
              <a:rPr lang="es-EC" dirty="0">
                <a:effectLst/>
                <a:ea typeface="Times New Roman" panose="02020603050405020304" pitchFamily="18" charset="0"/>
              </a:rPr>
              <a:t>•	NCV: Número de carreras vigentes y con estudiantes matriculados y cursando, al menos dos semestres.</a:t>
            </a:r>
            <a:endParaRPr lang="es-EC" dirty="0">
              <a:effectLst/>
              <a:ea typeface="Calibri" panose="020F0502020204030204" pitchFamily="34" charset="0"/>
            </a:endParaRPr>
          </a:p>
        </p:txBody>
      </p:sp>
      <p:sp>
        <p:nvSpPr>
          <p:cNvPr id="14" name="CuadroTexto 13">
            <a:extLst>
              <a:ext uri="{FF2B5EF4-FFF2-40B4-BE49-F238E27FC236}">
                <a16:creationId xmlns:a16="http://schemas.microsoft.com/office/drawing/2014/main" id="{FE072D1C-7EEC-48D7-B840-B2A527AC3F7A}"/>
              </a:ext>
            </a:extLst>
          </p:cNvPr>
          <p:cNvSpPr txBox="1"/>
          <p:nvPr/>
        </p:nvSpPr>
        <p:spPr>
          <a:xfrm>
            <a:off x="6096000" y="2849418"/>
            <a:ext cx="5495525" cy="3156826"/>
          </a:xfrm>
          <a:prstGeom prst="rect">
            <a:avLst/>
          </a:prstGeom>
          <a:noFill/>
        </p:spPr>
        <p:txBody>
          <a:bodyPr wrap="square">
            <a:spAutoFit/>
          </a:bodyPr>
          <a:lstStyle/>
          <a:p>
            <a:pPr algn="ctr">
              <a:lnSpc>
                <a:spcPct val="107000"/>
              </a:lnSpc>
              <a:spcAft>
                <a:spcPts val="800"/>
              </a:spcAft>
            </a:pPr>
            <a:r>
              <a:rPr lang="es-EC" dirty="0">
                <a:effectLst/>
                <a:ea typeface="Cambria Math" panose="02040503050406030204" pitchFamily="18" charset="0"/>
                <a:cs typeface="Cambria Math" panose="02040503050406030204" pitchFamily="18" charset="0"/>
              </a:rPr>
              <a:t>𝑷𝑰𝑫𝑷𝑬</a:t>
            </a:r>
            <a:r>
              <a:rPr lang="es-EC" dirty="0">
                <a:effectLst/>
                <a:ea typeface="Times New Roman" panose="02020603050405020304" pitchFamily="18" charset="0"/>
              </a:rPr>
              <a:t>= </a:t>
            </a:r>
            <a:r>
              <a:rPr lang="es-EC" dirty="0">
                <a:effectLst/>
                <a:ea typeface="Cambria Math" panose="02040503050406030204" pitchFamily="18" charset="0"/>
                <a:cs typeface="Cambria Math" panose="02040503050406030204" pitchFamily="18" charset="0"/>
              </a:rPr>
              <a:t>𝟏𝟎𝟎 ∗ </a:t>
            </a:r>
            <a:r>
              <a:rPr lang="es-EC" dirty="0">
                <a:effectLst/>
                <a:ea typeface="Times New Roman" panose="02020603050405020304" pitchFamily="18" charset="0"/>
              </a:rPr>
              <a:t>(</a:t>
            </a:r>
            <a:r>
              <a:rPr lang="es-EC" dirty="0">
                <a:effectLst/>
                <a:ea typeface="Cambria Math" panose="02040503050406030204" pitchFamily="18" charset="0"/>
                <a:cs typeface="Cambria Math" panose="02040503050406030204" pitchFamily="18" charset="0"/>
              </a:rPr>
              <a:t>𝑵𝑷𝑰𝑫</a:t>
            </a:r>
            <a:r>
              <a:rPr lang="es-EC" dirty="0">
                <a:effectLst/>
                <a:ea typeface="Times New Roman" panose="02020603050405020304" pitchFamily="18" charset="0"/>
              </a:rPr>
              <a:t> / </a:t>
            </a:r>
            <a:r>
              <a:rPr lang="es-EC" dirty="0">
                <a:effectLst/>
                <a:ea typeface="Cambria Math" panose="02040503050406030204" pitchFamily="18" charset="0"/>
                <a:cs typeface="Cambria Math" panose="02040503050406030204" pitchFamily="18" charset="0"/>
              </a:rPr>
              <a:t>𝑵𝑷𝑬</a:t>
            </a:r>
            <a:r>
              <a:rPr lang="es-EC" dirty="0">
                <a:effectLst/>
                <a:ea typeface="Times New Roman" panose="02020603050405020304" pitchFamily="18" charset="0"/>
              </a:rPr>
              <a:t>) 	(Ecuación 2)</a:t>
            </a:r>
            <a:endParaRPr lang="es-EC" dirty="0">
              <a:effectLst/>
              <a:ea typeface="Calibri" panose="020F0502020204030204" pitchFamily="34" charset="0"/>
            </a:endParaRPr>
          </a:p>
          <a:p>
            <a:pPr marL="630555" indent="-179705" algn="just">
              <a:lnSpc>
                <a:spcPct val="107000"/>
              </a:lnSpc>
              <a:spcAft>
                <a:spcPts val="800"/>
              </a:spcAft>
            </a:pPr>
            <a:r>
              <a:rPr lang="es-EC" dirty="0">
                <a:effectLst/>
                <a:ea typeface="Times New Roman" panose="02020603050405020304" pitchFamily="18" charset="0"/>
              </a:rPr>
              <a:t>Donde,</a:t>
            </a:r>
            <a:endParaRPr lang="es-EC" dirty="0">
              <a:effectLst/>
              <a:ea typeface="Calibri" panose="020F0502020204030204" pitchFamily="34" charset="0"/>
            </a:endParaRPr>
          </a:p>
          <a:p>
            <a:pPr marL="630555" indent="-179705" algn="just">
              <a:lnSpc>
                <a:spcPct val="107000"/>
              </a:lnSpc>
              <a:spcAft>
                <a:spcPts val="800"/>
              </a:spcAft>
            </a:pPr>
            <a:r>
              <a:rPr lang="es-EC" dirty="0">
                <a:effectLst/>
                <a:ea typeface="Times New Roman" panose="02020603050405020304" pitchFamily="18" charset="0"/>
              </a:rPr>
              <a:t>•	PIDPE: Proyectos de investigación o desarrollo por cada 100 profesores equivalentes.</a:t>
            </a:r>
            <a:endParaRPr lang="es-EC" dirty="0">
              <a:effectLst/>
              <a:ea typeface="Calibri" panose="020F0502020204030204" pitchFamily="34" charset="0"/>
            </a:endParaRPr>
          </a:p>
          <a:p>
            <a:pPr marL="630555" indent="-179705" algn="just">
              <a:lnSpc>
                <a:spcPct val="107000"/>
              </a:lnSpc>
              <a:spcAft>
                <a:spcPts val="800"/>
              </a:spcAft>
            </a:pPr>
            <a:r>
              <a:rPr lang="es-EC" dirty="0">
                <a:effectLst/>
                <a:ea typeface="Times New Roman" panose="02020603050405020304" pitchFamily="18" charset="0"/>
              </a:rPr>
              <a:t>•	NPID: Número de proyectos de investigación o desarrollo que cumplen con los requisitos exigidos, que se indican en la Descripción del indicador.</a:t>
            </a:r>
            <a:endParaRPr lang="es-EC" dirty="0">
              <a:effectLst/>
              <a:ea typeface="Calibri" panose="020F0502020204030204" pitchFamily="34" charset="0"/>
            </a:endParaRPr>
          </a:p>
          <a:p>
            <a:pPr marL="630555" indent="-179705" algn="just">
              <a:lnSpc>
                <a:spcPct val="107000"/>
              </a:lnSpc>
              <a:spcAft>
                <a:spcPts val="800"/>
              </a:spcAft>
            </a:pPr>
            <a:r>
              <a:rPr lang="es-EC" dirty="0">
                <a:effectLst/>
                <a:ea typeface="Times New Roman" panose="02020603050405020304" pitchFamily="18" charset="0"/>
              </a:rPr>
              <a:t>•	NPE: Número de profesores equivalentes a TC.</a:t>
            </a:r>
            <a:endParaRPr lang="es-EC" dirty="0">
              <a:effectLst/>
              <a:ea typeface="Calibri" panose="020F0502020204030204" pitchFamily="34" charset="0"/>
            </a:endParaRPr>
          </a:p>
        </p:txBody>
      </p:sp>
      <p:sp>
        <p:nvSpPr>
          <p:cNvPr id="3" name="CuadroTexto 2"/>
          <p:cNvSpPr txBox="1"/>
          <p:nvPr/>
        </p:nvSpPr>
        <p:spPr>
          <a:xfrm>
            <a:off x="525063" y="1834390"/>
            <a:ext cx="2545312" cy="707886"/>
          </a:xfrm>
          <a:prstGeom prst="rect">
            <a:avLst/>
          </a:prstGeom>
          <a:noFill/>
        </p:spPr>
        <p:txBody>
          <a:bodyPr wrap="none" rtlCol="0">
            <a:spAutoFit/>
          </a:bodyPr>
          <a:lstStyle/>
          <a:p>
            <a:pPr algn="r"/>
            <a:r>
              <a:rPr lang="es-EC" sz="2000" b="1" dirty="0" err="1">
                <a:solidFill>
                  <a:schemeClr val="accent1">
                    <a:lumMod val="50000"/>
                  </a:schemeClr>
                </a:solidFill>
              </a:rPr>
              <a:t>Subcriterio</a:t>
            </a:r>
            <a:r>
              <a:rPr lang="es-EC" sz="2000" b="1" dirty="0">
                <a:solidFill>
                  <a:schemeClr val="accent1">
                    <a:lumMod val="50000"/>
                  </a:schemeClr>
                </a:solidFill>
              </a:rPr>
              <a:t>:</a:t>
            </a:r>
          </a:p>
          <a:p>
            <a:pPr algn="r"/>
            <a:r>
              <a:rPr lang="es-EC" sz="2000" b="1" dirty="0">
                <a:solidFill>
                  <a:schemeClr val="accent1">
                    <a:lumMod val="50000"/>
                  </a:schemeClr>
                </a:solidFill>
              </a:rPr>
              <a:t>Ejecución y resultados</a:t>
            </a:r>
          </a:p>
        </p:txBody>
      </p:sp>
    </p:spTree>
    <p:extLst>
      <p:ext uri="{BB962C8B-B14F-4D97-AF65-F5344CB8AC3E}">
        <p14:creationId xmlns:p14="http://schemas.microsoft.com/office/powerpoint/2010/main" val="31171231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384908A-AB69-4C3F-BD1C-E8E2B2708257}"/>
              </a:ext>
            </a:extLst>
          </p:cNvPr>
          <p:cNvSpPr>
            <a:spLocks noGrp="1"/>
          </p:cNvSpPr>
          <p:nvPr>
            <p:ph type="title"/>
          </p:nvPr>
        </p:nvSpPr>
        <p:spPr>
          <a:xfrm>
            <a:off x="372665" y="660308"/>
            <a:ext cx="8618935" cy="971550"/>
          </a:xfrm>
        </p:spPr>
        <p:txBody>
          <a:bodyPr/>
          <a:lstStyle/>
          <a:p>
            <a:r>
              <a:rPr lang="es-MX" b="1" dirty="0"/>
              <a:t>Indicadores de gestión en investigación y desarrollo</a:t>
            </a:r>
            <a:endParaRPr lang="es-EC" b="1" dirty="0"/>
          </a:p>
        </p:txBody>
      </p:sp>
      <p:sp>
        <p:nvSpPr>
          <p:cNvPr id="4" name="Marcador de texto 3">
            <a:extLst>
              <a:ext uri="{FF2B5EF4-FFF2-40B4-BE49-F238E27FC236}">
                <a16:creationId xmlns:a16="http://schemas.microsoft.com/office/drawing/2014/main" id="{8523B9F1-D088-414D-877B-A7BE855149E4}"/>
              </a:ext>
            </a:extLst>
          </p:cNvPr>
          <p:cNvSpPr>
            <a:spLocks noGrp="1"/>
          </p:cNvSpPr>
          <p:nvPr>
            <p:ph type="body" sz="half" idx="2"/>
          </p:nvPr>
        </p:nvSpPr>
        <p:spPr>
          <a:xfrm>
            <a:off x="2982146" y="1732077"/>
            <a:ext cx="8308500" cy="837407"/>
          </a:xfrm>
          <a:solidFill>
            <a:schemeClr val="accent2">
              <a:lumMod val="60000"/>
              <a:lumOff val="40000"/>
            </a:schemeClr>
          </a:solidFill>
        </p:spPr>
        <p:txBody>
          <a:bodyPr>
            <a:noAutofit/>
          </a:bodyPr>
          <a:lstStyle/>
          <a:p>
            <a:pPr algn="just"/>
            <a:r>
              <a:rPr lang="es-EC" sz="2000" b="1" dirty="0">
                <a:ea typeface="Times New Roman" panose="02020603050405020304" pitchFamily="18" charset="0"/>
              </a:rPr>
              <a:t>Indicador 2:</a:t>
            </a:r>
            <a:r>
              <a:rPr lang="es-EC" sz="2000" dirty="0">
                <a:ea typeface="Times New Roman" panose="02020603050405020304" pitchFamily="18" charset="0"/>
              </a:rPr>
              <a:t> </a:t>
            </a:r>
            <a:r>
              <a:rPr lang="es-EC" sz="2000" dirty="0">
                <a:effectLst/>
                <a:ea typeface="Times New Roman" panose="02020603050405020304" pitchFamily="18" charset="0"/>
              </a:rPr>
              <a:t>Publicaciones de los profesores, las cuales se componen de libros, artículos publicados en revistas técnicas o científicas y otras publicaciones (guías didácticas para los estudiantes y folletos técnicos). </a:t>
            </a:r>
            <a:endParaRPr lang="es-EC" sz="2000" dirty="0"/>
          </a:p>
        </p:txBody>
      </p:sp>
      <p:sp>
        <p:nvSpPr>
          <p:cNvPr id="7" name="CuadroTexto 6">
            <a:extLst>
              <a:ext uri="{FF2B5EF4-FFF2-40B4-BE49-F238E27FC236}">
                <a16:creationId xmlns:a16="http://schemas.microsoft.com/office/drawing/2014/main" id="{6268CC2F-9BAA-4C5A-9324-572F6E10CA2B}"/>
              </a:ext>
            </a:extLst>
          </p:cNvPr>
          <p:cNvSpPr txBox="1"/>
          <p:nvPr/>
        </p:nvSpPr>
        <p:spPr>
          <a:xfrm>
            <a:off x="185490" y="3063497"/>
            <a:ext cx="6705600" cy="3466334"/>
          </a:xfrm>
          <a:prstGeom prst="rect">
            <a:avLst/>
          </a:prstGeom>
          <a:noFill/>
        </p:spPr>
        <p:txBody>
          <a:bodyPr wrap="square">
            <a:spAutoFit/>
          </a:bodyPr>
          <a:lstStyle/>
          <a:p>
            <a:pPr marL="630555" indent="-179705" algn="just">
              <a:lnSpc>
                <a:spcPct val="107000"/>
              </a:lnSpc>
              <a:spcAft>
                <a:spcPts val="800"/>
              </a:spcAft>
            </a:pPr>
            <a:r>
              <a:rPr lang="es-EC" sz="1800" dirty="0">
                <a:effectLst/>
                <a:ea typeface="Times New Roman" panose="02020603050405020304" pitchFamily="18" charset="0"/>
              </a:rPr>
              <a:t>•	P: Publicaciones.</a:t>
            </a:r>
            <a:endParaRPr lang="es-EC" sz="1600" dirty="0">
              <a:effectLst/>
              <a:ea typeface="Calibri" panose="020F0502020204030204" pitchFamily="34" charset="0"/>
            </a:endParaRPr>
          </a:p>
          <a:p>
            <a:pPr marL="630555" indent="-179705" algn="just">
              <a:lnSpc>
                <a:spcPct val="107000"/>
              </a:lnSpc>
              <a:spcAft>
                <a:spcPts val="800"/>
              </a:spcAft>
            </a:pPr>
            <a:r>
              <a:rPr lang="es-EC" sz="1800" dirty="0">
                <a:effectLst/>
                <a:ea typeface="Times New Roman" panose="02020603050405020304" pitchFamily="18" charset="0"/>
              </a:rPr>
              <a:t>•	NL: Número de libros publicados.</a:t>
            </a:r>
            <a:endParaRPr lang="es-EC" sz="1600" dirty="0">
              <a:effectLst/>
              <a:ea typeface="Calibri" panose="020F0502020204030204" pitchFamily="34" charset="0"/>
            </a:endParaRPr>
          </a:p>
          <a:p>
            <a:pPr marL="630555" indent="-179705" algn="just">
              <a:lnSpc>
                <a:spcPct val="107000"/>
              </a:lnSpc>
              <a:spcAft>
                <a:spcPts val="800"/>
              </a:spcAft>
            </a:pPr>
            <a:r>
              <a:rPr lang="es-EC" sz="1800" dirty="0">
                <a:effectLst/>
                <a:ea typeface="Times New Roman" panose="02020603050405020304" pitchFamily="18" charset="0"/>
              </a:rPr>
              <a:t>•	NAPE: Número de artículos publicados en revistas científicas o técnicas o trabajos presentados en eventos científicos o técnicos.</a:t>
            </a:r>
            <a:endParaRPr lang="es-EC" sz="1600" dirty="0">
              <a:effectLst/>
              <a:ea typeface="Calibri" panose="020F0502020204030204" pitchFamily="34" charset="0"/>
            </a:endParaRPr>
          </a:p>
          <a:p>
            <a:pPr marL="630555" indent="-179705" algn="just">
              <a:lnSpc>
                <a:spcPct val="107000"/>
              </a:lnSpc>
              <a:spcAft>
                <a:spcPts val="800"/>
              </a:spcAft>
            </a:pPr>
            <a:r>
              <a:rPr lang="es-EC" sz="1800" dirty="0">
                <a:effectLst/>
                <a:ea typeface="Times New Roman" panose="02020603050405020304" pitchFamily="18" charset="0"/>
              </a:rPr>
              <a:t>•	NOP: Número de otras publicaciones (guías didácticas para los estudiantes, folletos de carácter técnico, libros que no han sido revisados por pares o por un comité editorial, o que no hayan sido adecuadamente editorializados).</a:t>
            </a:r>
            <a:endParaRPr lang="es-EC" sz="1600" dirty="0">
              <a:effectLst/>
              <a:ea typeface="Calibri" panose="020F0502020204030204" pitchFamily="34" charset="0"/>
            </a:endParaRPr>
          </a:p>
          <a:p>
            <a:pPr marL="630555" indent="-179705" algn="just">
              <a:lnSpc>
                <a:spcPct val="107000"/>
              </a:lnSpc>
              <a:spcAft>
                <a:spcPts val="800"/>
              </a:spcAft>
            </a:pPr>
            <a:r>
              <a:rPr lang="es-EC" sz="1800" dirty="0">
                <a:effectLst/>
                <a:ea typeface="Times New Roman" panose="02020603050405020304" pitchFamily="18" charset="0"/>
              </a:rPr>
              <a:t>•	NPE: Número de profesores equivalentes a TC.</a:t>
            </a:r>
            <a:endParaRPr lang="es-EC" sz="1600" dirty="0">
              <a:effectLst/>
              <a:ea typeface="Calibri" panose="020F0502020204030204" pitchFamily="34" charset="0"/>
            </a:endParaRPr>
          </a:p>
        </p:txBody>
      </p:sp>
      <p:sp>
        <p:nvSpPr>
          <p:cNvPr id="6" name="CuadroTexto 5"/>
          <p:cNvSpPr txBox="1"/>
          <p:nvPr/>
        </p:nvSpPr>
        <p:spPr>
          <a:xfrm>
            <a:off x="436833" y="1812287"/>
            <a:ext cx="2545312" cy="707886"/>
          </a:xfrm>
          <a:prstGeom prst="rect">
            <a:avLst/>
          </a:prstGeom>
          <a:noFill/>
        </p:spPr>
        <p:txBody>
          <a:bodyPr wrap="none" rtlCol="0">
            <a:spAutoFit/>
          </a:bodyPr>
          <a:lstStyle/>
          <a:p>
            <a:pPr algn="r"/>
            <a:r>
              <a:rPr lang="es-EC" sz="2000" b="1" dirty="0" err="1">
                <a:solidFill>
                  <a:schemeClr val="accent1">
                    <a:lumMod val="50000"/>
                  </a:schemeClr>
                </a:solidFill>
              </a:rPr>
              <a:t>Subcriterio</a:t>
            </a:r>
            <a:r>
              <a:rPr lang="es-EC" sz="2000" b="1" dirty="0">
                <a:solidFill>
                  <a:schemeClr val="accent1">
                    <a:lumMod val="50000"/>
                  </a:schemeClr>
                </a:solidFill>
              </a:rPr>
              <a:t>:</a:t>
            </a:r>
          </a:p>
          <a:p>
            <a:pPr algn="r"/>
            <a:r>
              <a:rPr lang="es-EC" sz="2000" b="1" dirty="0">
                <a:solidFill>
                  <a:schemeClr val="accent1">
                    <a:lumMod val="50000"/>
                  </a:schemeClr>
                </a:solidFill>
              </a:rPr>
              <a:t>Ejecución y resultados</a:t>
            </a:r>
          </a:p>
        </p:txBody>
      </p:sp>
      <p:sp>
        <p:nvSpPr>
          <p:cNvPr id="5" name="Rectángulo 4"/>
          <p:cNvSpPr/>
          <p:nvPr/>
        </p:nvSpPr>
        <p:spPr>
          <a:xfrm>
            <a:off x="3045677" y="2809632"/>
            <a:ext cx="5945923" cy="369332"/>
          </a:xfrm>
          <a:prstGeom prst="rect">
            <a:avLst/>
          </a:prstGeom>
        </p:spPr>
        <p:txBody>
          <a:bodyPr wrap="none">
            <a:spAutoFit/>
          </a:bodyPr>
          <a:lstStyle/>
          <a:p>
            <a:r>
              <a:rPr lang="es-EC" dirty="0">
                <a:solidFill>
                  <a:prstClr val="black"/>
                </a:solidFill>
                <a:ea typeface="Cambria Math" panose="02040503050406030204" pitchFamily="18" charset="0"/>
                <a:cs typeface="Cambria Math" panose="02040503050406030204" pitchFamily="18" charset="0"/>
              </a:rPr>
              <a:t>𝑷</a:t>
            </a:r>
            <a:r>
              <a:rPr lang="es-EC" dirty="0">
                <a:solidFill>
                  <a:prstClr val="black"/>
                </a:solidFill>
                <a:ea typeface="Times New Roman" panose="02020603050405020304" pitchFamily="18" charset="0"/>
              </a:rPr>
              <a:t>= (</a:t>
            </a:r>
            <a:r>
              <a:rPr lang="es-EC" dirty="0">
                <a:solidFill>
                  <a:prstClr val="black"/>
                </a:solidFill>
                <a:ea typeface="Cambria Math" panose="02040503050406030204" pitchFamily="18" charset="0"/>
                <a:cs typeface="Cambria Math" panose="02040503050406030204" pitchFamily="18" charset="0"/>
              </a:rPr>
              <a:t>𝟑∗𝑵𝑳</a:t>
            </a:r>
            <a:r>
              <a:rPr lang="es-EC" dirty="0">
                <a:solidFill>
                  <a:prstClr val="black"/>
                </a:solidFill>
                <a:ea typeface="Times New Roman" panose="02020603050405020304" pitchFamily="18" charset="0"/>
              </a:rPr>
              <a:t>  +  </a:t>
            </a:r>
            <a:r>
              <a:rPr lang="es-EC" dirty="0">
                <a:solidFill>
                  <a:prstClr val="black"/>
                </a:solidFill>
                <a:ea typeface="Cambria Math" panose="02040503050406030204" pitchFamily="18" charset="0"/>
                <a:cs typeface="Cambria Math" panose="02040503050406030204" pitchFamily="18" charset="0"/>
              </a:rPr>
              <a:t>𝟐∗𝑵𝑨𝑷𝑬</a:t>
            </a:r>
            <a:r>
              <a:rPr lang="es-EC" dirty="0">
                <a:solidFill>
                  <a:prstClr val="black"/>
                </a:solidFill>
                <a:ea typeface="Times New Roman" panose="02020603050405020304" pitchFamily="18" charset="0"/>
              </a:rPr>
              <a:t>  +  </a:t>
            </a:r>
            <a:r>
              <a:rPr lang="es-EC" dirty="0">
                <a:solidFill>
                  <a:prstClr val="black"/>
                </a:solidFill>
                <a:ea typeface="Cambria Math" panose="02040503050406030204" pitchFamily="18" charset="0"/>
                <a:cs typeface="Cambria Math" panose="02040503050406030204" pitchFamily="18" charset="0"/>
              </a:rPr>
              <a:t>𝟏∗𝑵𝑶𝑷</a:t>
            </a:r>
            <a:r>
              <a:rPr lang="es-EC" dirty="0">
                <a:solidFill>
                  <a:prstClr val="black"/>
                </a:solidFill>
                <a:ea typeface="Times New Roman" panose="02020603050405020304" pitchFamily="18" charset="0"/>
              </a:rPr>
              <a:t>) / </a:t>
            </a:r>
            <a:r>
              <a:rPr lang="es-EC" dirty="0">
                <a:solidFill>
                  <a:prstClr val="black"/>
                </a:solidFill>
                <a:ea typeface="Cambria Math" panose="02040503050406030204" pitchFamily="18" charset="0"/>
                <a:cs typeface="Cambria Math" panose="02040503050406030204" pitchFamily="18" charset="0"/>
              </a:rPr>
              <a:t>𝑵𝑷𝑬</a:t>
            </a:r>
            <a:r>
              <a:rPr lang="es-EC" dirty="0">
                <a:solidFill>
                  <a:prstClr val="black"/>
                </a:solidFill>
                <a:ea typeface="Times New Roman" panose="02020603050405020304" pitchFamily="18" charset="0"/>
              </a:rPr>
              <a:t>	(Ecuación 3)</a:t>
            </a:r>
            <a:endParaRPr lang="es-EC" dirty="0"/>
          </a:p>
        </p:txBody>
      </p:sp>
      <p:pic>
        <p:nvPicPr>
          <p:cNvPr id="8" name="Imagen 7"/>
          <p:cNvPicPr>
            <a:picLocks noChangeAspect="1"/>
          </p:cNvPicPr>
          <p:nvPr/>
        </p:nvPicPr>
        <p:blipFill>
          <a:blip r:embed="rId2"/>
          <a:stretch>
            <a:fillRect/>
          </a:stretch>
        </p:blipFill>
        <p:spPr>
          <a:xfrm>
            <a:off x="7024102" y="3404524"/>
            <a:ext cx="4967080" cy="2338550"/>
          </a:xfrm>
          <a:prstGeom prst="rect">
            <a:avLst/>
          </a:prstGeom>
        </p:spPr>
      </p:pic>
    </p:spTree>
    <p:extLst>
      <p:ext uri="{BB962C8B-B14F-4D97-AF65-F5344CB8AC3E}">
        <p14:creationId xmlns:p14="http://schemas.microsoft.com/office/powerpoint/2010/main" val="4432459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5814667" cy="1286933"/>
          </a:xfrm>
        </p:spPr>
        <p:txBody>
          <a:bodyPr/>
          <a:lstStyle/>
          <a:p>
            <a:r>
              <a:rPr lang="es-EC" b="1" dirty="0"/>
              <a:t>Caso IST Integración Andina (INAN)</a:t>
            </a:r>
          </a:p>
        </p:txBody>
      </p:sp>
      <p:sp>
        <p:nvSpPr>
          <p:cNvPr id="5" name="Marcador de texto 4">
            <a:extLst>
              <a:ext uri="{FF2B5EF4-FFF2-40B4-BE49-F238E27FC236}">
                <a16:creationId xmlns:a16="http://schemas.microsoft.com/office/drawing/2014/main" id="{20D779AB-ED47-4A3F-AC58-3C5CDDB1DC86}"/>
              </a:ext>
            </a:extLst>
          </p:cNvPr>
          <p:cNvSpPr txBox="1">
            <a:spLocks noGrp="1"/>
          </p:cNvSpPr>
          <p:nvPr>
            <p:ph type="body" sz="half" idx="2"/>
          </p:nvPr>
        </p:nvSpPr>
        <p:spPr>
          <a:xfrm>
            <a:off x="839788" y="2057400"/>
            <a:ext cx="5391112" cy="1200329"/>
          </a:xfrm>
          <a:prstGeom prst="rect">
            <a:avLst/>
          </a:prstGeom>
          <a:noFill/>
        </p:spPr>
        <p:txBody>
          <a:bodyPr wrap="square">
            <a:spAutoFit/>
          </a:bodyPr>
          <a:lstStyle/>
          <a:p>
            <a:pPr algn="just"/>
            <a:r>
              <a:rPr lang="es-EC" sz="2000" dirty="0">
                <a:ea typeface="Times New Roman" panose="02020603050405020304" pitchFamily="18" charset="0"/>
              </a:rPr>
              <a:t>Aunque en los últimos cinco años ha aumentado la producción científica en las IES, los ISTT muestran falencia en el</a:t>
            </a:r>
            <a:r>
              <a:rPr lang="es-EC" sz="2000" dirty="0">
                <a:effectLst/>
                <a:ea typeface="Times New Roman" panose="02020603050405020304" pitchFamily="18" charset="0"/>
              </a:rPr>
              <a:t> criterio de Investigación y Desarrollo (I+D) del CACES. </a:t>
            </a:r>
            <a:endParaRPr lang="es-EC" sz="2000" dirty="0"/>
          </a:p>
        </p:txBody>
      </p:sp>
      <p:pic>
        <p:nvPicPr>
          <p:cNvPr id="9" name="Imagen 8"/>
          <p:cNvPicPr>
            <a:picLocks noChangeAspect="1"/>
          </p:cNvPicPr>
          <p:nvPr/>
        </p:nvPicPr>
        <p:blipFill>
          <a:blip r:embed="rId2"/>
          <a:stretch>
            <a:fillRect/>
          </a:stretch>
        </p:blipFill>
        <p:spPr>
          <a:xfrm>
            <a:off x="7928064" y="1161090"/>
            <a:ext cx="2271564" cy="1110542"/>
          </a:xfrm>
          <a:prstGeom prst="rect">
            <a:avLst/>
          </a:prstGeom>
        </p:spPr>
      </p:pic>
      <p:sp>
        <p:nvSpPr>
          <p:cNvPr id="11" name="Rectángulo 10"/>
          <p:cNvSpPr/>
          <p:nvPr/>
        </p:nvSpPr>
        <p:spPr>
          <a:xfrm>
            <a:off x="839788" y="3249505"/>
            <a:ext cx="5479916" cy="923330"/>
          </a:xfrm>
          <a:prstGeom prst="rect">
            <a:avLst/>
          </a:prstGeom>
        </p:spPr>
        <p:txBody>
          <a:bodyPr wrap="square">
            <a:spAutoFit/>
          </a:bodyPr>
          <a:lstStyle/>
          <a:p>
            <a:pPr algn="just"/>
            <a:r>
              <a:rPr lang="es-EC" dirty="0"/>
              <a:t>El INAN no estaba acreditado y no contaba con una estructura dentro de la organización para gestionar las actividades I +D en dicha Casa de Estudios.</a:t>
            </a:r>
          </a:p>
        </p:txBody>
      </p:sp>
      <p:grpSp>
        <p:nvGrpSpPr>
          <p:cNvPr id="23" name="Grupo 22"/>
          <p:cNvGrpSpPr/>
          <p:nvPr/>
        </p:nvGrpSpPr>
        <p:grpSpPr>
          <a:xfrm>
            <a:off x="6990376" y="2401290"/>
            <a:ext cx="4146939" cy="3639890"/>
            <a:chOff x="6990376" y="2401290"/>
            <a:chExt cx="4146939" cy="3639890"/>
          </a:xfrm>
        </p:grpSpPr>
        <p:grpSp>
          <p:nvGrpSpPr>
            <p:cNvPr id="22" name="Grupo 21"/>
            <p:cNvGrpSpPr/>
            <p:nvPr/>
          </p:nvGrpSpPr>
          <p:grpSpPr>
            <a:xfrm>
              <a:off x="6990376" y="2401290"/>
              <a:ext cx="4146939" cy="3639890"/>
              <a:chOff x="7244773" y="2697908"/>
              <a:chExt cx="4146939" cy="3639890"/>
            </a:xfrm>
          </p:grpSpPr>
          <p:pic>
            <p:nvPicPr>
              <p:cNvPr id="14" name="Imagen 13"/>
              <p:cNvPicPr>
                <a:picLocks noChangeAspect="1"/>
              </p:cNvPicPr>
              <p:nvPr/>
            </p:nvPicPr>
            <p:blipFill rotWithShape="1">
              <a:blip r:embed="rId3"/>
              <a:srcRect l="46945" t="22716" r="21250" b="27655"/>
              <a:stretch/>
            </p:blipFill>
            <p:spPr>
              <a:xfrm>
                <a:off x="7244773" y="2697908"/>
                <a:ext cx="4146939" cy="3639890"/>
              </a:xfrm>
              <a:prstGeom prst="rect">
                <a:avLst/>
              </a:prstGeom>
            </p:spPr>
          </p:pic>
          <p:grpSp>
            <p:nvGrpSpPr>
              <p:cNvPr id="18" name="Grupo 17"/>
              <p:cNvGrpSpPr/>
              <p:nvPr/>
            </p:nvGrpSpPr>
            <p:grpSpPr>
              <a:xfrm>
                <a:off x="8470619" y="4704120"/>
                <a:ext cx="847624" cy="284615"/>
                <a:chOff x="8470619" y="4704120"/>
                <a:chExt cx="847624" cy="284615"/>
              </a:xfrm>
            </p:grpSpPr>
            <p:sp>
              <p:nvSpPr>
                <p:cNvPr id="15" name="Elipse 14"/>
                <p:cNvSpPr/>
                <p:nvPr/>
              </p:nvSpPr>
              <p:spPr>
                <a:xfrm>
                  <a:off x="8948486" y="4706633"/>
                  <a:ext cx="369757" cy="28210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17" name="Conector curvado 16"/>
                <p:cNvCxnSpPr/>
                <p:nvPr/>
              </p:nvCxnSpPr>
              <p:spPr>
                <a:xfrm>
                  <a:off x="8470619" y="4704120"/>
                  <a:ext cx="437745" cy="112980"/>
                </a:xfrm>
                <a:prstGeom prst="curvedConnector3">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9" name="Grupo 18"/>
              <p:cNvGrpSpPr/>
              <p:nvPr/>
            </p:nvGrpSpPr>
            <p:grpSpPr>
              <a:xfrm>
                <a:off x="8689491" y="3955283"/>
                <a:ext cx="1136303" cy="284615"/>
                <a:chOff x="8470619" y="4704120"/>
                <a:chExt cx="847624" cy="284615"/>
              </a:xfrm>
            </p:grpSpPr>
            <p:sp>
              <p:nvSpPr>
                <p:cNvPr id="20" name="Elipse 19"/>
                <p:cNvSpPr/>
                <p:nvPr/>
              </p:nvSpPr>
              <p:spPr>
                <a:xfrm>
                  <a:off x="8948486" y="4706633"/>
                  <a:ext cx="369757" cy="28210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21" name="Conector curvado 20"/>
                <p:cNvCxnSpPr/>
                <p:nvPr/>
              </p:nvCxnSpPr>
              <p:spPr>
                <a:xfrm>
                  <a:off x="8470619" y="4704120"/>
                  <a:ext cx="437745" cy="112980"/>
                </a:xfrm>
                <a:prstGeom prst="curvedConnector3">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12" name="CuadroTexto 11"/>
            <p:cNvSpPr txBox="1"/>
            <p:nvPr/>
          </p:nvSpPr>
          <p:spPr>
            <a:xfrm>
              <a:off x="7660615" y="3432897"/>
              <a:ext cx="844591" cy="369332"/>
            </a:xfrm>
            <a:prstGeom prst="rect">
              <a:avLst/>
            </a:prstGeom>
            <a:noFill/>
          </p:spPr>
          <p:txBody>
            <a:bodyPr wrap="none" rtlCol="0">
              <a:spAutoFit/>
            </a:bodyPr>
            <a:lstStyle/>
            <a:p>
              <a:pPr algn="ctr"/>
              <a:r>
                <a:rPr lang="es-EC" dirty="0"/>
                <a:t>Matriz </a:t>
              </a:r>
            </a:p>
          </p:txBody>
        </p:sp>
        <p:sp>
          <p:nvSpPr>
            <p:cNvPr id="13" name="CuadroTexto 12"/>
            <p:cNvSpPr txBox="1"/>
            <p:nvPr/>
          </p:nvSpPr>
          <p:spPr>
            <a:xfrm>
              <a:off x="7212028" y="4223144"/>
              <a:ext cx="1147878" cy="369332"/>
            </a:xfrm>
            <a:prstGeom prst="rect">
              <a:avLst/>
            </a:prstGeom>
            <a:noFill/>
          </p:spPr>
          <p:txBody>
            <a:bodyPr wrap="none" rtlCol="0">
              <a:spAutoFit/>
            </a:bodyPr>
            <a:lstStyle/>
            <a:p>
              <a:r>
                <a:rPr lang="es-EC" dirty="0"/>
                <a:t>Extensión </a:t>
              </a:r>
            </a:p>
          </p:txBody>
        </p:sp>
      </p:grpSp>
      <p:sp>
        <p:nvSpPr>
          <p:cNvPr id="24" name="CuadroTexto 23"/>
          <p:cNvSpPr txBox="1"/>
          <p:nvPr/>
        </p:nvSpPr>
        <p:spPr>
          <a:xfrm>
            <a:off x="9323553" y="5437761"/>
            <a:ext cx="1679691" cy="369332"/>
          </a:xfrm>
          <a:prstGeom prst="rect">
            <a:avLst/>
          </a:prstGeom>
          <a:noFill/>
        </p:spPr>
        <p:txBody>
          <a:bodyPr wrap="none" rtlCol="0">
            <a:spAutoFit/>
          </a:bodyPr>
          <a:lstStyle/>
          <a:p>
            <a:r>
              <a:rPr lang="es-EC" dirty="0"/>
              <a:t>Azuay - Ecuador</a:t>
            </a:r>
          </a:p>
        </p:txBody>
      </p:sp>
      <p:sp>
        <p:nvSpPr>
          <p:cNvPr id="25" name="CuadroTexto 24"/>
          <p:cNvSpPr txBox="1"/>
          <p:nvPr/>
        </p:nvSpPr>
        <p:spPr>
          <a:xfrm>
            <a:off x="6654455" y="6082282"/>
            <a:ext cx="5158463" cy="369332"/>
          </a:xfrm>
          <a:prstGeom prst="rect">
            <a:avLst/>
          </a:prstGeom>
          <a:noFill/>
        </p:spPr>
        <p:txBody>
          <a:bodyPr wrap="none" rtlCol="0">
            <a:spAutoFit/>
          </a:bodyPr>
          <a:lstStyle/>
          <a:p>
            <a:r>
              <a:rPr lang="es-EC" dirty="0"/>
              <a:t>Figura 4. Ubicación del IST Integración Andina (INAN)</a:t>
            </a:r>
          </a:p>
        </p:txBody>
      </p:sp>
      <p:sp>
        <p:nvSpPr>
          <p:cNvPr id="26" name="Rectángulo 25"/>
          <p:cNvSpPr/>
          <p:nvPr/>
        </p:nvSpPr>
        <p:spPr>
          <a:xfrm>
            <a:off x="884190" y="4165444"/>
            <a:ext cx="5391112" cy="923330"/>
          </a:xfrm>
          <a:prstGeom prst="rect">
            <a:avLst/>
          </a:prstGeom>
        </p:spPr>
        <p:txBody>
          <a:bodyPr wrap="square">
            <a:spAutoFit/>
          </a:bodyPr>
          <a:lstStyle/>
          <a:p>
            <a:pPr algn="just"/>
            <a:r>
              <a:rPr lang="es-EC" dirty="0"/>
              <a:t>En marzo de 2017, se crea la Unidad de Investigación e Innovación pero la producción científica siguió siendo baja.</a:t>
            </a:r>
          </a:p>
        </p:txBody>
      </p:sp>
      <p:sp>
        <p:nvSpPr>
          <p:cNvPr id="31" name="Rectángulo 30"/>
          <p:cNvSpPr/>
          <p:nvPr/>
        </p:nvSpPr>
        <p:spPr>
          <a:xfrm>
            <a:off x="884190" y="5117850"/>
            <a:ext cx="5435514" cy="1200329"/>
          </a:xfrm>
          <a:prstGeom prst="rect">
            <a:avLst/>
          </a:prstGeom>
        </p:spPr>
        <p:txBody>
          <a:bodyPr wrap="square">
            <a:spAutoFit/>
          </a:bodyPr>
          <a:lstStyle/>
          <a:p>
            <a:pPr algn="just"/>
            <a:r>
              <a:rPr lang="es-EC" dirty="0"/>
              <a:t>Necesidad de incrementar la producción científica en el INAN y con ello, favorecer el cumplimiento del criterio I+D del CACES para contribuir con el logro de la acreditación de la Institución.</a:t>
            </a:r>
          </a:p>
        </p:txBody>
      </p:sp>
    </p:spTree>
    <p:extLst>
      <p:ext uri="{BB962C8B-B14F-4D97-AF65-F5344CB8AC3E}">
        <p14:creationId xmlns:p14="http://schemas.microsoft.com/office/powerpoint/2010/main" val="701708063"/>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1150</TotalTime>
  <Words>2376</Words>
  <Application>Microsoft Office PowerPoint</Application>
  <PresentationFormat>Panorámica</PresentationFormat>
  <Paragraphs>209</Paragraphs>
  <Slides>25</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25</vt:i4>
      </vt:variant>
    </vt:vector>
  </HeadingPairs>
  <TitlesOfParts>
    <vt:vector size="31" baseType="lpstr">
      <vt:lpstr>Anordighos</vt:lpstr>
      <vt:lpstr>Arial</vt:lpstr>
      <vt:lpstr>Calibri</vt:lpstr>
      <vt:lpstr>Calibri Light</vt:lpstr>
      <vt:lpstr>Times New Roman</vt:lpstr>
      <vt:lpstr>Tema de Office</vt:lpstr>
      <vt:lpstr>Eficacia de la capacitación docente en la producción científica de los Institutos Superiores Tecnológicos:  Caso INAN</vt:lpstr>
      <vt:lpstr>La Producción científica en los ISTT ecuatorianos</vt:lpstr>
      <vt:lpstr>La producción científica</vt:lpstr>
      <vt:lpstr>¿Cuáles son las competencias investigativas?</vt:lpstr>
      <vt:lpstr>La capacitación para competencias investigativas</vt:lpstr>
      <vt:lpstr>Indicadores de gestión en investigación y desarrollo</vt:lpstr>
      <vt:lpstr>Indicadores de gestión en investigación y desarrollo</vt:lpstr>
      <vt:lpstr>Indicadores de gestión en investigación y desarrollo</vt:lpstr>
      <vt:lpstr>Caso IST Integración Andina (INAN)</vt:lpstr>
      <vt:lpstr>Objetivos de la investigación</vt:lpstr>
      <vt:lpstr>Diagnóstico en relación a los indicadores I +D</vt:lpstr>
      <vt:lpstr>Resultados Diagnóstico en relación a los indicadores I +D</vt:lpstr>
      <vt:lpstr>Desarrollo de plan de capacitación</vt:lpstr>
      <vt:lpstr>Desarrollo de plan de capacitación</vt:lpstr>
      <vt:lpstr>Desarrollo de plan de capacitación</vt:lpstr>
      <vt:lpstr>Resultados Desarrollo de plan de capacitación</vt:lpstr>
      <vt:lpstr>Resultados Desarrollo de plan de capacitación</vt:lpstr>
      <vt:lpstr>Resultados Desarrollo de plan de capacitación</vt:lpstr>
      <vt:lpstr>Determinar de la eficacia del plan de capacitación</vt:lpstr>
      <vt:lpstr>Determinar de la eficacia del plan de capacitación</vt:lpstr>
      <vt:lpstr>Determinar de la eficacia del plan de capacitación</vt:lpstr>
      <vt:lpstr>Determinar de la eficacia del plan de capacitación</vt:lpstr>
      <vt:lpstr>Conclusiones</vt:lpstr>
      <vt:lpstr>Conclusiones</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TÍTULO</dc:title>
  <dc:creator>Diego Fernando Tapia Campos</dc:creator>
  <cp:lastModifiedBy>Karina Cumandá Segura Muñoz</cp:lastModifiedBy>
  <cp:revision>65</cp:revision>
  <dcterms:created xsi:type="dcterms:W3CDTF">2020-03-11T17:20:05Z</dcterms:created>
  <dcterms:modified xsi:type="dcterms:W3CDTF">2021-08-02T19:15:34Z</dcterms:modified>
</cp:coreProperties>
</file>